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45"/>
  </p:notesMasterIdLst>
  <p:sldIdLst>
    <p:sldId id="256" r:id="rId2"/>
    <p:sldId id="298" r:id="rId3"/>
    <p:sldId id="258" r:id="rId4"/>
    <p:sldId id="309" r:id="rId5"/>
    <p:sldId id="331" r:id="rId6"/>
    <p:sldId id="330" r:id="rId7"/>
    <p:sldId id="333" r:id="rId8"/>
    <p:sldId id="334" r:id="rId9"/>
    <p:sldId id="367" r:id="rId10"/>
    <p:sldId id="332" r:id="rId11"/>
    <p:sldId id="340" r:id="rId12"/>
    <p:sldId id="336" r:id="rId13"/>
    <p:sldId id="312" r:id="rId14"/>
    <p:sldId id="339" r:id="rId15"/>
    <p:sldId id="365" r:id="rId16"/>
    <p:sldId id="335" r:id="rId17"/>
    <p:sldId id="337" r:id="rId18"/>
    <p:sldId id="366" r:id="rId19"/>
    <p:sldId id="364" r:id="rId20"/>
    <p:sldId id="341" r:id="rId21"/>
    <p:sldId id="313" r:id="rId22"/>
    <p:sldId id="343" r:id="rId23"/>
    <p:sldId id="342" r:id="rId24"/>
    <p:sldId id="344" r:id="rId25"/>
    <p:sldId id="346" r:id="rId26"/>
    <p:sldId id="325" r:id="rId27"/>
    <p:sldId id="347" r:id="rId28"/>
    <p:sldId id="352" r:id="rId29"/>
    <p:sldId id="353" r:id="rId30"/>
    <p:sldId id="350" r:id="rId31"/>
    <p:sldId id="357" r:id="rId32"/>
    <p:sldId id="355" r:id="rId33"/>
    <p:sldId id="354" r:id="rId34"/>
    <p:sldId id="358" r:id="rId35"/>
    <p:sldId id="356" r:id="rId36"/>
    <p:sldId id="359" r:id="rId37"/>
    <p:sldId id="362" r:id="rId38"/>
    <p:sldId id="351" r:id="rId39"/>
    <p:sldId id="360" r:id="rId40"/>
    <p:sldId id="348" r:id="rId41"/>
    <p:sldId id="363" r:id="rId42"/>
    <p:sldId id="345" r:id="rId43"/>
    <p:sldId id="326" r:id="rId4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99AD2"/>
    <a:srgbClr val="E8E8E8"/>
    <a:srgbClr val="E2E2E2"/>
    <a:srgbClr val="FFFF00"/>
    <a:srgbClr val="FF3300"/>
    <a:srgbClr val="000000"/>
    <a:srgbClr val="FFFFCC"/>
    <a:srgbClr val="0066FF"/>
    <a:srgbClr val="9BBB5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79" autoAdjust="0"/>
    <p:restoredTop sz="88286" autoAdjust="0"/>
  </p:normalViewPr>
  <p:slideViewPr>
    <p:cSldViewPr>
      <p:cViewPr>
        <p:scale>
          <a:sx n="70" d="100"/>
          <a:sy n="70" d="100"/>
        </p:scale>
        <p:origin x="-13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B5BAC-3F37-4B79-919A-226BD67DA648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E2A6A36-078E-4636-B68A-53148E361FB0}">
      <dgm:prSet phldrT="[Text]"/>
      <dgm:spPr/>
      <dgm:t>
        <a:bodyPr/>
        <a:lstStyle/>
        <a:p>
          <a:pPr rtl="1"/>
          <a:r>
            <a:rPr lang="fa-IR" dirty="0" smtClean="0"/>
            <a:t>پرتوگیریِ خارجی</a:t>
          </a:r>
          <a:endParaRPr lang="fa-IR" dirty="0"/>
        </a:p>
      </dgm:t>
    </dgm:pt>
    <dgm:pt modelId="{739E84B3-3480-4277-A491-7930352C7B6D}" type="parTrans" cxnId="{4ADE94C1-9EDF-4CBE-8C2B-46ED095F5723}">
      <dgm:prSet/>
      <dgm:spPr/>
      <dgm:t>
        <a:bodyPr/>
        <a:lstStyle/>
        <a:p>
          <a:pPr rtl="1"/>
          <a:endParaRPr lang="fa-IR"/>
        </a:p>
      </dgm:t>
    </dgm:pt>
    <dgm:pt modelId="{F876913F-A1BA-4413-9088-2C088752A085}" type="sibTrans" cxnId="{4ADE94C1-9EDF-4CBE-8C2B-46ED095F5723}">
      <dgm:prSet/>
      <dgm:spPr/>
      <dgm:t>
        <a:bodyPr/>
        <a:lstStyle/>
        <a:p>
          <a:pPr rtl="1"/>
          <a:endParaRPr lang="fa-IR"/>
        </a:p>
      </dgm:t>
    </dgm:pt>
    <dgm:pt modelId="{A1D57E60-EA30-42A7-A24C-1DFDE40062A4}">
      <dgm:prSet phldrT="[Text]" custT="1"/>
      <dgm:spPr/>
      <dgm:t>
        <a:bodyPr/>
        <a:lstStyle/>
        <a:p>
          <a:pPr rtl="1"/>
          <a:r>
            <a:rPr lang="fa-IR" sz="1800" dirty="0" smtClean="0"/>
            <a:t>عوامل مؤثر در کاهش پرتوگیری</a:t>
          </a:r>
          <a:endParaRPr lang="fa-IR" sz="1800" dirty="0"/>
        </a:p>
      </dgm:t>
    </dgm:pt>
    <dgm:pt modelId="{10E92361-FF8F-4D7A-AF88-0A26F1FC2631}" type="parTrans" cxnId="{C39F75A0-E222-447F-82B0-B70AE11BE1CF}">
      <dgm:prSet/>
      <dgm:spPr/>
      <dgm:t>
        <a:bodyPr/>
        <a:lstStyle/>
        <a:p>
          <a:pPr rtl="1"/>
          <a:endParaRPr lang="fa-IR"/>
        </a:p>
      </dgm:t>
    </dgm:pt>
    <dgm:pt modelId="{518EE95E-5F7B-492D-A46F-E5827730D5CF}" type="sibTrans" cxnId="{C39F75A0-E222-447F-82B0-B70AE11BE1CF}">
      <dgm:prSet/>
      <dgm:spPr/>
      <dgm:t>
        <a:bodyPr/>
        <a:lstStyle/>
        <a:p>
          <a:pPr rtl="1"/>
          <a:endParaRPr lang="fa-IR"/>
        </a:p>
      </dgm:t>
    </dgm:pt>
    <dgm:pt modelId="{50F7F6D5-E82E-48AF-9EC8-F1D0A386E85D}">
      <dgm:prSet phldrT="[Text]" custT="1"/>
      <dgm:spPr/>
      <dgm:t>
        <a:bodyPr/>
        <a:lstStyle/>
        <a:p>
          <a:pPr rtl="1"/>
          <a:r>
            <a:rPr lang="fa-IR" sz="2000" dirty="0" smtClean="0"/>
            <a:t>مرزبندی نواحیِ کاری</a:t>
          </a:r>
          <a:endParaRPr lang="fa-IR" sz="2000" dirty="0"/>
        </a:p>
      </dgm:t>
    </dgm:pt>
    <dgm:pt modelId="{31A96042-ADC5-4B75-B5A4-2F2DFD1D1DB0}" type="parTrans" cxnId="{BF68EC6A-8B96-4586-A20D-9EBB877CB1F8}">
      <dgm:prSet/>
      <dgm:spPr/>
      <dgm:t>
        <a:bodyPr/>
        <a:lstStyle/>
        <a:p>
          <a:pPr rtl="1"/>
          <a:endParaRPr lang="fa-IR"/>
        </a:p>
      </dgm:t>
    </dgm:pt>
    <dgm:pt modelId="{E7F606E1-D4C4-49B3-9962-3FB800E2D4E1}" type="sibTrans" cxnId="{BF68EC6A-8B96-4586-A20D-9EBB877CB1F8}">
      <dgm:prSet/>
      <dgm:spPr/>
      <dgm:t>
        <a:bodyPr/>
        <a:lstStyle/>
        <a:p>
          <a:pPr rtl="1"/>
          <a:endParaRPr lang="fa-IR"/>
        </a:p>
      </dgm:t>
    </dgm:pt>
    <dgm:pt modelId="{AD21F9C0-243B-46B2-92C7-272E35F2798F}" type="pres">
      <dgm:prSet presAssocID="{56EB5BAC-3F37-4B79-919A-226BD67DA6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148285C-C717-4105-BC8A-086843EBDFF1}" type="pres">
      <dgm:prSet presAssocID="{56EB5BAC-3F37-4B79-919A-226BD67DA648}" presName="radial" presStyleCnt="0">
        <dgm:presLayoutVars>
          <dgm:animLvl val="ctr"/>
        </dgm:presLayoutVars>
      </dgm:prSet>
      <dgm:spPr/>
    </dgm:pt>
    <dgm:pt modelId="{C8C83004-4605-43AB-AE3C-5E350C344CE9}" type="pres">
      <dgm:prSet presAssocID="{6E2A6A36-078E-4636-B68A-53148E361FB0}" presName="centerShape" presStyleLbl="vennNode1" presStyleIdx="0" presStyleCnt="3"/>
      <dgm:spPr/>
      <dgm:t>
        <a:bodyPr/>
        <a:lstStyle/>
        <a:p>
          <a:pPr rtl="1"/>
          <a:endParaRPr lang="fa-IR"/>
        </a:p>
      </dgm:t>
    </dgm:pt>
    <dgm:pt modelId="{DAE7DD6A-19EF-471B-B1ED-F0CC7727B73A}" type="pres">
      <dgm:prSet presAssocID="{A1D57E60-EA30-42A7-A24C-1DFDE40062A4}" presName="node" presStyleLbl="vennNode1" presStyleIdx="1" presStyleCnt="3" custRadScaleRad="99688" custRadScaleInc="501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E0CCF6B-643B-4103-B51F-488CC7950569}" type="pres">
      <dgm:prSet presAssocID="{50F7F6D5-E82E-48AF-9EC8-F1D0A386E85D}" presName="node" presStyleLbl="vennNode1" presStyleIdx="2" presStyleCnt="3" custRadScaleRad="98935" custRadScaleInc="4844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8951317-7071-4CAD-99B9-E556F1206470}" type="presOf" srcId="{6E2A6A36-078E-4636-B68A-53148E361FB0}" destId="{C8C83004-4605-43AB-AE3C-5E350C344CE9}" srcOrd="0" destOrd="0" presId="urn:microsoft.com/office/officeart/2005/8/layout/radial3"/>
    <dgm:cxn modelId="{BF68EC6A-8B96-4586-A20D-9EBB877CB1F8}" srcId="{6E2A6A36-078E-4636-B68A-53148E361FB0}" destId="{50F7F6D5-E82E-48AF-9EC8-F1D0A386E85D}" srcOrd="1" destOrd="0" parTransId="{31A96042-ADC5-4B75-B5A4-2F2DFD1D1DB0}" sibTransId="{E7F606E1-D4C4-49B3-9962-3FB800E2D4E1}"/>
    <dgm:cxn modelId="{DAFCC5E8-7F3B-4C65-B91A-C1F203E1CD40}" type="presOf" srcId="{50F7F6D5-E82E-48AF-9EC8-F1D0A386E85D}" destId="{EE0CCF6B-643B-4103-B51F-488CC7950569}" srcOrd="0" destOrd="0" presId="urn:microsoft.com/office/officeart/2005/8/layout/radial3"/>
    <dgm:cxn modelId="{C39F75A0-E222-447F-82B0-B70AE11BE1CF}" srcId="{6E2A6A36-078E-4636-B68A-53148E361FB0}" destId="{A1D57E60-EA30-42A7-A24C-1DFDE40062A4}" srcOrd="0" destOrd="0" parTransId="{10E92361-FF8F-4D7A-AF88-0A26F1FC2631}" sibTransId="{518EE95E-5F7B-492D-A46F-E5827730D5CF}"/>
    <dgm:cxn modelId="{4ADE94C1-9EDF-4CBE-8C2B-46ED095F5723}" srcId="{56EB5BAC-3F37-4B79-919A-226BD67DA648}" destId="{6E2A6A36-078E-4636-B68A-53148E361FB0}" srcOrd="0" destOrd="0" parTransId="{739E84B3-3480-4277-A491-7930352C7B6D}" sibTransId="{F876913F-A1BA-4413-9088-2C088752A085}"/>
    <dgm:cxn modelId="{8C1E9FCB-2B29-48FA-8840-D9FE05B2841F}" type="presOf" srcId="{56EB5BAC-3F37-4B79-919A-226BD67DA648}" destId="{AD21F9C0-243B-46B2-92C7-272E35F2798F}" srcOrd="0" destOrd="0" presId="urn:microsoft.com/office/officeart/2005/8/layout/radial3"/>
    <dgm:cxn modelId="{7691D2B8-E57A-48EF-96D6-E5ACF92B6E8C}" type="presOf" srcId="{A1D57E60-EA30-42A7-A24C-1DFDE40062A4}" destId="{DAE7DD6A-19EF-471B-B1ED-F0CC7727B73A}" srcOrd="0" destOrd="0" presId="urn:microsoft.com/office/officeart/2005/8/layout/radial3"/>
    <dgm:cxn modelId="{1B9B71F1-B8A2-4AD5-80AC-E0358122E1DD}" type="presParOf" srcId="{AD21F9C0-243B-46B2-92C7-272E35F2798F}" destId="{E148285C-C717-4105-BC8A-086843EBDFF1}" srcOrd="0" destOrd="0" presId="urn:microsoft.com/office/officeart/2005/8/layout/radial3"/>
    <dgm:cxn modelId="{B27E6E12-B6D8-475C-9697-61F3EA8F1624}" type="presParOf" srcId="{E148285C-C717-4105-BC8A-086843EBDFF1}" destId="{C8C83004-4605-43AB-AE3C-5E350C344CE9}" srcOrd="0" destOrd="0" presId="urn:microsoft.com/office/officeart/2005/8/layout/radial3"/>
    <dgm:cxn modelId="{3A10BD0C-C687-44EF-9838-A248753BCD9E}" type="presParOf" srcId="{E148285C-C717-4105-BC8A-086843EBDFF1}" destId="{DAE7DD6A-19EF-471B-B1ED-F0CC7727B73A}" srcOrd="1" destOrd="0" presId="urn:microsoft.com/office/officeart/2005/8/layout/radial3"/>
    <dgm:cxn modelId="{2E4D39CB-BE77-4B5A-A1C6-4066141DC213}" type="presParOf" srcId="{E148285C-C717-4105-BC8A-086843EBDFF1}" destId="{EE0CCF6B-643B-4103-B51F-488CC7950569}" srcOrd="2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9C0998-1FEB-4346-9BE0-6E40E416452F}" type="doc">
      <dgm:prSet loTypeId="urn:microsoft.com/office/officeart/2005/8/layout/hierarchy4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9B402A90-9AE5-4DE7-9E00-2181E30DCFC8}">
      <dgm:prSet phldrT="[Text]"/>
      <dgm:spPr/>
      <dgm:t>
        <a:bodyPr/>
        <a:lstStyle/>
        <a:p>
          <a:pPr rtl="1"/>
          <a:r>
            <a:rPr lang="fa-IR" dirty="0" smtClean="0"/>
            <a:t>روش‏های کاهش پرتوگیری</a:t>
          </a:r>
          <a:endParaRPr lang="fa-IR" dirty="0"/>
        </a:p>
      </dgm:t>
    </dgm:pt>
    <dgm:pt modelId="{CBF03780-51B1-4A25-89C0-4D08D9531018}" type="parTrans" cxnId="{30E35340-F57A-4ECC-BBAD-E1A93BB16236}">
      <dgm:prSet/>
      <dgm:spPr/>
      <dgm:t>
        <a:bodyPr/>
        <a:lstStyle/>
        <a:p>
          <a:pPr rtl="1"/>
          <a:endParaRPr lang="fa-IR"/>
        </a:p>
      </dgm:t>
    </dgm:pt>
    <dgm:pt modelId="{9762B7DC-3AF4-4091-855A-BEF64AAA4F79}" type="sibTrans" cxnId="{30E35340-F57A-4ECC-BBAD-E1A93BB16236}">
      <dgm:prSet/>
      <dgm:spPr/>
      <dgm:t>
        <a:bodyPr/>
        <a:lstStyle/>
        <a:p>
          <a:pPr rtl="1"/>
          <a:endParaRPr lang="fa-IR"/>
        </a:p>
      </dgm:t>
    </dgm:pt>
    <dgm:pt modelId="{1B9F820E-0FAE-4EB5-911B-39FE09DE53F1}">
      <dgm:prSet phldrT="[Text]"/>
      <dgm:spPr/>
      <dgm:t>
        <a:bodyPr/>
        <a:lstStyle/>
        <a:p>
          <a:pPr rtl="1"/>
          <a:r>
            <a:rPr lang="fa-IR" dirty="0" smtClean="0"/>
            <a:t>کاستن از شدت میدان پرتو (آهنگ دز)</a:t>
          </a:r>
          <a:endParaRPr lang="fa-IR" dirty="0"/>
        </a:p>
      </dgm:t>
    </dgm:pt>
    <dgm:pt modelId="{50FA1962-9749-4041-B52F-AE5B62567282}" type="parTrans" cxnId="{487EC8AB-DE86-43DD-B487-DE4A8BD19194}">
      <dgm:prSet/>
      <dgm:spPr/>
      <dgm:t>
        <a:bodyPr/>
        <a:lstStyle/>
        <a:p>
          <a:pPr rtl="1"/>
          <a:endParaRPr lang="fa-IR"/>
        </a:p>
      </dgm:t>
    </dgm:pt>
    <dgm:pt modelId="{3DEF3858-927F-47B8-AD6E-91292EFEF553}" type="sibTrans" cxnId="{487EC8AB-DE86-43DD-B487-DE4A8BD19194}">
      <dgm:prSet/>
      <dgm:spPr/>
      <dgm:t>
        <a:bodyPr/>
        <a:lstStyle/>
        <a:p>
          <a:pPr rtl="1"/>
          <a:endParaRPr lang="fa-IR"/>
        </a:p>
      </dgm:t>
    </dgm:pt>
    <dgm:pt modelId="{07D9D2BB-A50E-4549-9B65-53F1CF15C6AD}">
      <dgm:prSet phldrT="[Text]"/>
      <dgm:spPr/>
      <dgm:t>
        <a:bodyPr/>
        <a:lstStyle/>
        <a:p>
          <a:pPr rtl="1"/>
          <a:r>
            <a:rPr lang="fa-IR" dirty="0" smtClean="0"/>
            <a:t>استفاده از حفاظ</a:t>
          </a:r>
          <a:endParaRPr lang="fa-IR" dirty="0"/>
        </a:p>
      </dgm:t>
    </dgm:pt>
    <dgm:pt modelId="{87287771-07EF-4DB7-90C2-14D79432FDE4}" type="parTrans" cxnId="{9AE1AA80-8419-4D02-8DA3-0D9A0312BFFD}">
      <dgm:prSet/>
      <dgm:spPr/>
      <dgm:t>
        <a:bodyPr/>
        <a:lstStyle/>
        <a:p>
          <a:pPr rtl="1"/>
          <a:endParaRPr lang="fa-IR"/>
        </a:p>
      </dgm:t>
    </dgm:pt>
    <dgm:pt modelId="{0F7ABB92-BFB8-44D6-9F7A-5BB17B90FF71}" type="sibTrans" cxnId="{9AE1AA80-8419-4D02-8DA3-0D9A0312BFFD}">
      <dgm:prSet/>
      <dgm:spPr/>
      <dgm:t>
        <a:bodyPr/>
        <a:lstStyle/>
        <a:p>
          <a:pPr rtl="1"/>
          <a:endParaRPr lang="fa-IR"/>
        </a:p>
      </dgm:t>
    </dgm:pt>
    <dgm:pt modelId="{37A9403B-2105-4167-A701-EFD541CBC42A}">
      <dgm:prSet phldrT="[Text]"/>
      <dgm:spPr/>
      <dgm:t>
        <a:bodyPr/>
        <a:lstStyle/>
        <a:p>
          <a:pPr rtl="1"/>
          <a:r>
            <a:rPr lang="fa-IR" dirty="0" smtClean="0"/>
            <a:t>افزایشِ فاصله</a:t>
          </a:r>
          <a:endParaRPr lang="fa-IR" dirty="0"/>
        </a:p>
      </dgm:t>
    </dgm:pt>
    <dgm:pt modelId="{4EFBE5F7-8311-4DF5-B1EC-E6EFBB73BE1F}" type="parTrans" cxnId="{78036CEF-2C18-40A2-90BF-E543668E5FC1}">
      <dgm:prSet/>
      <dgm:spPr/>
      <dgm:t>
        <a:bodyPr/>
        <a:lstStyle/>
        <a:p>
          <a:pPr rtl="1"/>
          <a:endParaRPr lang="fa-IR"/>
        </a:p>
      </dgm:t>
    </dgm:pt>
    <dgm:pt modelId="{29612A99-C561-40E1-98FC-333F8167FC0F}" type="sibTrans" cxnId="{78036CEF-2C18-40A2-90BF-E543668E5FC1}">
      <dgm:prSet/>
      <dgm:spPr/>
      <dgm:t>
        <a:bodyPr/>
        <a:lstStyle/>
        <a:p>
          <a:pPr rtl="1"/>
          <a:endParaRPr lang="fa-IR"/>
        </a:p>
      </dgm:t>
    </dgm:pt>
    <dgm:pt modelId="{6EAF462C-D62D-4DC7-89C6-BB5F9CF7019B}">
      <dgm:prSet phldrT="[Text]" custT="1"/>
      <dgm:spPr/>
      <dgm:t>
        <a:bodyPr/>
        <a:lstStyle/>
        <a:p>
          <a:pPr rtl="1"/>
          <a:r>
            <a:rPr lang="fa-IR" sz="2100" dirty="0" smtClean="0"/>
            <a:t>کاستن از زمان پرتوگیری</a:t>
          </a:r>
          <a:endParaRPr lang="fa-IR" sz="2100" dirty="0"/>
        </a:p>
      </dgm:t>
    </dgm:pt>
    <dgm:pt modelId="{0BEEB288-3253-4CF3-904F-D5991AFB6788}" type="parTrans" cxnId="{D2A19815-9C85-4C06-ADD8-5E6F99B32165}">
      <dgm:prSet/>
      <dgm:spPr/>
      <dgm:t>
        <a:bodyPr/>
        <a:lstStyle/>
        <a:p>
          <a:pPr rtl="1"/>
          <a:endParaRPr lang="fa-IR"/>
        </a:p>
      </dgm:t>
    </dgm:pt>
    <dgm:pt modelId="{9FE7210D-EA52-4A6E-A224-E230A09C4C9C}" type="sibTrans" cxnId="{D2A19815-9C85-4C06-ADD8-5E6F99B32165}">
      <dgm:prSet/>
      <dgm:spPr/>
      <dgm:t>
        <a:bodyPr/>
        <a:lstStyle/>
        <a:p>
          <a:pPr rtl="1"/>
          <a:endParaRPr lang="fa-IR"/>
        </a:p>
      </dgm:t>
    </dgm:pt>
    <dgm:pt modelId="{8C721962-D7E7-4183-9916-FE6AF6AFE3F6}" type="pres">
      <dgm:prSet presAssocID="{E29C0998-1FEB-4346-9BE0-6E40E416452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1482F158-8964-4B85-A08A-DB0659AFC4C7}" type="pres">
      <dgm:prSet presAssocID="{9B402A90-9AE5-4DE7-9E00-2181E30DCFC8}" presName="vertOne" presStyleCnt="0"/>
      <dgm:spPr/>
    </dgm:pt>
    <dgm:pt modelId="{791AE17E-EFFA-4443-8E8B-7D83021684BF}" type="pres">
      <dgm:prSet presAssocID="{9B402A90-9AE5-4DE7-9E00-2181E30DCFC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E92BAC5-2CD1-4F8A-9C0D-C528002789E6}" type="pres">
      <dgm:prSet presAssocID="{9B402A90-9AE5-4DE7-9E00-2181E30DCFC8}" presName="parTransOne" presStyleCnt="0"/>
      <dgm:spPr/>
    </dgm:pt>
    <dgm:pt modelId="{82BF2973-3084-4CA9-B7DB-9A0F2F5C129A}" type="pres">
      <dgm:prSet presAssocID="{9B402A90-9AE5-4DE7-9E00-2181E30DCFC8}" presName="horzOne" presStyleCnt="0"/>
      <dgm:spPr/>
    </dgm:pt>
    <dgm:pt modelId="{E619839F-C627-49DD-ABAC-CBC41EBCD765}" type="pres">
      <dgm:prSet presAssocID="{1B9F820E-0FAE-4EB5-911B-39FE09DE53F1}" presName="vertTwo" presStyleCnt="0"/>
      <dgm:spPr/>
    </dgm:pt>
    <dgm:pt modelId="{62577D9B-10E5-4F53-8E88-40D4C7014964}" type="pres">
      <dgm:prSet presAssocID="{1B9F820E-0FAE-4EB5-911B-39FE09DE53F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02F2F4E-404F-4EC7-B551-B898C1F3C661}" type="pres">
      <dgm:prSet presAssocID="{1B9F820E-0FAE-4EB5-911B-39FE09DE53F1}" presName="parTransTwo" presStyleCnt="0"/>
      <dgm:spPr/>
    </dgm:pt>
    <dgm:pt modelId="{FEC1FE6C-E3A1-47B7-9102-079651432D17}" type="pres">
      <dgm:prSet presAssocID="{1B9F820E-0FAE-4EB5-911B-39FE09DE53F1}" presName="horzTwo" presStyleCnt="0"/>
      <dgm:spPr/>
    </dgm:pt>
    <dgm:pt modelId="{1FB8847C-82EB-40C6-A9B6-95D9730D4272}" type="pres">
      <dgm:prSet presAssocID="{07D9D2BB-A50E-4549-9B65-53F1CF15C6AD}" presName="vertThree" presStyleCnt="0"/>
      <dgm:spPr/>
    </dgm:pt>
    <dgm:pt modelId="{D3447B2C-CE1D-4564-8E63-A4B81D97ED05}" type="pres">
      <dgm:prSet presAssocID="{07D9D2BB-A50E-4549-9B65-53F1CF15C6A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3606853-FBF9-4EA1-9BC4-9105847202F7}" type="pres">
      <dgm:prSet presAssocID="{07D9D2BB-A50E-4549-9B65-53F1CF15C6AD}" presName="horzThree" presStyleCnt="0"/>
      <dgm:spPr/>
    </dgm:pt>
    <dgm:pt modelId="{5ACCC3BD-7B50-4B04-AEC4-A5E167073408}" type="pres">
      <dgm:prSet presAssocID="{0F7ABB92-BFB8-44D6-9F7A-5BB17B90FF71}" presName="sibSpaceThree" presStyleCnt="0"/>
      <dgm:spPr/>
    </dgm:pt>
    <dgm:pt modelId="{D175AD15-AF22-4872-AF36-ECC953D08D6A}" type="pres">
      <dgm:prSet presAssocID="{37A9403B-2105-4167-A701-EFD541CBC42A}" presName="vertThree" presStyleCnt="0"/>
      <dgm:spPr/>
    </dgm:pt>
    <dgm:pt modelId="{C406831E-305D-4ABE-AC96-CBF44C2B3455}" type="pres">
      <dgm:prSet presAssocID="{37A9403B-2105-4167-A701-EFD541CBC42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E60D253-7076-48B1-9B67-A5C12C817B90}" type="pres">
      <dgm:prSet presAssocID="{37A9403B-2105-4167-A701-EFD541CBC42A}" presName="horzThree" presStyleCnt="0"/>
      <dgm:spPr/>
    </dgm:pt>
    <dgm:pt modelId="{D0223343-ACD3-4335-8218-304834D2F08B}" type="pres">
      <dgm:prSet presAssocID="{3DEF3858-927F-47B8-AD6E-91292EFEF553}" presName="sibSpaceTwo" presStyleCnt="0"/>
      <dgm:spPr/>
    </dgm:pt>
    <dgm:pt modelId="{D62AF48D-B5EE-421F-B82C-144514B99DF1}" type="pres">
      <dgm:prSet presAssocID="{6EAF462C-D62D-4DC7-89C6-BB5F9CF7019B}" presName="vertTwo" presStyleCnt="0"/>
      <dgm:spPr/>
    </dgm:pt>
    <dgm:pt modelId="{543762B5-3531-4EA7-A0BF-41599B94F5AD}" type="pres">
      <dgm:prSet presAssocID="{6EAF462C-D62D-4DC7-89C6-BB5F9CF7019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30B3A9D-D3C5-40ED-811B-8A83B22F613E}" type="pres">
      <dgm:prSet presAssocID="{6EAF462C-D62D-4DC7-89C6-BB5F9CF7019B}" presName="horzTwo" presStyleCnt="0"/>
      <dgm:spPr/>
    </dgm:pt>
  </dgm:ptLst>
  <dgm:cxnLst>
    <dgm:cxn modelId="{30E35340-F57A-4ECC-BBAD-E1A93BB16236}" srcId="{E29C0998-1FEB-4346-9BE0-6E40E416452F}" destId="{9B402A90-9AE5-4DE7-9E00-2181E30DCFC8}" srcOrd="0" destOrd="0" parTransId="{CBF03780-51B1-4A25-89C0-4D08D9531018}" sibTransId="{9762B7DC-3AF4-4091-855A-BEF64AAA4F79}"/>
    <dgm:cxn modelId="{D2A19815-9C85-4C06-ADD8-5E6F99B32165}" srcId="{9B402A90-9AE5-4DE7-9E00-2181E30DCFC8}" destId="{6EAF462C-D62D-4DC7-89C6-BB5F9CF7019B}" srcOrd="1" destOrd="0" parTransId="{0BEEB288-3253-4CF3-904F-D5991AFB6788}" sibTransId="{9FE7210D-EA52-4A6E-A224-E230A09C4C9C}"/>
    <dgm:cxn modelId="{78036CEF-2C18-40A2-90BF-E543668E5FC1}" srcId="{1B9F820E-0FAE-4EB5-911B-39FE09DE53F1}" destId="{37A9403B-2105-4167-A701-EFD541CBC42A}" srcOrd="1" destOrd="0" parTransId="{4EFBE5F7-8311-4DF5-B1EC-E6EFBB73BE1F}" sibTransId="{29612A99-C561-40E1-98FC-333F8167FC0F}"/>
    <dgm:cxn modelId="{B01FB8D4-4140-405D-9FCC-615C2F4DCAF5}" type="presOf" srcId="{6EAF462C-D62D-4DC7-89C6-BB5F9CF7019B}" destId="{543762B5-3531-4EA7-A0BF-41599B94F5AD}" srcOrd="0" destOrd="0" presId="urn:microsoft.com/office/officeart/2005/8/layout/hierarchy4"/>
    <dgm:cxn modelId="{487EC8AB-DE86-43DD-B487-DE4A8BD19194}" srcId="{9B402A90-9AE5-4DE7-9E00-2181E30DCFC8}" destId="{1B9F820E-0FAE-4EB5-911B-39FE09DE53F1}" srcOrd="0" destOrd="0" parTransId="{50FA1962-9749-4041-B52F-AE5B62567282}" sibTransId="{3DEF3858-927F-47B8-AD6E-91292EFEF553}"/>
    <dgm:cxn modelId="{9B5E0444-0307-4460-8E66-C4B57E7ACB03}" type="presOf" srcId="{37A9403B-2105-4167-A701-EFD541CBC42A}" destId="{C406831E-305D-4ABE-AC96-CBF44C2B3455}" srcOrd="0" destOrd="0" presId="urn:microsoft.com/office/officeart/2005/8/layout/hierarchy4"/>
    <dgm:cxn modelId="{9AE1AA80-8419-4D02-8DA3-0D9A0312BFFD}" srcId="{1B9F820E-0FAE-4EB5-911B-39FE09DE53F1}" destId="{07D9D2BB-A50E-4549-9B65-53F1CF15C6AD}" srcOrd="0" destOrd="0" parTransId="{87287771-07EF-4DB7-90C2-14D79432FDE4}" sibTransId="{0F7ABB92-BFB8-44D6-9F7A-5BB17B90FF71}"/>
    <dgm:cxn modelId="{CB93C70C-52BC-4632-8B59-A8DDAFA8208B}" type="presOf" srcId="{9B402A90-9AE5-4DE7-9E00-2181E30DCFC8}" destId="{791AE17E-EFFA-4443-8E8B-7D83021684BF}" srcOrd="0" destOrd="0" presId="urn:microsoft.com/office/officeart/2005/8/layout/hierarchy4"/>
    <dgm:cxn modelId="{26AA40BD-4A65-403C-A155-0FEDB6F3ED45}" type="presOf" srcId="{1B9F820E-0FAE-4EB5-911B-39FE09DE53F1}" destId="{62577D9B-10E5-4F53-8E88-40D4C7014964}" srcOrd="0" destOrd="0" presId="urn:microsoft.com/office/officeart/2005/8/layout/hierarchy4"/>
    <dgm:cxn modelId="{28CF632C-8AAA-4892-8C29-8E805E5E51EA}" type="presOf" srcId="{E29C0998-1FEB-4346-9BE0-6E40E416452F}" destId="{8C721962-D7E7-4183-9916-FE6AF6AFE3F6}" srcOrd="0" destOrd="0" presId="urn:microsoft.com/office/officeart/2005/8/layout/hierarchy4"/>
    <dgm:cxn modelId="{D034D973-0176-453F-88B7-C8084D4C9ABC}" type="presOf" srcId="{07D9D2BB-A50E-4549-9B65-53F1CF15C6AD}" destId="{D3447B2C-CE1D-4564-8E63-A4B81D97ED05}" srcOrd="0" destOrd="0" presId="urn:microsoft.com/office/officeart/2005/8/layout/hierarchy4"/>
    <dgm:cxn modelId="{B944CCCD-EB69-4D43-86BB-CD874175F152}" type="presParOf" srcId="{8C721962-D7E7-4183-9916-FE6AF6AFE3F6}" destId="{1482F158-8964-4B85-A08A-DB0659AFC4C7}" srcOrd="0" destOrd="0" presId="urn:microsoft.com/office/officeart/2005/8/layout/hierarchy4"/>
    <dgm:cxn modelId="{537753A3-75DE-4CA1-881E-AE15C20FA249}" type="presParOf" srcId="{1482F158-8964-4B85-A08A-DB0659AFC4C7}" destId="{791AE17E-EFFA-4443-8E8B-7D83021684BF}" srcOrd="0" destOrd="0" presId="urn:microsoft.com/office/officeart/2005/8/layout/hierarchy4"/>
    <dgm:cxn modelId="{7BE2DBEC-3981-4598-8E48-69DBEBFDB759}" type="presParOf" srcId="{1482F158-8964-4B85-A08A-DB0659AFC4C7}" destId="{BE92BAC5-2CD1-4F8A-9C0D-C528002789E6}" srcOrd="1" destOrd="0" presId="urn:microsoft.com/office/officeart/2005/8/layout/hierarchy4"/>
    <dgm:cxn modelId="{2458711C-697B-4AA1-93C5-FF23524EABCB}" type="presParOf" srcId="{1482F158-8964-4B85-A08A-DB0659AFC4C7}" destId="{82BF2973-3084-4CA9-B7DB-9A0F2F5C129A}" srcOrd="2" destOrd="0" presId="urn:microsoft.com/office/officeart/2005/8/layout/hierarchy4"/>
    <dgm:cxn modelId="{E94A14DF-14D5-4A1A-8FDA-84E30894413B}" type="presParOf" srcId="{82BF2973-3084-4CA9-B7DB-9A0F2F5C129A}" destId="{E619839F-C627-49DD-ABAC-CBC41EBCD765}" srcOrd="0" destOrd="0" presId="urn:microsoft.com/office/officeart/2005/8/layout/hierarchy4"/>
    <dgm:cxn modelId="{A9E26463-C05A-4ADD-8D10-5136B1C47D15}" type="presParOf" srcId="{E619839F-C627-49DD-ABAC-CBC41EBCD765}" destId="{62577D9B-10E5-4F53-8E88-40D4C7014964}" srcOrd="0" destOrd="0" presId="urn:microsoft.com/office/officeart/2005/8/layout/hierarchy4"/>
    <dgm:cxn modelId="{2496D6EA-5AC4-429E-BFED-732D4B87060D}" type="presParOf" srcId="{E619839F-C627-49DD-ABAC-CBC41EBCD765}" destId="{F02F2F4E-404F-4EC7-B551-B898C1F3C661}" srcOrd="1" destOrd="0" presId="urn:microsoft.com/office/officeart/2005/8/layout/hierarchy4"/>
    <dgm:cxn modelId="{0D6F4D55-6055-42D6-A268-3BE5F8BEBE6D}" type="presParOf" srcId="{E619839F-C627-49DD-ABAC-CBC41EBCD765}" destId="{FEC1FE6C-E3A1-47B7-9102-079651432D17}" srcOrd="2" destOrd="0" presId="urn:microsoft.com/office/officeart/2005/8/layout/hierarchy4"/>
    <dgm:cxn modelId="{E062A903-49C2-4254-9247-4BB95172541F}" type="presParOf" srcId="{FEC1FE6C-E3A1-47B7-9102-079651432D17}" destId="{1FB8847C-82EB-40C6-A9B6-95D9730D4272}" srcOrd="0" destOrd="0" presId="urn:microsoft.com/office/officeart/2005/8/layout/hierarchy4"/>
    <dgm:cxn modelId="{3D9DDEB5-DA4D-4571-82B3-F81E6E299DE8}" type="presParOf" srcId="{1FB8847C-82EB-40C6-A9B6-95D9730D4272}" destId="{D3447B2C-CE1D-4564-8E63-A4B81D97ED05}" srcOrd="0" destOrd="0" presId="urn:microsoft.com/office/officeart/2005/8/layout/hierarchy4"/>
    <dgm:cxn modelId="{06210363-BF51-4D2C-9DE4-8E8A4EEA4332}" type="presParOf" srcId="{1FB8847C-82EB-40C6-A9B6-95D9730D4272}" destId="{B3606853-FBF9-4EA1-9BC4-9105847202F7}" srcOrd="1" destOrd="0" presId="urn:microsoft.com/office/officeart/2005/8/layout/hierarchy4"/>
    <dgm:cxn modelId="{C825D75F-E356-44AE-B9E0-E6EFA7AD0D93}" type="presParOf" srcId="{FEC1FE6C-E3A1-47B7-9102-079651432D17}" destId="{5ACCC3BD-7B50-4B04-AEC4-A5E167073408}" srcOrd="1" destOrd="0" presId="urn:microsoft.com/office/officeart/2005/8/layout/hierarchy4"/>
    <dgm:cxn modelId="{8F3BA4E8-292E-47F8-9099-ABB82ACE2A2D}" type="presParOf" srcId="{FEC1FE6C-E3A1-47B7-9102-079651432D17}" destId="{D175AD15-AF22-4872-AF36-ECC953D08D6A}" srcOrd="2" destOrd="0" presId="urn:microsoft.com/office/officeart/2005/8/layout/hierarchy4"/>
    <dgm:cxn modelId="{02314738-3688-49A0-A752-DB350624AEB0}" type="presParOf" srcId="{D175AD15-AF22-4872-AF36-ECC953D08D6A}" destId="{C406831E-305D-4ABE-AC96-CBF44C2B3455}" srcOrd="0" destOrd="0" presId="urn:microsoft.com/office/officeart/2005/8/layout/hierarchy4"/>
    <dgm:cxn modelId="{AAFB8333-2E2C-4F70-BBFD-AC4CFEC90181}" type="presParOf" srcId="{D175AD15-AF22-4872-AF36-ECC953D08D6A}" destId="{DE60D253-7076-48B1-9B67-A5C12C817B90}" srcOrd="1" destOrd="0" presId="urn:microsoft.com/office/officeart/2005/8/layout/hierarchy4"/>
    <dgm:cxn modelId="{09A9A5F0-22CD-4370-8A6D-E16492B695CD}" type="presParOf" srcId="{82BF2973-3084-4CA9-B7DB-9A0F2F5C129A}" destId="{D0223343-ACD3-4335-8218-304834D2F08B}" srcOrd="1" destOrd="0" presId="urn:microsoft.com/office/officeart/2005/8/layout/hierarchy4"/>
    <dgm:cxn modelId="{9D7A3495-C97C-4C25-922E-DA1B24C3788B}" type="presParOf" srcId="{82BF2973-3084-4CA9-B7DB-9A0F2F5C129A}" destId="{D62AF48D-B5EE-421F-B82C-144514B99DF1}" srcOrd="2" destOrd="0" presId="urn:microsoft.com/office/officeart/2005/8/layout/hierarchy4"/>
    <dgm:cxn modelId="{2707C61C-62F4-4FA4-AAEB-263C8B8F32C3}" type="presParOf" srcId="{D62AF48D-B5EE-421F-B82C-144514B99DF1}" destId="{543762B5-3531-4EA7-A0BF-41599B94F5AD}" srcOrd="0" destOrd="0" presId="urn:microsoft.com/office/officeart/2005/8/layout/hierarchy4"/>
    <dgm:cxn modelId="{B0A925B9-99F2-490B-8950-624CC2AC64A7}" type="presParOf" srcId="{D62AF48D-B5EE-421F-B82C-144514B99DF1}" destId="{D30B3A9D-D3C5-40ED-811B-8A83B22F613E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CA6AFBE-C062-41D0-9F36-CAAD616D1C1B}" type="datetimeFigureOut">
              <a:rPr lang="fa-IR" smtClean="0"/>
              <a:pPr/>
              <a:t>1438/09/24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0F2C6B-C6B0-49DC-B4EB-690B6E80A4B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32</a:t>
            </a:fld>
            <a:endParaRPr lang="fa-I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33</a:t>
            </a:fld>
            <a:endParaRPr lang="fa-I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34</a:t>
            </a:fld>
            <a:endParaRPr lang="fa-I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36</a:t>
            </a:fld>
            <a:endParaRPr lang="fa-I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37</a:t>
            </a:fld>
            <a:endParaRPr lang="fa-I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38</a:t>
            </a:fld>
            <a:endParaRPr lang="fa-I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39</a:t>
            </a:fld>
            <a:endParaRPr lang="fa-I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40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41</a:t>
            </a:fld>
            <a:endParaRPr lang="fa-I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42</a:t>
            </a:fld>
            <a:endParaRPr lang="fa-I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43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در این اسلاید به گونه ای مفهوم حد دز و بهینه‏سازی مطرح می‏شود.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1ECF2"/>
            </a:gs>
            <a:gs pos="16000">
              <a:srgbClr val="986E9C"/>
            </a:gs>
            <a:gs pos="80000">
              <a:srgbClr val="7B457F">
                <a:alpha val="6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4.xml"/><Relationship Id="rId7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457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5029208" cy="1470025"/>
          </a:xfrm>
        </p:spPr>
        <p:txBody>
          <a:bodyPr>
            <a:normAutofit fontScale="90000"/>
          </a:bodyPr>
          <a:lstStyle/>
          <a:p>
            <a:r>
              <a:rPr lang="fa-IR" u="sng" dirty="0" smtClean="0"/>
              <a:t>حفاظت در برابر پرتوگیریِ خارجی برای تابش ایکس/گاما</a:t>
            </a:r>
            <a:endParaRPr lang="fa-IR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4786346" cy="1042998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2">
                    <a:lumMod val="75000"/>
                  </a:schemeClr>
                </a:solidFill>
              </a:rPr>
              <a:t>حفاظت در برابر اشعه: پرتونگاریِِ صنعتی (ویرایش نخست ـ 1395)</a:t>
            </a:r>
          </a:p>
          <a:p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4" descr="T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86" y="1614950"/>
            <a:ext cx="2880000" cy="359795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TextBox 5"/>
          <p:cNvSpPr txBox="1"/>
          <p:nvPr/>
        </p:nvSpPr>
        <p:spPr>
          <a:xfrm>
            <a:off x="5929322" y="5643578"/>
            <a:ext cx="14287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/>
              <a:t>43 اسلاید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عامل فاصله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42976" y="1600201"/>
            <a:ext cx="7543824" cy="1900237"/>
          </a:xfrm>
        </p:spPr>
        <p:txBody>
          <a:bodyPr>
            <a:normAutofit fontScale="92500"/>
          </a:bodyPr>
          <a:lstStyle/>
          <a:p>
            <a:r>
              <a:rPr lang="fa-IR" dirty="0" smtClean="0"/>
              <a:t>هر چه فاصله از چشمه بیش‏تر شود آهنگِ دز (معادل) کم‏تر می‏شود.</a:t>
            </a:r>
          </a:p>
          <a:p>
            <a:pPr lvl="1">
              <a:lnSpc>
                <a:spcPct val="120000"/>
              </a:lnSpc>
            </a:pPr>
            <a:r>
              <a:rPr lang="fa-IR" dirty="0" smtClean="0"/>
              <a:t>برای یک چشمه‏ی کوچک، مانند چشمه‏های گامای پرتونگاری، آهنگ دز با عکس مجذور فاصله از چشمه متناسب است.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212946" y="3416858"/>
            <a:ext cx="5145136" cy="2941100"/>
            <a:chOff x="1928794" y="2928934"/>
            <a:chExt cx="5145136" cy="2941100"/>
          </a:xfrm>
        </p:grpSpPr>
        <p:pic>
          <p:nvPicPr>
            <p:cNvPr id="9" name="Picture 38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8794" y="2928934"/>
              <a:ext cx="1703401" cy="2294828"/>
            </a:xfrm>
            <a:prstGeom prst="rect">
              <a:avLst/>
            </a:prstGeom>
            <a:noFill/>
          </p:spPr>
        </p:pic>
        <p:pic>
          <p:nvPicPr>
            <p:cNvPr id="11" name="Picture 39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43372" y="3000372"/>
              <a:ext cx="2930558" cy="2272677"/>
            </a:xfrm>
            <a:prstGeom prst="rect">
              <a:avLst/>
            </a:prstGeom>
            <a:noFill/>
          </p:spPr>
        </p:pic>
        <p:cxnSp>
          <p:nvCxnSpPr>
            <p:cNvPr id="12" name="Straight Arrow Connector 11"/>
            <p:cNvCxnSpPr/>
            <p:nvPr/>
          </p:nvCxnSpPr>
          <p:spPr>
            <a:xfrm rot="10800000" flipH="1">
              <a:off x="5393257" y="5715016"/>
              <a:ext cx="1620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3237752" y="5715016"/>
              <a:ext cx="1620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5429257" y="5202808"/>
              <a:ext cx="1577256" cy="369332"/>
              <a:chOff x="5429257" y="5072074"/>
              <a:chExt cx="1577256" cy="369332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rot="10800000">
                <a:off x="5429257" y="5286388"/>
                <a:ext cx="576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10800000" flipH="1">
                <a:off x="6430513" y="5286388"/>
                <a:ext cx="576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5857884" y="5072074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C00000"/>
                    </a:solidFill>
                  </a:rPr>
                  <a:t>m</a:t>
                </a:r>
                <a:r>
                  <a:rPr lang="fa-IR" dirty="0" smtClean="0">
                    <a:solidFill>
                      <a:srgbClr val="C00000"/>
                    </a:solidFill>
                  </a:rPr>
                  <a:t> 1</a:t>
                </a:r>
                <a:endParaRPr lang="fa-IR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714876" y="5500702"/>
              <a:ext cx="71438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m</a:t>
              </a:r>
              <a:r>
                <a:rPr lang="fa-IR" dirty="0" smtClean="0">
                  <a:solidFill>
                    <a:srgbClr val="C00000"/>
                  </a:solidFill>
                </a:rPr>
                <a:t> 2</a:t>
              </a:r>
              <a:endParaRPr lang="fa-IR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14942" y="4786322"/>
              <a:ext cx="121444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 err="1" smtClean="0">
                  <a:latin typeface="Symbol" pitchFamily="18" charset="2"/>
                </a:rPr>
                <a:t>m</a:t>
              </a:r>
              <a:r>
                <a:rPr lang="en-US" sz="2000" dirty="0" err="1" smtClean="0"/>
                <a:t>Sv</a:t>
              </a:r>
              <a:r>
                <a:rPr lang="en-US" sz="2000" dirty="0" smtClean="0"/>
                <a:t>/h</a:t>
              </a:r>
              <a:r>
                <a:rPr lang="fa-IR" sz="2000" dirty="0" smtClean="0"/>
                <a:t> 1</a:t>
              </a:r>
              <a:r>
                <a:rPr lang="fa-IR" dirty="0" smtClean="0">
                  <a:cs typeface="B Koodak Outline" pitchFamily="2" charset="-78"/>
                </a:rPr>
                <a:t>00</a:t>
              </a:r>
              <a:endParaRPr lang="fa-IR" sz="2000" dirty="0">
                <a:cs typeface="B Koodak Outline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00364" y="4786322"/>
              <a:ext cx="121444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 err="1" smtClean="0">
                  <a:latin typeface="Symbol" pitchFamily="18" charset="2"/>
                </a:rPr>
                <a:t>m</a:t>
              </a:r>
              <a:r>
                <a:rPr lang="en-US" sz="2000" dirty="0" err="1" smtClean="0"/>
                <a:t>Sv</a:t>
              </a:r>
              <a:r>
                <a:rPr lang="en-US" sz="2000" dirty="0" smtClean="0"/>
                <a:t>/h</a:t>
              </a:r>
              <a:r>
                <a:rPr lang="fa-IR" sz="2000" dirty="0" smtClean="0"/>
                <a:t> 25</a:t>
              </a:r>
              <a:endParaRPr lang="fa-IR" sz="2000" dirty="0">
                <a:cs typeface="B Koodak Outline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23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25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27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29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3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35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30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28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6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4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عامل فاصله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42976" y="1600201"/>
            <a:ext cx="7543824" cy="1900237"/>
          </a:xfrm>
        </p:spPr>
        <p:txBody>
          <a:bodyPr>
            <a:normAutofit/>
          </a:bodyPr>
          <a:lstStyle/>
          <a:p>
            <a:endParaRPr lang="fa-IR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1441876" y="2000240"/>
            <a:ext cx="6904959" cy="3571900"/>
            <a:chOff x="1441876" y="2000240"/>
            <a:chExt cx="6904959" cy="35719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1876" y="2000240"/>
              <a:ext cx="6904959" cy="35337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Oval 20"/>
            <p:cNvSpPr/>
            <p:nvPr/>
          </p:nvSpPr>
          <p:spPr>
            <a:xfrm>
              <a:off x="6715140" y="2214554"/>
              <a:ext cx="785818" cy="33575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700" b="1" dirty="0" smtClean="0">
                  <a:solidFill>
                    <a:srgbClr val="C00000"/>
                  </a:solidFill>
                </a:rPr>
                <a:t>17</a:t>
              </a:r>
              <a:endParaRPr lang="fa-IR" sz="27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928794" y="2357430"/>
              <a:ext cx="785818" cy="31432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700" b="1" dirty="0" smtClean="0">
                  <a:solidFill>
                    <a:srgbClr val="C00000"/>
                  </a:solidFill>
                </a:rPr>
                <a:t>1</a:t>
              </a:r>
              <a:r>
                <a:rPr lang="fa-IR" sz="2400" b="1" dirty="0" smtClean="0">
                  <a:solidFill>
                    <a:srgbClr val="C00000"/>
                  </a:solidFill>
                  <a:cs typeface="B Koodak Outline" pitchFamily="2" charset="-78"/>
                </a:rPr>
                <a:t>0</a:t>
              </a:r>
              <a:endParaRPr lang="fa-IR" sz="2700" b="1" dirty="0">
                <a:solidFill>
                  <a:srgbClr val="C00000"/>
                </a:solidFill>
                <a:cs typeface="B Koodak Outline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13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5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7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9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24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5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20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8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6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4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پرسش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360634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loud Callout 18"/>
          <p:cNvSpPr/>
          <p:nvPr/>
        </p:nvSpPr>
        <p:spPr>
          <a:xfrm rot="1083768">
            <a:off x="4911949" y="1443246"/>
            <a:ext cx="3028260" cy="1334407"/>
          </a:xfrm>
          <a:prstGeom prst="cloudCallout">
            <a:avLst>
              <a:gd name="adj1" fmla="val -13031"/>
              <a:gd name="adj2" fmla="val 6855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برای پرتونگاری در چه فاصله‏ای از دوربین کار کنم؟</a:t>
            </a:r>
            <a:endParaRPr lang="fa-IR" sz="24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10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2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4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6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2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7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5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نواحی کار با پرتو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13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3686187"/>
          </a:xfrm>
        </p:spPr>
        <p:txBody>
          <a:bodyPr>
            <a:normAutofit/>
          </a:bodyPr>
          <a:lstStyle/>
          <a:p>
            <a:r>
              <a:rPr lang="fa-IR" dirty="0" smtClean="0"/>
              <a:t>برای انجام کار ایمن، باید فاصله‏ی مناسب تا منبع تابش رعایت شود. بر این اساس، برای انجام پرتونگاری، دو ناحیه تعریف می‏شود:</a:t>
            </a:r>
          </a:p>
          <a:p>
            <a:pPr lvl="1"/>
            <a:r>
              <a:rPr lang="fa-IR" dirty="0" smtClean="0"/>
              <a:t>ناحیه‏ی ممنوعه،</a:t>
            </a:r>
          </a:p>
          <a:p>
            <a:pPr lvl="1">
              <a:buNone/>
            </a:pPr>
            <a:r>
              <a:rPr lang="fa-IR" dirty="0" smtClean="0"/>
              <a:t>و</a:t>
            </a:r>
          </a:p>
          <a:p>
            <a:pPr lvl="1"/>
            <a:r>
              <a:rPr lang="fa-IR" dirty="0" smtClean="0"/>
              <a:t>ناحیه‏ی کنترل‏شده.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9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2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4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6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1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1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7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5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نواحی کار با پرتو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757229"/>
          </a:xfrm>
        </p:spPr>
        <p:txBody>
          <a:bodyPr>
            <a:normAutofit/>
          </a:bodyPr>
          <a:lstStyle/>
          <a:p>
            <a:r>
              <a:rPr lang="fa-IR" dirty="0" smtClean="0"/>
              <a:t>نواحی کار با پرتو باید مرزبندی شوند.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9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2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4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6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1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1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7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5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533024" cy="378621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/>
            <a:endParaRPr lang="fa-IR" sz="3600" dirty="0" smtClean="0">
              <a:solidFill>
                <a:srgbClr val="FFFF00"/>
              </a:solidFill>
            </a:endParaRPr>
          </a:p>
          <a:p>
            <a:pPr algn="ctr"/>
            <a:r>
              <a:rPr lang="fa-IR" sz="3600" dirty="0" smtClean="0">
                <a:solidFill>
                  <a:srgbClr val="FFFF00"/>
                </a:solidFill>
              </a:rPr>
              <a:t>پیش از آغاز کار پرتونگاری، حتماً</a:t>
            </a:r>
          </a:p>
          <a:p>
            <a:pPr algn="ctr">
              <a:buNone/>
            </a:pPr>
            <a:r>
              <a:rPr lang="fa-IR" sz="4000" dirty="0" smtClean="0">
                <a:solidFill>
                  <a:srgbClr val="FFFF00"/>
                </a:solidFill>
              </a:rPr>
              <a:t>شعاعِ نواحی ممنوعه </a:t>
            </a:r>
            <a:r>
              <a:rPr lang="fa-IR" sz="3600" dirty="0" smtClean="0">
                <a:solidFill>
                  <a:srgbClr val="FFFF00"/>
                </a:solidFill>
              </a:rPr>
              <a:t>و کنترل‏شده</a:t>
            </a:r>
          </a:p>
          <a:p>
            <a:pPr algn="ctr"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 را بدانید.</a:t>
            </a:r>
            <a:endParaRPr lang="fa-IR" sz="36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15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ناحیه‏ی ممنوعه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757757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ناحیه‏ی ممنوعه ناحیه‏ای است که در آن آهنگِ دز (معادل) از </a:t>
            </a:r>
            <a:r>
              <a:rPr lang="en-US" sz="2800" dirty="0" err="1" smtClean="0">
                <a:solidFill>
                  <a:srgbClr val="FFFF66"/>
                </a:solidFill>
              </a:rPr>
              <a:t>mSv</a:t>
            </a:r>
            <a:r>
              <a:rPr lang="en-US" sz="2800" dirty="0" smtClean="0">
                <a:solidFill>
                  <a:srgbClr val="FFFF66"/>
                </a:solidFill>
              </a:rPr>
              <a:t>/h</a:t>
            </a:r>
            <a:r>
              <a:rPr lang="fa-IR" sz="2800" dirty="0" smtClean="0">
                <a:solidFill>
                  <a:srgbClr val="FFFF66"/>
                </a:solidFill>
              </a:rPr>
              <a:t> </a:t>
            </a:r>
            <a:r>
              <a:rPr lang="fa-IR" dirty="0" smtClean="0">
                <a:solidFill>
                  <a:srgbClr val="FFFF66"/>
                </a:solidFill>
              </a:rPr>
              <a:t>2</a:t>
            </a:r>
            <a:r>
              <a:rPr lang="fa-IR" dirty="0" smtClean="0"/>
              <a:t> بیش‏تر باشد.</a:t>
            </a:r>
          </a:p>
          <a:p>
            <a:pPr lvl="1"/>
            <a:r>
              <a:rPr lang="fa-IR" dirty="0" smtClean="0"/>
              <a:t>در شرایط عادی، هیچ‏کس (نه مردم و نه حتی پرتوکار) نباید در ناحیه‏ی ممنوعه حاضر باشد.</a:t>
            </a:r>
          </a:p>
          <a:p>
            <a:pPr lvl="1"/>
            <a:r>
              <a:rPr lang="fa-IR" dirty="0" smtClean="0"/>
              <a:t>حضور در ناحیه‏ی ممنوعه تنها در</a:t>
            </a:r>
          </a:p>
          <a:p>
            <a:pPr lvl="2"/>
            <a:r>
              <a:rPr lang="fa-IR" dirty="0" smtClean="0"/>
              <a:t>در شرایط اضطراری،</a:t>
            </a:r>
          </a:p>
          <a:p>
            <a:pPr lvl="2"/>
            <a:r>
              <a:rPr lang="fa-IR" dirty="0" smtClean="0"/>
              <a:t>برای افراد صاحب صلاحیت،</a:t>
            </a:r>
          </a:p>
          <a:p>
            <a:pPr lvl="2"/>
            <a:r>
              <a:rPr lang="fa-IR" dirty="0" smtClean="0"/>
              <a:t>با رعایت کلیه‏ی مقررات و دستورالعمل‏های حفاظتی، و</a:t>
            </a:r>
          </a:p>
          <a:p>
            <a:pPr lvl="2"/>
            <a:r>
              <a:rPr lang="fa-IR" dirty="0" smtClean="0"/>
              <a:t>با تجهیزات لازم (مانند پایش‏گرهای تابش و دزسنج‏های فردی)</a:t>
            </a:r>
          </a:p>
          <a:p>
            <a:pPr lvl="1">
              <a:buNone/>
            </a:pPr>
            <a:r>
              <a:rPr lang="fa-IR" dirty="0" smtClean="0"/>
              <a:t>    مجاز است.</a:t>
            </a:r>
          </a:p>
          <a:p>
            <a:pPr lvl="2"/>
            <a:endParaRPr lang="fa-IR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9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2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4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6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1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1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7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5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ناحیه‏ی کنترل‏شده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114815"/>
          </a:xfrm>
        </p:spPr>
        <p:txBody>
          <a:bodyPr>
            <a:normAutofit/>
          </a:bodyPr>
          <a:lstStyle/>
          <a:p>
            <a:r>
              <a:rPr lang="fa-IR" dirty="0" smtClean="0"/>
              <a:t>ناحیه‏ی کنترل‏شده ناحیه‏ای است که در آن آهنگ دز (معادل)  از </a:t>
            </a:r>
            <a:r>
              <a:rPr lang="en-US" sz="2800" dirty="0" err="1" smtClean="0">
                <a:solidFill>
                  <a:srgbClr val="FFFF00"/>
                </a:solidFill>
              </a:rPr>
              <a:t>mSv</a:t>
            </a:r>
            <a:r>
              <a:rPr lang="en-US" sz="2800" dirty="0" smtClean="0">
                <a:solidFill>
                  <a:srgbClr val="FFFF00"/>
                </a:solidFill>
              </a:rPr>
              <a:t>/h</a:t>
            </a:r>
            <a:r>
              <a:rPr lang="fa-IR" sz="2800" dirty="0" smtClean="0">
                <a:solidFill>
                  <a:srgbClr val="FFFF00"/>
                </a:solidFill>
              </a:rPr>
              <a:t> </a:t>
            </a:r>
            <a:r>
              <a:rPr lang="fa-IR" dirty="0" smtClean="0">
                <a:solidFill>
                  <a:srgbClr val="FFFF00"/>
                </a:solidFill>
              </a:rPr>
              <a:t>2</a:t>
            </a:r>
            <a:r>
              <a:rPr lang="fa-IR" dirty="0" smtClean="0"/>
              <a:t> کم‏تر و از </a:t>
            </a:r>
            <a:r>
              <a:rPr lang="en-US" sz="2800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2800" dirty="0" err="1" smtClean="0">
                <a:solidFill>
                  <a:srgbClr val="FFFF00"/>
                </a:solidFill>
              </a:rPr>
              <a:t>Sv</a:t>
            </a:r>
            <a:r>
              <a:rPr lang="en-US" sz="2800" dirty="0" smtClean="0">
                <a:solidFill>
                  <a:srgbClr val="FFFF00"/>
                </a:solidFill>
              </a:rPr>
              <a:t>/h</a:t>
            </a:r>
            <a:r>
              <a:rPr lang="fa-IR" sz="2800" dirty="0" smtClean="0">
                <a:solidFill>
                  <a:srgbClr val="FFFF00"/>
                </a:solidFill>
              </a:rPr>
              <a:t> </a:t>
            </a:r>
            <a:r>
              <a:rPr lang="fa-IR" dirty="0" smtClean="0">
                <a:solidFill>
                  <a:srgbClr val="FFFF00"/>
                </a:solidFill>
              </a:rPr>
              <a:t>25</a:t>
            </a:r>
            <a:r>
              <a:rPr lang="fa-IR" dirty="0" smtClean="0"/>
              <a:t> بیش‏تر باشد.</a:t>
            </a:r>
          </a:p>
          <a:p>
            <a:pPr lvl="1"/>
            <a:r>
              <a:rPr lang="fa-IR" dirty="0" smtClean="0"/>
              <a:t>پرتوکاران مجازند در ناحیه‏ی کنترل‏شده تردد کنند یا مستقر شوند؛ به‏شرطی که به دزسنج فردی و پایش‏گرهای تابشی مجهز باشند.</a:t>
            </a:r>
          </a:p>
          <a:p>
            <a:pPr lvl="1"/>
            <a:r>
              <a:rPr lang="fa-IR" dirty="0" smtClean="0"/>
              <a:t>مردم عادی نباید در ناحیه‏ی کنترل‏شده تردد کنند.</a:t>
            </a:r>
          </a:p>
          <a:p>
            <a:r>
              <a:rPr lang="fa-IR" dirty="0" smtClean="0"/>
              <a:t>پیش از شروع به کارِ پرتونگاری باید مطمئن شوید که افراد غیرمجاز در ناحیه‏ی کنترل‏شده نباشند.</a:t>
            </a:r>
          </a:p>
          <a:p>
            <a:pPr lvl="1">
              <a:buNone/>
            </a:pPr>
            <a:endParaRPr lang="fa-IR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9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2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4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6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1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1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7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5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ناحیه‏ی کنترل‏شده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3328997"/>
          </a:xfrm>
        </p:spPr>
        <p:txBody>
          <a:bodyPr>
            <a:normAutofit/>
          </a:bodyPr>
          <a:lstStyle/>
          <a:p>
            <a:r>
              <a:rPr lang="fa-IR" dirty="0" smtClean="0"/>
              <a:t>دستگاه </a:t>
            </a:r>
            <a:r>
              <a:rPr lang="fa-IR" i="1" dirty="0" smtClean="0"/>
              <a:t>کنترل از راه دور</a:t>
            </a:r>
            <a:r>
              <a:rPr lang="fa-IR" dirty="0" smtClean="0"/>
              <a:t> باید دست‏کم در ناحیه‏ی کنترل‏شده و در نقطه‏ای مستقر شود که آهنگِ دز کم‏ترین مقدار ممکن است.</a:t>
            </a:r>
          </a:p>
          <a:p>
            <a:pPr lvl="1"/>
            <a:r>
              <a:rPr lang="fa-IR" dirty="0" smtClean="0"/>
              <a:t>طول لوله‏ی دستگاهِ کنترل از راه دور باید با اکتیویته‏ی چشمه هم‏خوانی داشته باشد.</a:t>
            </a:r>
          </a:p>
          <a:p>
            <a:pPr>
              <a:buNone/>
            </a:pPr>
            <a:endParaRPr lang="fa-IR" dirty="0" smtClean="0"/>
          </a:p>
          <a:p>
            <a:pPr lvl="1"/>
            <a:endParaRPr lang="fa-IR" dirty="0" smtClean="0"/>
          </a:p>
        </p:txBody>
      </p:sp>
      <p:grpSp>
        <p:nvGrpSpPr>
          <p:cNvPr id="3" name="Group 7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4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5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6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7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1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1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7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5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571736" y="4572008"/>
            <a:ext cx="5003918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fa-IR" sz="2800" dirty="0" smtClean="0"/>
              <a:t>مرز ناحیه‏ی کنترل‏شده ممکن است طی عملیات پرتونگاری تغییر کند!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533024" cy="378621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/>
            <a:endParaRPr lang="fa-IR" sz="3600" dirty="0" smtClean="0">
              <a:solidFill>
                <a:srgbClr val="FFFF00"/>
              </a:solidFill>
            </a:endParaRPr>
          </a:p>
          <a:p>
            <a:pPr algn="ctr"/>
            <a:r>
              <a:rPr lang="fa-IR" sz="3600" dirty="0" smtClean="0">
                <a:solidFill>
                  <a:srgbClr val="FFFF00"/>
                </a:solidFill>
              </a:rPr>
              <a:t>هیچ‏گاه بدون دزسنج‏های فردی و یک پایش‏گر تابش به ناحیه‏ی کنترل‏شده وارد نشوید.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19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آن‏‏چه می‏آموزید!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</a:t>
            </a:fld>
            <a:endParaRPr lang="fa-IR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</p:nvPr>
        </p:nvGraphicFramePr>
        <p:xfrm>
          <a:off x="557242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؟	؟	؟	؟	؟	؟	؟	؟	؟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360634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loud Callout 18"/>
          <p:cNvSpPr/>
          <p:nvPr/>
        </p:nvSpPr>
        <p:spPr>
          <a:xfrm rot="1083768">
            <a:off x="4911949" y="1443246"/>
            <a:ext cx="3028260" cy="1334407"/>
          </a:xfrm>
          <a:prstGeom prst="cloudCallout">
            <a:avLst>
              <a:gd name="adj1" fmla="val -13031"/>
              <a:gd name="adj2" fmla="val 6855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چه‏گونه مرز ناحیه‏ی ممنوعه و کنترل‏شده را بیابم؟</a:t>
            </a:r>
            <a:endParaRPr lang="fa-IR" sz="2400" dirty="0">
              <a:solidFill>
                <a:schemeClr val="tx1"/>
              </a:solidFill>
            </a:endParaRPr>
          </a:p>
        </p:txBody>
      </p:sp>
      <p:grpSp>
        <p:nvGrpSpPr>
          <p:cNvPr id="9" name="Group 7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10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2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4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6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2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7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5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مرزبندیِ نواحی کاری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1828799"/>
          </a:xfrm>
        </p:spPr>
        <p:txBody>
          <a:bodyPr>
            <a:normAutofit/>
          </a:bodyPr>
          <a:lstStyle/>
          <a:p>
            <a:r>
              <a:rPr lang="fa-IR" dirty="0" smtClean="0"/>
              <a:t>مرز نواحی کاری را آهنگِ دز تعیین می‏کند.</a:t>
            </a:r>
          </a:p>
          <a:p>
            <a:r>
              <a:rPr lang="fa-IR" dirty="0" smtClean="0"/>
              <a:t>آهنگِ دز تابع فاصله، جنس چشمه و اکتیویته‏ی چشمه است.</a:t>
            </a:r>
          </a:p>
          <a:p>
            <a:pPr>
              <a:buNone/>
            </a:pPr>
            <a:endParaRPr lang="fa-IR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71604" y="4214818"/>
          <a:ext cx="6572296" cy="944880"/>
        </p:xfrm>
        <a:graphic>
          <a:graphicData uri="http://schemas.openxmlformats.org/drawingml/2006/table">
            <a:tbl>
              <a:tblPr rtl="1" firstRow="1" bandRow="1">
                <a:tableStyleId>{9D7B26C5-4107-4FEC-AEDC-1716B250A1EF}</a:tableStyleId>
              </a:tblPr>
              <a:tblGrid>
                <a:gridCol w="1736292"/>
                <a:gridCol w="472124"/>
                <a:gridCol w="436388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i="0" dirty="0" smtClean="0">
                          <a:solidFill>
                            <a:srgbClr val="FFFF00"/>
                          </a:solidFill>
                          <a:latin typeface="Symbol" pitchFamily="18" charset="2"/>
                        </a:rPr>
                        <a:t>G</a:t>
                      </a:r>
                      <a:r>
                        <a:rPr lang="en-US" sz="2400" b="0" dirty="0" smtClean="0"/>
                        <a:t> × 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</a:rPr>
                        <a:t>A</a:t>
                      </a:r>
                      <a:endParaRPr lang="fa-IR" sz="2400" b="0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9AD2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en-US" sz="2800" b="1" dirty="0" smtClean="0">
                          <a:sym typeface="WP MathA"/>
                        </a:rPr>
                        <a:t>=</a:t>
                      </a:r>
                      <a:endParaRPr lang="fa-IR" sz="28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9A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800" b="0" dirty="0" smtClean="0"/>
                        <a:t>آهنگ دز جذبی</a:t>
                      </a:r>
                      <a:r>
                        <a:rPr lang="fa-IR" sz="2800" b="0" baseline="0" dirty="0" smtClean="0"/>
                        <a:t> در فاصله‏ی </a:t>
                      </a:r>
                      <a:r>
                        <a:rPr lang="en-US" sz="2400" b="0" i="1" u="sng" baseline="0" dirty="0" smtClean="0">
                          <a:solidFill>
                            <a:srgbClr val="92D050"/>
                          </a:solidFill>
                        </a:rPr>
                        <a:t>d</a:t>
                      </a:r>
                      <a:r>
                        <a:rPr lang="fa-IR" sz="2800" b="0" baseline="0" dirty="0" smtClean="0"/>
                        <a:t> از یک </a:t>
                      </a:r>
                      <a:r>
                        <a:rPr lang="fa-IR" sz="2800" b="0" baseline="0" dirty="0" smtClean="0">
                          <a:solidFill>
                            <a:srgbClr val="FFFF00"/>
                          </a:solidFill>
                        </a:rPr>
                        <a:t>چشمه</a:t>
                      </a:r>
                      <a:r>
                        <a:rPr lang="fa-IR" sz="2800" b="0" baseline="0" dirty="0" smtClean="0"/>
                        <a:t>‏ی با اکتیویته‏ی </a:t>
                      </a:r>
                      <a:r>
                        <a:rPr lang="en-US" sz="2400" b="0" i="1" u="sng" baseline="0" dirty="0" smtClean="0">
                          <a:solidFill>
                            <a:srgbClr val="0070C0"/>
                          </a:solidFill>
                        </a:rPr>
                        <a:t>A</a:t>
                      </a:r>
                      <a:endParaRPr lang="fa-IR" sz="2800" b="0" i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9A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i="1" dirty="0" smtClean="0">
                          <a:solidFill>
                            <a:srgbClr val="92D050"/>
                          </a:solidFill>
                          <a:cs typeface="+mn-cs"/>
                        </a:rPr>
                        <a:t>d</a:t>
                      </a:r>
                      <a:r>
                        <a:rPr lang="en-US" sz="2400" b="0" i="1" dirty="0" smtClean="0">
                          <a:cs typeface="+mn-cs"/>
                        </a:rPr>
                        <a:t> </a:t>
                      </a:r>
                      <a:r>
                        <a:rPr lang="en-US" sz="2400" b="0" baseline="30000" dirty="0" smtClean="0">
                          <a:cs typeface="+mn-cs"/>
                        </a:rPr>
                        <a:t>2</a:t>
                      </a:r>
                      <a:endParaRPr lang="fa-IR" sz="2400" b="0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9AD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Down Arrow 34"/>
          <p:cNvSpPr/>
          <p:nvPr/>
        </p:nvSpPr>
        <p:spPr>
          <a:xfrm>
            <a:off x="3635816" y="3073209"/>
            <a:ext cx="2504786" cy="927295"/>
          </a:xfrm>
          <a:prstGeom prst="downArrow">
            <a:avLst>
              <a:gd name="adj1" fmla="val 32564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یاد آوری</a:t>
            </a:r>
            <a:endParaRPr lang="fa-IR" sz="2000" b="1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12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4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6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8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2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9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7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5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یاداوری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8" name="Picture 1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3" y="1214422"/>
            <a:ext cx="5081833" cy="5072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171"/>
          <p:cNvGrpSpPr/>
          <p:nvPr/>
        </p:nvGrpSpPr>
        <p:grpSpPr>
          <a:xfrm>
            <a:off x="2786050" y="1718454"/>
            <a:ext cx="4035714" cy="4068000"/>
            <a:chOff x="-12290" y="1686870"/>
            <a:chExt cx="4035714" cy="4068000"/>
          </a:xfrm>
        </p:grpSpPr>
        <p:sp>
          <p:nvSpPr>
            <p:cNvPr id="164" name="Freeform 163"/>
            <p:cNvSpPr>
              <a:spLocks noChangeAspect="1"/>
            </p:cNvSpPr>
            <p:nvPr/>
          </p:nvSpPr>
          <p:spPr>
            <a:xfrm>
              <a:off x="-12290" y="1686870"/>
              <a:ext cx="4035714" cy="4068000"/>
            </a:xfrm>
            <a:custGeom>
              <a:avLst/>
              <a:gdLst>
                <a:gd name="connsiteX0" fmla="*/ 1592317 w 3941379"/>
                <a:gd name="connsiteY0" fmla="*/ 0 h 3972910"/>
                <a:gd name="connsiteX1" fmla="*/ 882869 w 3941379"/>
                <a:gd name="connsiteY1" fmla="*/ 299545 h 3972910"/>
                <a:gd name="connsiteX2" fmla="*/ 362607 w 3941379"/>
                <a:gd name="connsiteY2" fmla="*/ 804041 h 3972910"/>
                <a:gd name="connsiteX3" fmla="*/ 78828 w 3941379"/>
                <a:gd name="connsiteY3" fmla="*/ 1308538 h 3972910"/>
                <a:gd name="connsiteX4" fmla="*/ 0 w 3941379"/>
                <a:gd name="connsiteY4" fmla="*/ 1844565 h 3972910"/>
                <a:gd name="connsiteX5" fmla="*/ 15766 w 3941379"/>
                <a:gd name="connsiteY5" fmla="*/ 2396359 h 3972910"/>
                <a:gd name="connsiteX6" fmla="*/ 157655 w 3941379"/>
                <a:gd name="connsiteY6" fmla="*/ 2837793 h 3972910"/>
                <a:gd name="connsiteX7" fmla="*/ 362607 w 3941379"/>
                <a:gd name="connsiteY7" fmla="*/ 3184634 h 3972910"/>
                <a:gd name="connsiteX8" fmla="*/ 693683 w 3941379"/>
                <a:gd name="connsiteY8" fmla="*/ 3515710 h 3972910"/>
                <a:gd name="connsiteX9" fmla="*/ 1135117 w 3941379"/>
                <a:gd name="connsiteY9" fmla="*/ 3799490 h 3972910"/>
                <a:gd name="connsiteX10" fmla="*/ 1545021 w 3941379"/>
                <a:gd name="connsiteY10" fmla="*/ 3925614 h 3972910"/>
                <a:gd name="connsiteX11" fmla="*/ 2017986 w 3941379"/>
                <a:gd name="connsiteY11" fmla="*/ 3972910 h 3972910"/>
                <a:gd name="connsiteX12" fmla="*/ 2569779 w 3941379"/>
                <a:gd name="connsiteY12" fmla="*/ 3894083 h 3972910"/>
                <a:gd name="connsiteX13" fmla="*/ 2995448 w 3941379"/>
                <a:gd name="connsiteY13" fmla="*/ 3673365 h 3972910"/>
                <a:gd name="connsiteX14" fmla="*/ 3231931 w 3941379"/>
                <a:gd name="connsiteY14" fmla="*/ 3499945 h 3972910"/>
                <a:gd name="connsiteX15" fmla="*/ 3547241 w 3941379"/>
                <a:gd name="connsiteY15" fmla="*/ 3168869 h 3972910"/>
                <a:gd name="connsiteX16" fmla="*/ 3704897 w 3941379"/>
                <a:gd name="connsiteY16" fmla="*/ 2932386 h 3972910"/>
                <a:gd name="connsiteX17" fmla="*/ 3831021 w 3941379"/>
                <a:gd name="connsiteY17" fmla="*/ 2648607 h 3972910"/>
                <a:gd name="connsiteX18" fmla="*/ 3925614 w 3941379"/>
                <a:gd name="connsiteY18" fmla="*/ 2238703 h 3972910"/>
                <a:gd name="connsiteX19" fmla="*/ 3941379 w 3941379"/>
                <a:gd name="connsiteY19" fmla="*/ 1813034 h 3972910"/>
                <a:gd name="connsiteX20" fmla="*/ 3909848 w 3941379"/>
                <a:gd name="connsiteY20" fmla="*/ 1545021 h 3972910"/>
                <a:gd name="connsiteX21" fmla="*/ 3767959 w 3941379"/>
                <a:gd name="connsiteY21" fmla="*/ 1182414 h 3972910"/>
                <a:gd name="connsiteX22" fmla="*/ 3547241 w 3941379"/>
                <a:gd name="connsiteY22" fmla="*/ 772510 h 3972910"/>
                <a:gd name="connsiteX23" fmla="*/ 3263462 w 3941379"/>
                <a:gd name="connsiteY23" fmla="*/ 457200 h 3972910"/>
                <a:gd name="connsiteX24" fmla="*/ 2774731 w 3941379"/>
                <a:gd name="connsiteY24" fmla="*/ 157655 h 3972910"/>
                <a:gd name="connsiteX25" fmla="*/ 2427890 w 3941379"/>
                <a:gd name="connsiteY25" fmla="*/ 31531 h 3972910"/>
                <a:gd name="connsiteX26" fmla="*/ 2317531 w 3941379"/>
                <a:gd name="connsiteY26" fmla="*/ 0 h 3972910"/>
                <a:gd name="connsiteX27" fmla="*/ 2033752 w 3941379"/>
                <a:gd name="connsiteY27" fmla="*/ 1939159 h 3972910"/>
                <a:gd name="connsiteX28" fmla="*/ 1592317 w 3941379"/>
                <a:gd name="connsiteY28" fmla="*/ 0 h 397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41379" h="3972910">
                  <a:moveTo>
                    <a:pt x="1592317" y="0"/>
                  </a:moveTo>
                  <a:lnTo>
                    <a:pt x="882869" y="299545"/>
                  </a:lnTo>
                  <a:lnTo>
                    <a:pt x="362607" y="804041"/>
                  </a:lnTo>
                  <a:lnTo>
                    <a:pt x="78828" y="1308538"/>
                  </a:lnTo>
                  <a:lnTo>
                    <a:pt x="0" y="1844565"/>
                  </a:lnTo>
                  <a:lnTo>
                    <a:pt x="15766" y="2396359"/>
                  </a:lnTo>
                  <a:lnTo>
                    <a:pt x="157655" y="2837793"/>
                  </a:lnTo>
                  <a:lnTo>
                    <a:pt x="362607" y="3184634"/>
                  </a:lnTo>
                  <a:lnTo>
                    <a:pt x="693683" y="3515710"/>
                  </a:lnTo>
                  <a:lnTo>
                    <a:pt x="1135117" y="3799490"/>
                  </a:lnTo>
                  <a:lnTo>
                    <a:pt x="1545021" y="3925614"/>
                  </a:lnTo>
                  <a:lnTo>
                    <a:pt x="2017986" y="3972910"/>
                  </a:lnTo>
                  <a:lnTo>
                    <a:pt x="2569779" y="3894083"/>
                  </a:lnTo>
                  <a:lnTo>
                    <a:pt x="2995448" y="3673365"/>
                  </a:lnTo>
                  <a:lnTo>
                    <a:pt x="3231931" y="3499945"/>
                  </a:lnTo>
                  <a:lnTo>
                    <a:pt x="3547241" y="3168869"/>
                  </a:lnTo>
                  <a:lnTo>
                    <a:pt x="3704897" y="2932386"/>
                  </a:lnTo>
                  <a:lnTo>
                    <a:pt x="3831021" y="2648607"/>
                  </a:lnTo>
                  <a:lnTo>
                    <a:pt x="3925614" y="2238703"/>
                  </a:lnTo>
                  <a:lnTo>
                    <a:pt x="3941379" y="1813034"/>
                  </a:lnTo>
                  <a:lnTo>
                    <a:pt x="3909848" y="1545021"/>
                  </a:lnTo>
                  <a:lnTo>
                    <a:pt x="3767959" y="1182414"/>
                  </a:lnTo>
                  <a:lnTo>
                    <a:pt x="3547241" y="772510"/>
                  </a:lnTo>
                  <a:lnTo>
                    <a:pt x="3263462" y="457200"/>
                  </a:lnTo>
                  <a:lnTo>
                    <a:pt x="2774731" y="157655"/>
                  </a:lnTo>
                  <a:lnTo>
                    <a:pt x="2427890" y="31531"/>
                  </a:lnTo>
                  <a:lnTo>
                    <a:pt x="2317531" y="0"/>
                  </a:lnTo>
                  <a:lnTo>
                    <a:pt x="2033752" y="1939159"/>
                  </a:lnTo>
                  <a:lnTo>
                    <a:pt x="1592317" y="0"/>
                  </a:lnTo>
                  <a:close/>
                </a:path>
              </a:pathLst>
            </a:custGeom>
            <a:solidFill>
              <a:srgbClr val="9BBB59"/>
            </a:solidFill>
            <a:ln>
              <a:solidFill>
                <a:srgbClr val="9BBB59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sz="2400" dirty="0" smtClean="0"/>
            </a:p>
            <a:p>
              <a:pPr algn="ctr"/>
              <a:endParaRPr lang="fa-IR" sz="2400" dirty="0" smtClean="0"/>
            </a:p>
            <a:p>
              <a:pPr algn="ctr"/>
              <a:r>
                <a:rPr lang="fa-IR" sz="2400" dirty="0" smtClean="0"/>
                <a:t>ایریدیم 192</a:t>
              </a:r>
            </a:p>
            <a:p>
              <a:pPr algn="ctr"/>
              <a:r>
                <a:rPr lang="en-US" sz="2400" baseline="30000" dirty="0" smtClean="0"/>
                <a:t>192</a:t>
              </a:r>
              <a:r>
                <a:rPr lang="en-US" sz="2400" dirty="0" smtClean="0"/>
                <a:t>Ir</a:t>
              </a:r>
              <a:endParaRPr lang="fa-IR" sz="2400" dirty="0"/>
            </a:p>
          </p:txBody>
        </p:sp>
        <p:grpSp>
          <p:nvGrpSpPr>
            <p:cNvPr id="4" name="Group 170"/>
            <p:cNvGrpSpPr/>
            <p:nvPr/>
          </p:nvGrpSpPr>
          <p:grpSpPr>
            <a:xfrm>
              <a:off x="64801" y="1785926"/>
              <a:ext cx="3852000" cy="3852000"/>
              <a:chOff x="1471346" y="1962150"/>
              <a:chExt cx="4895850" cy="4895850"/>
            </a:xfrm>
          </p:grpSpPr>
          <p:sp>
            <p:nvSpPr>
              <p:cNvPr id="1179" name="WordArt 155"/>
              <p:cNvSpPr>
                <a:spLocks noChangeArrowheads="1" noChangeShapeType="1" noTextEdit="1"/>
              </p:cNvSpPr>
              <p:nvPr/>
            </p:nvSpPr>
            <p:spPr bwMode="auto">
              <a:xfrm rot="2700000">
                <a:off x="4714875" y="2395538"/>
                <a:ext cx="228600" cy="20574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1"/>
                <a:r>
                  <a:rPr lang="fa-IR" sz="1600" spc="320" smtClean="0">
                    <a:ln w="9525">
                      <a:solidFill>
                        <a:srgbClr val="462300"/>
                      </a:solidFill>
                      <a:round/>
                      <a:headEnd/>
                      <a:tailEnd/>
                    </a:ln>
                    <a:solidFill>
                      <a:srgbClr val="974706"/>
                    </a:solidFill>
                    <a:effectLst/>
                    <a:cs typeface="B Koodak"/>
                  </a:rPr>
                  <a:t>1</a:t>
                </a:r>
              </a:p>
              <a:p>
                <a:pPr algn="ctr" rtl="1"/>
                <a:r>
                  <a:rPr lang="fa-IR" sz="1600" spc="320" smtClean="0">
                    <a:ln w="9525">
                      <a:solidFill>
                        <a:srgbClr val="462300"/>
                      </a:solidFill>
                      <a:round/>
                      <a:headEnd/>
                      <a:tailEnd/>
                    </a:ln>
                    <a:solidFill>
                      <a:srgbClr val="974706"/>
                    </a:solidFill>
                    <a:effectLst/>
                    <a:cs typeface="B Koodak"/>
                  </a:rPr>
                  <a:t>2</a:t>
                </a:r>
              </a:p>
              <a:p>
                <a:pPr algn="ctr" rtl="1"/>
                <a:r>
                  <a:rPr lang="fa-IR" sz="1600" spc="320" smtClean="0">
                    <a:ln w="9525">
                      <a:solidFill>
                        <a:srgbClr val="462300"/>
                      </a:solidFill>
                      <a:round/>
                      <a:headEnd/>
                      <a:tailEnd/>
                    </a:ln>
                    <a:solidFill>
                      <a:srgbClr val="974706"/>
                    </a:solidFill>
                    <a:effectLst/>
                    <a:cs typeface="B Koodak"/>
                  </a:rPr>
                  <a:t>4</a:t>
                </a:r>
              </a:p>
              <a:p>
                <a:pPr algn="ctr" rtl="1"/>
                <a:r>
                  <a:rPr lang="fa-IR" sz="1600" spc="320" smtClean="0">
                    <a:ln w="9525">
                      <a:solidFill>
                        <a:srgbClr val="462300"/>
                      </a:solidFill>
                      <a:round/>
                      <a:headEnd/>
                      <a:tailEnd/>
                    </a:ln>
                    <a:solidFill>
                      <a:srgbClr val="974706"/>
                    </a:solidFill>
                    <a:effectLst/>
                    <a:cs typeface="B Koodak"/>
                  </a:rPr>
                  <a:t>8</a:t>
                </a:r>
              </a:p>
              <a:p>
                <a:pPr algn="ctr" rtl="1"/>
                <a:r>
                  <a:rPr lang="fa-IR" sz="1600" spc="320" smtClean="0">
                    <a:ln w="9525">
                      <a:solidFill>
                        <a:srgbClr val="462300"/>
                      </a:solidFill>
                      <a:round/>
                      <a:headEnd/>
                      <a:tailEnd/>
                    </a:ln>
                    <a:solidFill>
                      <a:srgbClr val="974706"/>
                    </a:solidFill>
                    <a:effectLst/>
                    <a:cs typeface="B Koodak"/>
                  </a:rPr>
                  <a:t>12</a:t>
                </a:r>
              </a:p>
              <a:p>
                <a:pPr algn="ctr" rtl="1"/>
                <a:r>
                  <a:rPr lang="fa-IR" sz="1600" spc="320" smtClean="0">
                    <a:ln w="9525">
                      <a:solidFill>
                        <a:srgbClr val="462300"/>
                      </a:solidFill>
                      <a:round/>
                      <a:headEnd/>
                      <a:tailEnd/>
                    </a:ln>
                    <a:solidFill>
                      <a:srgbClr val="974706"/>
                    </a:solidFill>
                    <a:effectLst/>
                    <a:cs typeface="B Koodak"/>
                  </a:rPr>
                  <a:t>متر</a:t>
                </a:r>
                <a:endParaRPr lang="fa-IR" sz="1600" spc="320">
                  <a:ln w="9525">
                    <a:solidFill>
                      <a:srgbClr val="462300"/>
                    </a:solidFill>
                    <a:round/>
                    <a:headEnd/>
                    <a:tailEnd/>
                  </a:ln>
                  <a:solidFill>
                    <a:srgbClr val="974706"/>
                  </a:solidFill>
                  <a:effectLst/>
                  <a:cs typeface="B Koodak"/>
                </a:endParaRPr>
              </a:p>
            </p:txBody>
          </p:sp>
          <p:sp>
            <p:nvSpPr>
              <p:cNvPr id="1180" name="Oval 156"/>
              <p:cNvSpPr>
                <a:spLocks noChangeAspect="1" noChangeArrowheads="1"/>
              </p:cNvSpPr>
              <p:nvPr/>
            </p:nvSpPr>
            <p:spPr bwMode="auto">
              <a:xfrm>
                <a:off x="2862263" y="3419475"/>
                <a:ext cx="1979612" cy="1979613"/>
              </a:xfrm>
              <a:prstGeom prst="ellipse">
                <a:avLst/>
              </a:prstGeom>
              <a:noFill/>
              <a:ln w="19050">
                <a:solidFill>
                  <a:srgbClr val="462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1181" name="Oval 157"/>
              <p:cNvSpPr>
                <a:spLocks noChangeAspect="1" noChangeArrowheads="1"/>
              </p:cNvSpPr>
              <p:nvPr/>
            </p:nvSpPr>
            <p:spPr bwMode="auto">
              <a:xfrm>
                <a:off x="2509838" y="3067050"/>
                <a:ext cx="2700337" cy="2700338"/>
              </a:xfrm>
              <a:prstGeom prst="ellipse">
                <a:avLst/>
              </a:prstGeom>
              <a:noFill/>
              <a:ln w="19050">
                <a:solidFill>
                  <a:srgbClr val="462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1182" name="Oval 158"/>
              <p:cNvSpPr>
                <a:spLocks noChangeAspect="1" noChangeArrowheads="1"/>
              </p:cNvSpPr>
              <p:nvPr/>
            </p:nvSpPr>
            <p:spPr bwMode="auto">
              <a:xfrm>
                <a:off x="2138363" y="2705100"/>
                <a:ext cx="3419475" cy="3419475"/>
              </a:xfrm>
              <a:prstGeom prst="ellipse">
                <a:avLst/>
              </a:prstGeom>
              <a:noFill/>
              <a:ln w="19050">
                <a:solidFill>
                  <a:srgbClr val="462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1183" name="Oval 159"/>
              <p:cNvSpPr>
                <a:spLocks noChangeAspect="1" noChangeArrowheads="1"/>
              </p:cNvSpPr>
              <p:nvPr/>
            </p:nvSpPr>
            <p:spPr bwMode="auto">
              <a:xfrm>
                <a:off x="1776413" y="2343150"/>
                <a:ext cx="4140200" cy="4140200"/>
              </a:xfrm>
              <a:prstGeom prst="ellipse">
                <a:avLst/>
              </a:prstGeom>
              <a:noFill/>
              <a:ln w="19050">
                <a:solidFill>
                  <a:srgbClr val="462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1184" name="Oval 160"/>
              <p:cNvSpPr>
                <a:spLocks noChangeAspect="1" noChangeArrowheads="1"/>
              </p:cNvSpPr>
              <p:nvPr/>
            </p:nvSpPr>
            <p:spPr bwMode="auto">
              <a:xfrm>
                <a:off x="1471346" y="1962150"/>
                <a:ext cx="4895850" cy="4895850"/>
              </a:xfrm>
              <a:prstGeom prst="ellipse">
                <a:avLst/>
              </a:prstGeom>
              <a:noFill/>
              <a:ln w="19050">
                <a:solidFill>
                  <a:srgbClr val="462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18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20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22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24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26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7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25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23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1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9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مرزبندیِ نواحیِ کاری: روش میان‏بر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23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214547" y="2071678"/>
          <a:ext cx="5500725" cy="2225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833575"/>
                <a:gridCol w="1833575"/>
                <a:gridCol w="1833575"/>
              </a:tblGrid>
              <a:tr h="370840"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نوع چشمه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فاصله‏ی مرز ناحیه تا محل چشمه (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ممنوعه</a:t>
                      </a:r>
                      <a:endParaRPr lang="fa-IR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کنترل‏شده</a:t>
                      </a:r>
                      <a:endParaRPr lang="fa-I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solidFill>
                            <a:schemeClr val="bg1"/>
                          </a:solidFill>
                        </a:rPr>
                        <a:t>کبالت ـ 6</a:t>
                      </a:r>
                      <a:r>
                        <a:rPr lang="fa-IR" sz="1600" b="1" dirty="0" smtClean="0">
                          <a:solidFill>
                            <a:schemeClr val="bg1"/>
                          </a:solidFill>
                          <a:cs typeface="B Koodak Outline" pitchFamily="2" charset="-78"/>
                        </a:rPr>
                        <a:t>0</a:t>
                      </a:r>
                      <a:endParaRPr lang="fa-IR" b="1" dirty="0" smtClean="0">
                        <a:solidFill>
                          <a:schemeClr val="bg1"/>
                        </a:solidFill>
                        <a:cs typeface="B Koodak Outline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solidFill>
                            <a:schemeClr val="bg1"/>
                          </a:solidFill>
                        </a:rPr>
                        <a:t>ایریدیم ـ 192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</a:rPr>
                        <a:t>سزیم</a:t>
                      </a:r>
                      <a:r>
                        <a:rPr lang="fa-IR" b="1" baseline="0" dirty="0" smtClean="0">
                          <a:solidFill>
                            <a:schemeClr val="bg1"/>
                          </a:solidFill>
                        </a:rPr>
                        <a:t> ـ 137</a:t>
                      </a:r>
                      <a:endParaRPr lang="fa-I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r" rtl="1"/>
                      <a:r>
                        <a:rPr lang="en-US" sz="1400" b="0" i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fa-IR" sz="1600" b="0" dirty="0" smtClean="0">
                          <a:solidFill>
                            <a:schemeClr val="bg1"/>
                          </a:solidFill>
                        </a:rPr>
                        <a:t> اکتیویته‏ی</a:t>
                      </a:r>
                      <a:r>
                        <a:rPr lang="fa-IR" sz="1600" b="0" baseline="0" dirty="0" smtClean="0">
                          <a:solidFill>
                            <a:schemeClr val="bg1"/>
                          </a:solidFill>
                        </a:rPr>
                        <a:t> چشمه برحسب کوری است.</a:t>
                      </a:r>
                      <a:endParaRPr lang="fa-IR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05338" y="2844800"/>
          <a:ext cx="647700" cy="279400"/>
        </p:xfrm>
        <a:graphic>
          <a:graphicData uri="http://schemas.openxmlformats.org/presentationml/2006/ole">
            <p:oleObj spid="_x0000_s1026" name="Equation" r:id="rId4" imgW="647640" imgH="27936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572000" y="3221038"/>
          <a:ext cx="635000" cy="279400"/>
        </p:xfrm>
        <a:graphic>
          <a:graphicData uri="http://schemas.openxmlformats.org/presentationml/2006/ole">
            <p:oleObj spid="_x0000_s1028" name="Equation" r:id="rId5" imgW="634680" imgH="27936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578350" y="3578225"/>
          <a:ext cx="622300" cy="279400"/>
        </p:xfrm>
        <a:graphic>
          <a:graphicData uri="http://schemas.openxmlformats.org/presentationml/2006/ole">
            <p:oleObj spid="_x0000_s1030" name="Equation" r:id="rId6" imgW="622080" imgH="27936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884488" y="2844800"/>
          <a:ext cx="584200" cy="279400"/>
        </p:xfrm>
        <a:graphic>
          <a:graphicData uri="http://schemas.openxmlformats.org/presentationml/2006/ole">
            <p:oleObj spid="_x0000_s1031" name="Equation" r:id="rId7" imgW="583920" imgH="27936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851150" y="3221038"/>
          <a:ext cx="571500" cy="279400"/>
        </p:xfrm>
        <a:graphic>
          <a:graphicData uri="http://schemas.openxmlformats.org/presentationml/2006/ole">
            <p:oleObj spid="_x0000_s1032" name="Equation" r:id="rId8" imgW="571320" imgH="27936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768600" y="3578225"/>
          <a:ext cx="736600" cy="279400"/>
        </p:xfrm>
        <a:graphic>
          <a:graphicData uri="http://schemas.openxmlformats.org/presentationml/2006/ole">
            <p:oleObj spid="_x0000_s1033" name="Equation" r:id="rId9" imgW="736560" imgH="279360" progId="Equation.3">
              <p:embed/>
            </p:oleObj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15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7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9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21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23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4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22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20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8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6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مرزبندیِ نواحیِ کاری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852847" y="-138125"/>
            <a:ext cx="21621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862371" y="2209804"/>
            <a:ext cx="21336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11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3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6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8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2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9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7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5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؟	؟	؟	؟	؟	؟	؟	؟	؟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25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360634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loud Callout 18"/>
          <p:cNvSpPr/>
          <p:nvPr/>
        </p:nvSpPr>
        <p:spPr>
          <a:xfrm rot="1083768">
            <a:off x="3992082" y="1536938"/>
            <a:ext cx="4269987" cy="1334407"/>
          </a:xfrm>
          <a:prstGeom prst="cloudCallout">
            <a:avLst>
              <a:gd name="adj1" fmla="val -13031"/>
              <a:gd name="adj2" fmla="val 6855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اگر نتوانم آن‏قدر فاصله بگیریم که در ناحیه‏ی کنترل‏شده باشم، چه‏کار کنم؟</a:t>
            </a:r>
            <a:endParaRPr lang="fa-IR" sz="24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10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2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4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6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2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7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5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عامل حفاظ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26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14480" y="1600201"/>
            <a:ext cx="6972320" cy="4257691"/>
          </a:xfrm>
        </p:spPr>
        <p:txBody>
          <a:bodyPr>
            <a:normAutofit/>
          </a:bodyPr>
          <a:lstStyle/>
          <a:p>
            <a:r>
              <a:rPr lang="fa-IR" dirty="0" smtClean="0"/>
              <a:t>اگر در عمل نتوانیم به‏اندازه‏ی کافی از دوربین دور شویم، باید از یک مانع مناسب به‏عنوان حفاظ استفاده کنیم.</a:t>
            </a:r>
          </a:p>
          <a:p>
            <a:pPr lvl="1"/>
            <a:r>
              <a:rPr lang="fa-IR" dirty="0" smtClean="0"/>
              <a:t>هر مانعی می‏تواند پرتوهای گاما و ایکس را تضعیف کند.</a:t>
            </a:r>
          </a:p>
          <a:p>
            <a:pPr lvl="1"/>
            <a:r>
              <a:rPr lang="fa-IR" dirty="0" smtClean="0"/>
              <a:t>مواد به‏اصطلاح سنگینی مانند سرب، فولاد، و بتون بیش از مواد دیگر پرتوهای ایکس و گاما را تضعیف می‏کنند.</a:t>
            </a:r>
          </a:p>
          <a:p>
            <a:endParaRPr lang="fa-IR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9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1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6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1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1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7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5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2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0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میزان تضعیف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27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14480" y="1600201"/>
            <a:ext cx="6972320" cy="4257691"/>
          </a:xfrm>
        </p:spPr>
        <p:txBody>
          <a:bodyPr>
            <a:normAutofit/>
          </a:bodyPr>
          <a:lstStyle/>
          <a:p>
            <a:r>
              <a:rPr lang="fa-IR" dirty="0" smtClean="0"/>
              <a:t>میزان تضعیف پرتوهای ایکس در یک ماده به عوامل زیر بستگی دارد</a:t>
            </a:r>
          </a:p>
          <a:p>
            <a:pPr lvl="1"/>
            <a:r>
              <a:rPr lang="fa-IR" dirty="0" smtClean="0"/>
              <a:t>جنس ماده، و</a:t>
            </a:r>
          </a:p>
          <a:p>
            <a:pPr lvl="1"/>
            <a:r>
              <a:rPr lang="fa-IR" dirty="0" smtClean="0"/>
              <a:t>کیلوولتاژ دستگاه.</a:t>
            </a:r>
          </a:p>
          <a:p>
            <a:r>
              <a:rPr lang="fa-IR" dirty="0" smtClean="0"/>
              <a:t>میزان تضعیف پرتوهای گاما در یک ماده به عوامل زیر بستگی دارد</a:t>
            </a:r>
          </a:p>
          <a:p>
            <a:pPr lvl="1"/>
            <a:r>
              <a:rPr lang="fa-IR" dirty="0" smtClean="0"/>
              <a:t>جنس ماده، و</a:t>
            </a:r>
          </a:p>
          <a:p>
            <a:pPr lvl="1"/>
            <a:r>
              <a:rPr lang="fa-IR" dirty="0" smtClean="0"/>
              <a:t>نوع چشمه.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9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1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6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1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1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7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5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2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0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مثال 1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28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14480" y="1600201"/>
            <a:ext cx="6972320" cy="1257295"/>
          </a:xfrm>
        </p:spPr>
        <p:txBody>
          <a:bodyPr>
            <a:normAutofit/>
          </a:bodyPr>
          <a:lstStyle/>
          <a:p>
            <a:r>
              <a:rPr lang="fa-IR" dirty="0" smtClean="0"/>
              <a:t>هنگام عبور از یک مانع، شدت پرتوهای ایکس </a:t>
            </a:r>
            <a:r>
              <a:rPr lang="en-US" sz="2800" dirty="0" smtClean="0"/>
              <a:t>kV</a:t>
            </a:r>
            <a:r>
              <a:rPr lang="fa-IR" sz="2800" dirty="0" smtClean="0"/>
              <a:t> </a:t>
            </a:r>
            <a:r>
              <a:rPr lang="fa-IR" dirty="0" smtClean="0"/>
              <a:t>4</a:t>
            </a:r>
            <a:r>
              <a:rPr lang="fa-IR" sz="2800" dirty="0" smtClean="0">
                <a:cs typeface="B Koodak Outline" pitchFamily="2" charset="-78"/>
              </a:rPr>
              <a:t>00</a:t>
            </a:r>
            <a:r>
              <a:rPr lang="fa-IR" dirty="0" smtClean="0"/>
              <a:t> از شدت پرتوهای ایکس </a:t>
            </a:r>
            <a:r>
              <a:rPr lang="en-US" sz="2800" dirty="0" smtClean="0"/>
              <a:t>kV</a:t>
            </a:r>
            <a:r>
              <a:rPr lang="fa-IR" sz="2800" dirty="0" smtClean="0"/>
              <a:t> </a:t>
            </a:r>
            <a:r>
              <a:rPr lang="fa-IR" dirty="0" smtClean="0"/>
              <a:t>2</a:t>
            </a:r>
            <a:r>
              <a:rPr lang="fa-IR" sz="2800" dirty="0" smtClean="0">
                <a:cs typeface="B Koodak Outline" pitchFamily="2" charset="-78"/>
              </a:rPr>
              <a:t>00</a:t>
            </a:r>
            <a:r>
              <a:rPr lang="fa-IR" dirty="0" smtClean="0"/>
              <a:t> کم‏تر تضعیف می‏شود.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703372" y="2928934"/>
            <a:ext cx="4511834" cy="3071834"/>
            <a:chOff x="2703372" y="3071810"/>
            <a:chExt cx="4511834" cy="2714644"/>
          </a:xfrm>
        </p:grpSpPr>
        <p:grpSp>
          <p:nvGrpSpPr>
            <p:cNvPr id="11" name="Group 10"/>
            <p:cNvGrpSpPr/>
            <p:nvPr/>
          </p:nvGrpSpPr>
          <p:grpSpPr>
            <a:xfrm>
              <a:off x="2703372" y="3714752"/>
              <a:ext cx="2286016" cy="1000132"/>
              <a:chOff x="1500166" y="3714752"/>
              <a:chExt cx="2286016" cy="100013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857488" y="3960000"/>
                <a:ext cx="928694" cy="50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1500166" y="3714752"/>
                <a:ext cx="1928826" cy="1000132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 smtClean="0"/>
                  <a:t>kV</a:t>
                </a:r>
                <a:r>
                  <a:rPr lang="fa-IR" dirty="0" smtClean="0"/>
                  <a:t> </a:t>
                </a:r>
                <a:r>
                  <a:rPr lang="fa-IR" sz="2000" dirty="0" smtClean="0"/>
                  <a:t>4</a:t>
                </a:r>
                <a:r>
                  <a:rPr lang="fa-IR" sz="2000" dirty="0" smtClean="0">
                    <a:cs typeface="B Koodak Outline" pitchFamily="2" charset="-78"/>
                  </a:rPr>
                  <a:t>00</a:t>
                </a:r>
                <a:endParaRPr lang="fa-IR" sz="2000" dirty="0">
                  <a:cs typeface="B Koodak Outline" pitchFamily="2" charset="-78"/>
                </a:endParaRPr>
              </a:p>
            </p:txBody>
          </p:sp>
        </p:grpSp>
        <p:grpSp>
          <p:nvGrpSpPr>
            <p:cNvPr id="19" name="Group 10"/>
            <p:cNvGrpSpPr/>
            <p:nvPr/>
          </p:nvGrpSpPr>
          <p:grpSpPr>
            <a:xfrm>
              <a:off x="2703372" y="4786322"/>
              <a:ext cx="2286016" cy="1000132"/>
              <a:chOff x="1500166" y="3714752"/>
              <a:chExt cx="2286016" cy="1000132"/>
            </a:xfrm>
            <a:solidFill>
              <a:srgbClr val="00B050"/>
            </a:solidFill>
          </p:grpSpPr>
          <p:sp>
            <p:nvSpPr>
              <p:cNvPr id="21" name="Rectangle 20"/>
              <p:cNvSpPr/>
              <p:nvPr/>
            </p:nvSpPr>
            <p:spPr>
              <a:xfrm>
                <a:off x="2857488" y="3960000"/>
                <a:ext cx="928694" cy="5040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2" name="Right Arrow 21"/>
              <p:cNvSpPr/>
              <p:nvPr/>
            </p:nvSpPr>
            <p:spPr>
              <a:xfrm>
                <a:off x="1500166" y="3714752"/>
                <a:ext cx="1928826" cy="1000132"/>
              </a:xfrm>
              <a:prstGeom prst="right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 smtClean="0"/>
                  <a:t>kV</a:t>
                </a:r>
                <a:r>
                  <a:rPr lang="fa-IR" dirty="0" smtClean="0"/>
                  <a:t> </a:t>
                </a:r>
                <a:r>
                  <a:rPr lang="fa-IR" sz="2000" dirty="0" smtClean="0"/>
                  <a:t>2</a:t>
                </a:r>
                <a:r>
                  <a:rPr lang="fa-IR" sz="2000" dirty="0" smtClean="0">
                    <a:cs typeface="B Koodak Outline" pitchFamily="2" charset="-78"/>
                  </a:rPr>
                  <a:t>00</a:t>
                </a:r>
                <a:endParaRPr lang="fa-IR" sz="2000" dirty="0"/>
              </a:p>
            </p:txBody>
          </p:sp>
        </p:grpSp>
        <p:sp>
          <p:nvSpPr>
            <p:cNvPr id="8" name="Cube 7"/>
            <p:cNvSpPr/>
            <p:nvPr/>
          </p:nvSpPr>
          <p:spPr>
            <a:xfrm>
              <a:off x="4775074" y="3071810"/>
              <a:ext cx="1500198" cy="2714644"/>
            </a:xfrm>
            <a:prstGeom prst="cube">
              <a:avLst>
                <a:gd name="adj" fmla="val 47926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775206" y="3786190"/>
              <a:ext cx="1440000" cy="864000"/>
              <a:chOff x="1500166" y="3714752"/>
              <a:chExt cx="2286016" cy="100013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857488" y="3960000"/>
                <a:ext cx="928694" cy="50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5" name="Right Arrow 24"/>
              <p:cNvSpPr/>
              <p:nvPr/>
            </p:nvSpPr>
            <p:spPr>
              <a:xfrm>
                <a:off x="1500166" y="3714752"/>
                <a:ext cx="1928826" cy="1000132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26" name="Group 10"/>
            <p:cNvGrpSpPr/>
            <p:nvPr/>
          </p:nvGrpSpPr>
          <p:grpSpPr>
            <a:xfrm>
              <a:off x="5762842" y="5072074"/>
              <a:ext cx="1440000" cy="396000"/>
              <a:chOff x="1500166" y="3714752"/>
              <a:chExt cx="2286016" cy="1000132"/>
            </a:xfrm>
            <a:solidFill>
              <a:srgbClr val="00B050"/>
            </a:solidFill>
          </p:grpSpPr>
          <p:sp>
            <p:nvSpPr>
              <p:cNvPr id="27" name="Rectangle 26"/>
              <p:cNvSpPr/>
              <p:nvPr/>
            </p:nvSpPr>
            <p:spPr>
              <a:xfrm>
                <a:off x="2857488" y="3960000"/>
                <a:ext cx="928694" cy="5040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8" name="Right Arrow 27"/>
              <p:cNvSpPr/>
              <p:nvPr/>
            </p:nvSpPr>
            <p:spPr>
              <a:xfrm>
                <a:off x="1500166" y="3714752"/>
                <a:ext cx="1928826" cy="1000132"/>
              </a:xfrm>
              <a:prstGeom prst="right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31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36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38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40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42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43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41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9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7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5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مثال2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29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00166" y="1600201"/>
            <a:ext cx="7186634" cy="1471609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هنگام عبور از یک مانع، شدت پرتوهای گامای کبالت ـ 6</a:t>
            </a:r>
            <a:r>
              <a:rPr lang="fa-IR" sz="2800" dirty="0" smtClean="0">
                <a:cs typeface="B Koodak Outline" pitchFamily="2" charset="-78"/>
              </a:rPr>
              <a:t>0</a:t>
            </a:r>
            <a:r>
              <a:rPr lang="fa-IR" dirty="0" smtClean="0"/>
              <a:t> از شدت پرتوهای گامای ایریدیم ـ 192 کم‏تر تضعیف می‏شود.</a:t>
            </a:r>
          </a:p>
        </p:txBody>
      </p:sp>
      <p:grpSp>
        <p:nvGrpSpPr>
          <p:cNvPr id="3" name="Group 29"/>
          <p:cNvGrpSpPr/>
          <p:nvPr/>
        </p:nvGrpSpPr>
        <p:grpSpPr>
          <a:xfrm>
            <a:off x="2703372" y="2928934"/>
            <a:ext cx="4511834" cy="3071834"/>
            <a:chOff x="2703372" y="3071810"/>
            <a:chExt cx="4511834" cy="2714644"/>
          </a:xfrm>
        </p:grpSpPr>
        <p:grpSp>
          <p:nvGrpSpPr>
            <p:cNvPr id="4" name="Group 10"/>
            <p:cNvGrpSpPr/>
            <p:nvPr/>
          </p:nvGrpSpPr>
          <p:grpSpPr>
            <a:xfrm>
              <a:off x="2703372" y="3714752"/>
              <a:ext cx="2286016" cy="1000132"/>
              <a:chOff x="1500166" y="3714752"/>
              <a:chExt cx="2286016" cy="100013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857488" y="3960000"/>
                <a:ext cx="928694" cy="504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1500166" y="3714752"/>
                <a:ext cx="1928826" cy="1000132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000" baseline="30000" dirty="0" smtClean="0">
                    <a:cs typeface="B Koodak Outline" pitchFamily="2" charset="-78"/>
                  </a:rPr>
                  <a:t>60</a:t>
                </a:r>
                <a:r>
                  <a:rPr lang="en-US" sz="2000" dirty="0" smtClean="0">
                    <a:cs typeface="B Koodak Outline" pitchFamily="2" charset="-78"/>
                  </a:rPr>
                  <a:t>Co</a:t>
                </a:r>
                <a:endParaRPr lang="fa-IR" sz="2000" dirty="0">
                  <a:cs typeface="B Koodak Outline" pitchFamily="2" charset="-78"/>
                </a:endParaRPr>
              </a:p>
            </p:txBody>
          </p:sp>
        </p:grpSp>
        <p:grpSp>
          <p:nvGrpSpPr>
            <p:cNvPr id="5" name="Group 10"/>
            <p:cNvGrpSpPr/>
            <p:nvPr/>
          </p:nvGrpSpPr>
          <p:grpSpPr>
            <a:xfrm>
              <a:off x="2703372" y="4786322"/>
              <a:ext cx="2286016" cy="1000132"/>
              <a:chOff x="1500166" y="3714752"/>
              <a:chExt cx="2286016" cy="1000132"/>
            </a:xfrm>
            <a:solidFill>
              <a:srgbClr val="00B050"/>
            </a:solidFill>
          </p:grpSpPr>
          <p:sp>
            <p:nvSpPr>
              <p:cNvPr id="21" name="Rectangle 20"/>
              <p:cNvSpPr/>
              <p:nvPr/>
            </p:nvSpPr>
            <p:spPr>
              <a:xfrm>
                <a:off x="2857488" y="3960000"/>
                <a:ext cx="928694" cy="50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2" name="Right Arrow 21"/>
              <p:cNvSpPr/>
              <p:nvPr/>
            </p:nvSpPr>
            <p:spPr>
              <a:xfrm>
                <a:off x="1500166" y="3714752"/>
                <a:ext cx="1928826" cy="1000132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aseline="30000" dirty="0" smtClean="0"/>
                  <a:t>192</a:t>
                </a:r>
                <a:r>
                  <a:rPr lang="en-US" sz="2000" dirty="0" smtClean="0"/>
                  <a:t>Ir</a:t>
                </a:r>
                <a:endParaRPr lang="fa-IR" sz="2000" dirty="0"/>
              </a:p>
            </p:txBody>
          </p:sp>
        </p:grpSp>
        <p:sp>
          <p:nvSpPr>
            <p:cNvPr id="8" name="Cube 7"/>
            <p:cNvSpPr/>
            <p:nvPr/>
          </p:nvSpPr>
          <p:spPr>
            <a:xfrm>
              <a:off x="4775074" y="3071810"/>
              <a:ext cx="1500198" cy="2714644"/>
            </a:xfrm>
            <a:prstGeom prst="cube">
              <a:avLst>
                <a:gd name="adj" fmla="val 47926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6" name="Group 22"/>
            <p:cNvGrpSpPr/>
            <p:nvPr/>
          </p:nvGrpSpPr>
          <p:grpSpPr>
            <a:xfrm>
              <a:off x="5775206" y="3786190"/>
              <a:ext cx="1440000" cy="864000"/>
              <a:chOff x="1500166" y="3714752"/>
              <a:chExt cx="2286016" cy="100013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857488" y="3960000"/>
                <a:ext cx="928694" cy="504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5" name="Right Arrow 24"/>
              <p:cNvSpPr/>
              <p:nvPr/>
            </p:nvSpPr>
            <p:spPr>
              <a:xfrm>
                <a:off x="1500166" y="3714752"/>
                <a:ext cx="1928826" cy="1000132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7" name="Group 10"/>
            <p:cNvGrpSpPr/>
            <p:nvPr/>
          </p:nvGrpSpPr>
          <p:grpSpPr>
            <a:xfrm>
              <a:off x="5762842" y="5072074"/>
              <a:ext cx="1440000" cy="396000"/>
              <a:chOff x="1500166" y="3714752"/>
              <a:chExt cx="2286016" cy="1000132"/>
            </a:xfrm>
            <a:solidFill>
              <a:srgbClr val="00B050"/>
            </a:solidFill>
          </p:grpSpPr>
          <p:sp>
            <p:nvSpPr>
              <p:cNvPr id="27" name="Rectangle 26"/>
              <p:cNvSpPr/>
              <p:nvPr/>
            </p:nvSpPr>
            <p:spPr>
              <a:xfrm>
                <a:off x="2857488" y="3960000"/>
                <a:ext cx="928694" cy="50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8" name="Right Arrow 27"/>
              <p:cNvSpPr/>
              <p:nvPr/>
            </p:nvSpPr>
            <p:spPr>
              <a:xfrm>
                <a:off x="1500166" y="3714752"/>
                <a:ext cx="1928826" cy="1000132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26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30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35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37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4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38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926" y="1524000"/>
            <a:ext cx="5757874" cy="4333892"/>
          </a:xfrm>
          <a:ln>
            <a:noFill/>
          </a:ln>
        </p:spPr>
        <p:txBody>
          <a:bodyPr>
            <a:normAutofit/>
          </a:bodyPr>
          <a:lstStyle/>
          <a:p>
            <a:r>
              <a:rPr lang="fa-IR" dirty="0" smtClean="0">
                <a:hlinkClick r:id="rId3" action="ppaction://hlinksldjump"/>
              </a:rPr>
              <a:t>انواع پرتوگیری</a:t>
            </a:r>
            <a:endParaRPr lang="fa-IR" dirty="0" smtClean="0"/>
          </a:p>
          <a:p>
            <a:r>
              <a:rPr lang="fa-IR" dirty="0" smtClean="0">
                <a:hlinkClick r:id="rId4" action="ppaction://hlinksldjump"/>
              </a:rPr>
              <a:t>عامل زمان</a:t>
            </a:r>
            <a:endParaRPr lang="fa-IR" dirty="0" smtClean="0"/>
          </a:p>
          <a:p>
            <a:r>
              <a:rPr lang="fa-IR" dirty="0" smtClean="0">
                <a:hlinkClick r:id="rId5" action="ppaction://hlinksldjump"/>
              </a:rPr>
              <a:t>عامل فاصله</a:t>
            </a:r>
            <a:endParaRPr lang="fa-IR" dirty="0" smtClean="0"/>
          </a:p>
          <a:p>
            <a:r>
              <a:rPr lang="fa-IR" dirty="0" smtClean="0">
                <a:hlinkClick r:id="rId6" action="ppaction://hlinksldjump"/>
              </a:rPr>
              <a:t>نواحیِ کاری</a:t>
            </a:r>
            <a:endParaRPr lang="fa-IR" dirty="0" smtClean="0"/>
          </a:p>
          <a:p>
            <a:r>
              <a:rPr lang="fa-IR" dirty="0" smtClean="0">
                <a:hlinkClick r:id="rId7" action="ppaction://hlinksldjump"/>
              </a:rPr>
              <a:t>عامل حفاظ</a:t>
            </a:r>
            <a:endParaRPr lang="fa-IR" dirty="0" smtClean="0"/>
          </a:p>
          <a:p>
            <a:r>
              <a:rPr lang="fa-IR" dirty="0" smtClean="0">
                <a:hlinkClick r:id="rId8" action="ppaction://hlinksldjump"/>
              </a:rPr>
              <a:t>جمع‏بندی</a:t>
            </a:r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عناوین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dirty="0" smtClean="0"/>
              <a:t>ویرایش نخست 1395</a:t>
            </a:r>
            <a:endParaRPr lang="fa-IR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</a:t>
            </a:fld>
            <a:endParaRPr lang="fa-IR" sz="1400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26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27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33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35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37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4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2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8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اثر جنس حفاظ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30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1400171"/>
          </a:xfrm>
        </p:spPr>
        <p:txBody>
          <a:bodyPr>
            <a:normAutofit/>
          </a:bodyPr>
          <a:lstStyle/>
          <a:p>
            <a:r>
              <a:rPr lang="fa-IR" dirty="0" smtClean="0"/>
              <a:t>کدام‏یک از موانع زیر پرتوهای ایکس و گاما را بیش‏تر تضعیف می‏کند؟</a:t>
            </a:r>
          </a:p>
          <a:p>
            <a:pPr lvl="2">
              <a:buNone/>
            </a:pPr>
            <a:endParaRPr lang="fa-IR" dirty="0" smtClean="0"/>
          </a:p>
          <a:p>
            <a:pPr lvl="2">
              <a:buNone/>
            </a:pPr>
            <a:endParaRPr lang="fa-IR" sz="1400" dirty="0" smtClean="0"/>
          </a:p>
        </p:txBody>
      </p:sp>
      <p:grpSp>
        <p:nvGrpSpPr>
          <p:cNvPr id="43" name="Group 42"/>
          <p:cNvGrpSpPr/>
          <p:nvPr/>
        </p:nvGrpSpPr>
        <p:grpSpPr>
          <a:xfrm>
            <a:off x="2857488" y="3286124"/>
            <a:ext cx="3857652" cy="2214578"/>
            <a:chOff x="2214546" y="2357430"/>
            <a:chExt cx="3857652" cy="2214578"/>
          </a:xfrm>
        </p:grpSpPr>
        <p:grpSp>
          <p:nvGrpSpPr>
            <p:cNvPr id="16" name="Group 15"/>
            <p:cNvGrpSpPr/>
            <p:nvPr/>
          </p:nvGrpSpPr>
          <p:grpSpPr>
            <a:xfrm>
              <a:off x="2571736" y="3000372"/>
              <a:ext cx="740933" cy="1571636"/>
              <a:chOff x="2571736" y="3000372"/>
              <a:chExt cx="740933" cy="1571636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2571736" y="3000372"/>
                <a:ext cx="714380" cy="1571636"/>
              </a:xfrm>
              <a:prstGeom prst="cube">
                <a:avLst>
                  <a:gd name="adj" fmla="val 67030"/>
                </a:avLst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9278515">
                <a:off x="2669727" y="3613617"/>
                <a:ext cx="64294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b="1" dirty="0" smtClean="0">
                    <a:solidFill>
                      <a:schemeClr val="bg1"/>
                    </a:solidFill>
                  </a:rPr>
                  <a:t>سرب</a:t>
                </a:r>
                <a:endParaRPr lang="fa-IR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929058" y="3000372"/>
              <a:ext cx="714380" cy="1571636"/>
              <a:chOff x="3929058" y="3000372"/>
              <a:chExt cx="714380" cy="1571636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3929058" y="3000372"/>
                <a:ext cx="714380" cy="1571636"/>
              </a:xfrm>
              <a:prstGeom prst="cube">
                <a:avLst>
                  <a:gd name="adj" fmla="val 6703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8639961">
                <a:off x="4028585" y="3679952"/>
                <a:ext cx="64294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b="1" dirty="0" smtClean="0">
                    <a:solidFill>
                      <a:schemeClr val="bg1"/>
                    </a:solidFill>
                  </a:rPr>
                  <a:t>فولاد</a:t>
                </a:r>
                <a:endParaRPr lang="fa-IR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357818" y="2928934"/>
              <a:ext cx="714380" cy="1571636"/>
              <a:chOff x="5357818" y="2928934"/>
              <a:chExt cx="714380" cy="1571636"/>
            </a:xfrm>
          </p:grpSpPr>
          <p:sp>
            <p:nvSpPr>
              <p:cNvPr id="11" name="Cube 10"/>
              <p:cNvSpPr/>
              <p:nvPr/>
            </p:nvSpPr>
            <p:spPr>
              <a:xfrm>
                <a:off x="5357818" y="2928934"/>
                <a:ext cx="714380" cy="1571636"/>
              </a:xfrm>
              <a:prstGeom prst="cube">
                <a:avLst>
                  <a:gd name="adj" fmla="val 67030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8705655">
                <a:off x="5470309" y="3607121"/>
                <a:ext cx="64294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b="1" dirty="0" smtClean="0">
                    <a:solidFill>
                      <a:schemeClr val="bg1"/>
                    </a:solidFill>
                  </a:rPr>
                  <a:t>بتون</a:t>
                </a:r>
                <a:endParaRPr lang="fa-IR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214546" y="2428868"/>
              <a:ext cx="1072364" cy="500860"/>
              <a:chOff x="2214546" y="2428868"/>
              <a:chExt cx="1072364" cy="50086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3143240" y="2786058"/>
                <a:ext cx="28575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2928132" y="2785264"/>
                <a:ext cx="28575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357422" y="2786058"/>
                <a:ext cx="612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2214546" y="2428868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 smtClean="0"/>
                  <a:t>cm</a:t>
                </a:r>
                <a:r>
                  <a:rPr lang="fa-IR" b="1" dirty="0" smtClean="0"/>
                  <a:t> 1</a:t>
                </a:r>
                <a:endParaRPr lang="fa-IR" b="1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571074" y="2428868"/>
              <a:ext cx="1072364" cy="500860"/>
              <a:chOff x="2214546" y="2428868"/>
              <a:chExt cx="1072364" cy="50086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3143240" y="2786058"/>
                <a:ext cx="28575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928132" y="2785264"/>
                <a:ext cx="28575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2357422" y="2786058"/>
                <a:ext cx="612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2214546" y="2428868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 smtClean="0"/>
                  <a:t>cm</a:t>
                </a:r>
                <a:r>
                  <a:rPr lang="fa-IR" b="1" dirty="0" smtClean="0"/>
                  <a:t> 1</a:t>
                </a:r>
                <a:endParaRPr lang="fa-IR" b="1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999834" y="2357430"/>
              <a:ext cx="1072364" cy="500860"/>
              <a:chOff x="2214546" y="2428868"/>
              <a:chExt cx="1072364" cy="50086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3143240" y="2786058"/>
                <a:ext cx="28575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2928132" y="2785264"/>
                <a:ext cx="28575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2357422" y="2786058"/>
                <a:ext cx="612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2214546" y="2428868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 smtClean="0"/>
                  <a:t>cm</a:t>
                </a:r>
                <a:r>
                  <a:rPr lang="fa-IR" b="1" dirty="0" smtClean="0"/>
                  <a:t> 1</a:t>
                </a:r>
                <a:endParaRPr lang="fa-IR" b="1" dirty="0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45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47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50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52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54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55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53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51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9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اثر جنس حفاظ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31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114551"/>
          </a:xfrm>
        </p:spPr>
        <p:txBody>
          <a:bodyPr>
            <a:normAutofit/>
          </a:bodyPr>
          <a:lstStyle/>
          <a:p>
            <a:r>
              <a:rPr lang="fa-IR" dirty="0" smtClean="0"/>
              <a:t>برای این‏که بتوان مواد مختلف را از نظر تضعیف‏کنندگی‏شان مقایسه کرد کمیّت‏هایی به‏نام لایه‏ی نیمه‏کننده و لایه‏ی یک‏دهم‏کننده تعریف می‏شود.</a:t>
            </a:r>
          </a:p>
          <a:p>
            <a:pPr lvl="2">
              <a:buNone/>
            </a:pPr>
            <a:endParaRPr lang="fa-IR" dirty="0" smtClean="0"/>
          </a:p>
          <a:p>
            <a:pPr lvl="2">
              <a:buNone/>
            </a:pPr>
            <a:endParaRPr lang="fa-IR" sz="1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9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1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6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1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1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7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5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2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0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لایه‏ی نیمه‏کننده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32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00166" y="1600201"/>
            <a:ext cx="7186634" cy="1471609"/>
          </a:xfrm>
        </p:spPr>
        <p:txBody>
          <a:bodyPr>
            <a:normAutofit/>
          </a:bodyPr>
          <a:lstStyle/>
          <a:p>
            <a:r>
              <a:rPr lang="fa-IR" dirty="0" smtClean="0"/>
              <a:t>لایه‏ی نیمه‏کننده (</a:t>
            </a:r>
            <a:r>
              <a:rPr lang="en-US" sz="2800" dirty="0" smtClean="0"/>
              <a:t>HVL</a:t>
            </a:r>
            <a:r>
              <a:rPr lang="fa-IR" dirty="0" smtClean="0"/>
              <a:t>): ضخامتی از ماده که شدت پرتوها را به یک‏دومِ مقدار اولیه می‏کاهد.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285984" y="2805857"/>
            <a:ext cx="5214974" cy="2980597"/>
            <a:chOff x="2285984" y="2805857"/>
            <a:chExt cx="5214974" cy="2980597"/>
          </a:xfrm>
        </p:grpSpPr>
        <p:grpSp>
          <p:nvGrpSpPr>
            <p:cNvPr id="13" name="Group 12"/>
            <p:cNvGrpSpPr/>
            <p:nvPr/>
          </p:nvGrpSpPr>
          <p:grpSpPr>
            <a:xfrm>
              <a:off x="2285984" y="3857628"/>
              <a:ext cx="2286016" cy="1224000"/>
              <a:chOff x="2285984" y="3857628"/>
              <a:chExt cx="2286016" cy="113172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643306" y="4135145"/>
                <a:ext cx="928694" cy="570316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2285984" y="3857628"/>
                <a:ext cx="1928826" cy="1131728"/>
              </a:xfrm>
              <a:prstGeom prst="rightArrow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400" i="1" dirty="0" smtClean="0">
                    <a:cs typeface="B Koodak Outline" pitchFamily="2" charset="-78"/>
                  </a:rPr>
                  <a:t>I</a:t>
                </a:r>
                <a:r>
                  <a:rPr lang="en-US" sz="2400" baseline="-25000" dirty="0" smtClean="0">
                    <a:cs typeface="B Koodak Outline" pitchFamily="2" charset="-78"/>
                  </a:rPr>
                  <a:t>0</a:t>
                </a:r>
                <a:endParaRPr lang="fa-IR" sz="2400" baseline="-25000" dirty="0">
                  <a:cs typeface="B Koodak Outline" pitchFamily="2" charset="-78"/>
                </a:endParaRPr>
              </a:p>
            </p:txBody>
          </p:sp>
        </p:grpSp>
        <p:sp>
          <p:nvSpPr>
            <p:cNvPr id="8" name="Cube 7"/>
            <p:cNvSpPr/>
            <p:nvPr/>
          </p:nvSpPr>
          <p:spPr>
            <a:xfrm>
              <a:off x="4357686" y="2857496"/>
              <a:ext cx="1785950" cy="2928958"/>
            </a:xfrm>
            <a:prstGeom prst="cube">
              <a:avLst>
                <a:gd name="adj" fmla="val 6658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14942" y="4143380"/>
              <a:ext cx="2286016" cy="612000"/>
              <a:chOff x="2285984" y="3857628"/>
              <a:chExt cx="2286016" cy="113172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643306" y="4150953"/>
                <a:ext cx="928694" cy="532578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2285984" y="3857628"/>
                <a:ext cx="1928826" cy="1131728"/>
              </a:xfrm>
              <a:prstGeom prst="rightArrow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400" i="1" dirty="0" smtClean="0">
                    <a:cs typeface="B Koodak Outline" pitchFamily="2" charset="-78"/>
                  </a:rPr>
                  <a:t>I</a:t>
                </a:r>
                <a:r>
                  <a:rPr lang="en-US" sz="2400" baseline="-25000" dirty="0" smtClean="0">
                    <a:cs typeface="B Koodak Outline" pitchFamily="2" charset="-78"/>
                  </a:rPr>
                  <a:t>0</a:t>
                </a:r>
                <a:r>
                  <a:rPr lang="en-US" sz="2400" dirty="0" smtClean="0">
                    <a:cs typeface="B Koodak Outline" pitchFamily="2" charset="-78"/>
                  </a:rPr>
                  <a:t>/2</a:t>
                </a:r>
                <a:endParaRPr lang="fa-IR" sz="2400" dirty="0">
                  <a:cs typeface="B Koodak Outline" pitchFamily="2" charset="-78"/>
                </a:endParaRPr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H="1">
              <a:off x="4806000" y="3570288"/>
              <a:ext cx="612000" cy="1588"/>
            </a:xfrm>
            <a:prstGeom prst="straightConnector1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8834040">
              <a:off x="4832452" y="3008594"/>
              <a:ext cx="92869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1 </a:t>
              </a:r>
              <a:r>
                <a:rPr lang="en-US" dirty="0" smtClean="0">
                  <a:solidFill>
                    <a:srgbClr val="C00000"/>
                  </a:solidFill>
                </a:rPr>
                <a:t>HVL</a:t>
              </a:r>
              <a:endParaRPr lang="fa-IR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19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24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26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28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3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3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29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27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5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3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لایه‏ی یک‏دهم‏کننده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33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00166" y="1600201"/>
            <a:ext cx="7186634" cy="1328733"/>
          </a:xfrm>
        </p:spPr>
        <p:txBody>
          <a:bodyPr>
            <a:normAutofit/>
          </a:bodyPr>
          <a:lstStyle/>
          <a:p>
            <a:r>
              <a:rPr lang="fa-IR" dirty="0" smtClean="0"/>
              <a:t>لایه‏ی یک‏دهم‏کننده (</a:t>
            </a:r>
            <a:r>
              <a:rPr lang="en-US" sz="2800" dirty="0" smtClean="0"/>
              <a:t>TVL</a:t>
            </a:r>
            <a:r>
              <a:rPr lang="fa-IR" dirty="0" smtClean="0"/>
              <a:t>): ضخامتی از ماده که شدت پرتوها را به یک‏دهمِ مقدار اولیه می‏کاهد.</a:t>
            </a:r>
          </a:p>
          <a:p>
            <a:pPr lvl="2">
              <a:buNone/>
            </a:pPr>
            <a:endParaRPr lang="fa-IR" dirty="0" smtClean="0"/>
          </a:p>
          <a:p>
            <a:pPr lvl="2">
              <a:buNone/>
            </a:pPr>
            <a:endParaRPr lang="fa-IR" sz="1400" dirty="0" smtClean="0"/>
          </a:p>
        </p:txBody>
      </p:sp>
      <p:grpSp>
        <p:nvGrpSpPr>
          <p:cNvPr id="38" name="Group 37"/>
          <p:cNvGrpSpPr/>
          <p:nvPr/>
        </p:nvGrpSpPr>
        <p:grpSpPr>
          <a:xfrm>
            <a:off x="2285984" y="2805857"/>
            <a:ext cx="5214974" cy="2980597"/>
            <a:chOff x="2285984" y="2805857"/>
            <a:chExt cx="5214974" cy="2980597"/>
          </a:xfrm>
        </p:grpSpPr>
        <p:grpSp>
          <p:nvGrpSpPr>
            <p:cNvPr id="43" name="Group 12"/>
            <p:cNvGrpSpPr/>
            <p:nvPr/>
          </p:nvGrpSpPr>
          <p:grpSpPr>
            <a:xfrm>
              <a:off x="2285984" y="3857628"/>
              <a:ext cx="2286016" cy="1224000"/>
              <a:chOff x="2285984" y="3857628"/>
              <a:chExt cx="2286016" cy="113172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643306" y="4135145"/>
                <a:ext cx="928694" cy="570316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2285984" y="3857628"/>
                <a:ext cx="1928826" cy="1131728"/>
              </a:xfrm>
              <a:prstGeom prst="rightArrow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400" i="1" dirty="0" smtClean="0">
                    <a:cs typeface="B Koodak Outline" pitchFamily="2" charset="-78"/>
                  </a:rPr>
                  <a:t>I</a:t>
                </a:r>
                <a:r>
                  <a:rPr lang="en-US" sz="2400" baseline="-25000" dirty="0" smtClean="0">
                    <a:cs typeface="B Koodak Outline" pitchFamily="2" charset="-78"/>
                  </a:rPr>
                  <a:t>0</a:t>
                </a:r>
                <a:endParaRPr lang="fa-IR" sz="2400" baseline="-25000" dirty="0">
                  <a:cs typeface="B Koodak Outline" pitchFamily="2" charset="-78"/>
                </a:endParaRPr>
              </a:p>
            </p:txBody>
          </p:sp>
        </p:grpSp>
        <p:sp>
          <p:nvSpPr>
            <p:cNvPr id="44" name="Cube 43"/>
            <p:cNvSpPr/>
            <p:nvPr/>
          </p:nvSpPr>
          <p:spPr>
            <a:xfrm>
              <a:off x="4357686" y="2857496"/>
              <a:ext cx="1785950" cy="2928958"/>
            </a:xfrm>
            <a:prstGeom prst="cube">
              <a:avLst>
                <a:gd name="adj" fmla="val 6658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45" name="Group 14"/>
            <p:cNvGrpSpPr/>
            <p:nvPr/>
          </p:nvGrpSpPr>
          <p:grpSpPr>
            <a:xfrm>
              <a:off x="5214942" y="4143380"/>
              <a:ext cx="2286016" cy="612000"/>
              <a:chOff x="2285984" y="3857628"/>
              <a:chExt cx="2286016" cy="1131728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643306" y="4150953"/>
                <a:ext cx="928694" cy="532578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2285984" y="3857628"/>
                <a:ext cx="1928826" cy="1131728"/>
              </a:xfrm>
              <a:prstGeom prst="rightArrow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400" i="1" dirty="0" smtClean="0">
                    <a:cs typeface="B Koodak Outline" pitchFamily="2" charset="-78"/>
                  </a:rPr>
                  <a:t>I</a:t>
                </a:r>
                <a:r>
                  <a:rPr lang="en-US" sz="2400" baseline="-25000" dirty="0" smtClean="0">
                    <a:cs typeface="B Koodak Outline" pitchFamily="2" charset="-78"/>
                  </a:rPr>
                  <a:t>0</a:t>
                </a:r>
                <a:r>
                  <a:rPr lang="en-US" sz="2400" dirty="0" smtClean="0">
                    <a:cs typeface="B Koodak Outline" pitchFamily="2" charset="-78"/>
                  </a:rPr>
                  <a:t>/10</a:t>
                </a:r>
                <a:endParaRPr lang="fa-IR" sz="2400" dirty="0">
                  <a:cs typeface="B Koodak Outline" pitchFamily="2" charset="-78"/>
                </a:endParaRPr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>
            <a:xfrm flipH="1">
              <a:off x="4806000" y="3570288"/>
              <a:ext cx="612000" cy="1588"/>
            </a:xfrm>
            <a:prstGeom prst="straightConnector1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18834040">
              <a:off x="4832452" y="3008594"/>
              <a:ext cx="92869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1 </a:t>
              </a:r>
              <a:r>
                <a:rPr lang="en-US" dirty="0" smtClean="0">
                  <a:solidFill>
                    <a:srgbClr val="C00000"/>
                  </a:solidFill>
                </a:rPr>
                <a:t>TVL</a:t>
              </a:r>
              <a:endParaRPr lang="fa-IR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19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21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23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25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27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26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24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2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0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؟	؟	؟	؟	؟	؟	؟	؟	؟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360634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loud Callout 18"/>
          <p:cNvSpPr/>
          <p:nvPr/>
        </p:nvSpPr>
        <p:spPr>
          <a:xfrm rot="1083768">
            <a:off x="4660075" y="1643113"/>
            <a:ext cx="3585117" cy="1334407"/>
          </a:xfrm>
          <a:prstGeom prst="cloudCallout">
            <a:avLst>
              <a:gd name="adj1" fmla="val -13031"/>
              <a:gd name="adj2" fmla="val 6855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ضخامت </a:t>
            </a:r>
            <a:r>
              <a:rPr lang="en-US" sz="2000" dirty="0" smtClean="0">
                <a:solidFill>
                  <a:schemeClr val="tx1"/>
                </a:solidFill>
              </a:rPr>
              <a:t>HVL</a:t>
            </a:r>
            <a:r>
              <a:rPr lang="fa-IR" sz="2000" dirty="0" smtClean="0">
                <a:solidFill>
                  <a:schemeClr val="tx1"/>
                </a:solidFill>
              </a:rPr>
              <a:t> </a:t>
            </a:r>
            <a:r>
              <a:rPr lang="fa-IR" sz="2400" dirty="0" smtClean="0">
                <a:solidFill>
                  <a:schemeClr val="tx1"/>
                </a:solidFill>
              </a:rPr>
              <a:t>مواد مختلف چه‏قدر است؟</a:t>
            </a:r>
            <a:endParaRPr lang="fa-IR" sz="24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10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2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4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6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2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7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5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ضخامت لایه‏ی نیمه‏کننده:پرتوهای ایکس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35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28728" y="1600201"/>
            <a:ext cx="7258072" cy="1328733"/>
          </a:xfrm>
        </p:spPr>
        <p:txBody>
          <a:bodyPr>
            <a:normAutofit/>
          </a:bodyPr>
          <a:lstStyle/>
          <a:p>
            <a:r>
              <a:rPr lang="fa-IR" dirty="0" smtClean="0"/>
              <a:t>ضخامت لایه‏ی نیمه‏کننده، برای مواد مختلف، با تغییر ولتاژِ دستگاه مولد تابش ایکس تغییر می‏کند.</a:t>
            </a:r>
          </a:p>
          <a:p>
            <a:pPr lvl="2">
              <a:buNone/>
            </a:pPr>
            <a:endParaRPr lang="fa-IR" dirty="0" smtClean="0"/>
          </a:p>
          <a:p>
            <a:pPr lvl="2">
              <a:buNone/>
            </a:pPr>
            <a:endParaRPr lang="fa-IR" sz="14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57290" y="2800368"/>
          <a:ext cx="7143800" cy="3200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00316"/>
                <a:gridCol w="1605094"/>
                <a:gridCol w="1752018"/>
                <a:gridCol w="1586372"/>
              </a:tblGrid>
              <a:tr h="370840"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ولتاژ لامپ اشعه‏ی ایکس (</a:t>
                      </a:r>
                      <a:r>
                        <a:rPr lang="en-US" sz="2000" dirty="0" smtClean="0"/>
                        <a:t>kV</a:t>
                      </a:r>
                      <a:r>
                        <a:rPr lang="fa-IR" sz="2400" dirty="0" smtClean="0"/>
                        <a:t>)</a:t>
                      </a:r>
                      <a:endParaRPr lang="fa-IR" sz="2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ضخامت</a:t>
                      </a:r>
                      <a:r>
                        <a:rPr lang="fa-IR" sz="2400" baseline="0" dirty="0" smtClean="0"/>
                        <a:t> لایه‏ی نیمه‏کننده ـ </a:t>
                      </a:r>
                      <a:r>
                        <a:rPr lang="en-US" sz="2000" baseline="0" dirty="0" smtClean="0"/>
                        <a:t>HVL</a:t>
                      </a:r>
                      <a:r>
                        <a:rPr lang="fa-IR" sz="2000" baseline="0" dirty="0" smtClean="0"/>
                        <a:t> </a:t>
                      </a:r>
                      <a:r>
                        <a:rPr lang="fa-IR" sz="2400" baseline="0" dirty="0" smtClean="0"/>
                        <a:t>(</a:t>
                      </a:r>
                      <a:r>
                        <a:rPr lang="en-US" sz="2000" baseline="0" dirty="0" smtClean="0"/>
                        <a:t>mm</a:t>
                      </a:r>
                      <a:r>
                        <a:rPr lang="fa-IR" sz="2400" baseline="0" dirty="0" smtClean="0"/>
                        <a:t>)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سیمان</a:t>
                      </a:r>
                      <a:endParaRPr lang="fa-IR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آهن</a:t>
                      </a:r>
                      <a:endParaRPr lang="fa-IR" sz="2400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سرب</a:t>
                      </a:r>
                      <a:endParaRPr lang="fa-IR" sz="2400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100</a:t>
                      </a:r>
                      <a:endParaRPr lang="fa-IR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15.1</a:t>
                      </a:r>
                      <a:endParaRPr lang="fa-IR" sz="24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ـــــ</a:t>
                      </a:r>
                      <a:endParaRPr lang="fa-IR" sz="24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0.3</a:t>
                      </a:r>
                      <a:endParaRPr lang="fa-IR" sz="24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200</a:t>
                      </a:r>
                      <a:endParaRPr lang="fa-IR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25.0</a:t>
                      </a:r>
                      <a:endParaRPr lang="fa-IR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ـــــ</a:t>
                      </a:r>
                      <a:endParaRPr lang="fa-IR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0.5</a:t>
                      </a:r>
                      <a:endParaRPr lang="fa-IR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300</a:t>
                      </a:r>
                      <a:endParaRPr lang="fa-IR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31.2</a:t>
                      </a:r>
                      <a:endParaRPr lang="fa-IR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ـــــ</a:t>
                      </a:r>
                      <a:endParaRPr lang="fa-IR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1.5</a:t>
                      </a:r>
                      <a:endParaRPr lang="fa-IR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400</a:t>
                      </a:r>
                      <a:endParaRPr lang="fa-IR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33.0</a:t>
                      </a:r>
                      <a:endParaRPr lang="fa-IR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ـــــ</a:t>
                      </a:r>
                      <a:endParaRPr lang="fa-IR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2.5</a:t>
                      </a:r>
                      <a:endParaRPr lang="fa-IR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1000</a:t>
                      </a:r>
                      <a:endParaRPr lang="fa-IR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44.2</a:t>
                      </a:r>
                      <a:endParaRPr lang="fa-IR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ـــــ</a:t>
                      </a:r>
                      <a:endParaRPr lang="fa-IR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7.9</a:t>
                      </a:r>
                      <a:endParaRPr lang="fa-IR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10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2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5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7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1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8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6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ضخامت لایه‏ی نیمه‏کننده:پرتوهای گاما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36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28728" y="1600201"/>
            <a:ext cx="7258072" cy="1328733"/>
          </a:xfrm>
        </p:spPr>
        <p:txBody>
          <a:bodyPr>
            <a:normAutofit/>
          </a:bodyPr>
          <a:lstStyle/>
          <a:p>
            <a:r>
              <a:rPr lang="fa-IR" dirty="0" smtClean="0"/>
              <a:t>ضخامت لایه‏ی نیمه‏کننده، برای مواد مختلف، با تغییر نوع چشمه‏ی مولد تابش گاما تغییر می‏کند.</a:t>
            </a:r>
          </a:p>
          <a:p>
            <a:pPr lvl="2">
              <a:buNone/>
            </a:pPr>
            <a:endParaRPr lang="fa-IR" dirty="0" smtClean="0"/>
          </a:p>
          <a:p>
            <a:pPr lvl="2">
              <a:buNone/>
            </a:pPr>
            <a:endParaRPr lang="fa-IR" sz="14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85918" y="3071810"/>
          <a:ext cx="6429419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05682"/>
                <a:gridCol w="1463112"/>
                <a:gridCol w="1464887"/>
                <a:gridCol w="1495738"/>
              </a:tblGrid>
              <a:tr h="370840"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نوع چشمه</a:t>
                      </a:r>
                      <a:endParaRPr lang="fa-IR" sz="24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ضخامت</a:t>
                      </a:r>
                      <a:r>
                        <a:rPr lang="fa-IR" sz="2400" baseline="0" dirty="0" smtClean="0"/>
                        <a:t> لایه‏ی نیمه‏کننده ـ </a:t>
                      </a:r>
                      <a:r>
                        <a:rPr lang="en-US" sz="2000" baseline="0" dirty="0" smtClean="0"/>
                        <a:t>HVL</a:t>
                      </a:r>
                      <a:r>
                        <a:rPr lang="fa-IR" sz="2000" baseline="0" dirty="0" smtClean="0"/>
                        <a:t> </a:t>
                      </a:r>
                      <a:r>
                        <a:rPr lang="fa-IR" sz="2400" baseline="0" dirty="0" smtClean="0"/>
                        <a:t>(</a:t>
                      </a:r>
                      <a:r>
                        <a:rPr lang="en-US" sz="2000" baseline="0" dirty="0" smtClean="0"/>
                        <a:t>mm</a:t>
                      </a:r>
                      <a:r>
                        <a:rPr lang="fa-IR" sz="2400" baseline="0" dirty="0" smtClean="0"/>
                        <a:t>)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سیمان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آهن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سرب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/>
                        <a:t>ایریدیم</a:t>
                      </a:r>
                      <a:r>
                        <a:rPr lang="fa-IR" sz="2400" b="0" baseline="0" dirty="0" smtClean="0"/>
                        <a:t> ـ 192</a:t>
                      </a:r>
                      <a:endParaRPr lang="fa-IR" sz="2400" b="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44.5</a:t>
                      </a:r>
                      <a:endParaRPr lang="fa-IR" sz="2400" b="1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12.7</a:t>
                      </a:r>
                      <a:endParaRPr lang="fa-IR" sz="2400" b="1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4.8</a:t>
                      </a:r>
                      <a:endParaRPr lang="fa-IR" sz="2400" b="1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/>
                        <a:t>کبالت ـ 6</a:t>
                      </a:r>
                      <a:r>
                        <a:rPr lang="fa-IR" sz="2000" b="0" dirty="0" smtClean="0">
                          <a:cs typeface="B Koodak Outline" pitchFamily="2" charset="-78"/>
                        </a:rPr>
                        <a:t>0</a:t>
                      </a:r>
                      <a:endParaRPr lang="fa-IR" sz="2400" b="0" dirty="0">
                        <a:cs typeface="B Koodak Outline" pitchFamily="2" charset="-7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60.5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21.6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12.5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10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2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5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7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1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8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6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لایه‏های نیمه‏کننده‏ی متوالی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37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57290" y="1600201"/>
            <a:ext cx="7329510" cy="1757361"/>
          </a:xfrm>
        </p:spPr>
        <p:txBody>
          <a:bodyPr>
            <a:normAutofit/>
          </a:bodyPr>
          <a:lstStyle/>
          <a:p>
            <a:r>
              <a:rPr lang="en-US" dirty="0" smtClean="0"/>
              <a:t>n</a:t>
            </a:r>
            <a:r>
              <a:rPr lang="fa-IR" dirty="0" smtClean="0"/>
              <a:t> لایه‏ی نیمه‏کننده شدت پرتوها را به </a:t>
            </a:r>
            <a:r>
              <a:rPr lang="en-US" dirty="0" smtClean="0"/>
              <a:t>1/2</a:t>
            </a:r>
            <a:r>
              <a:rPr lang="en-US" baseline="30000" dirty="0" smtClean="0"/>
              <a:t>n</a:t>
            </a:r>
            <a:r>
              <a:rPr lang="fa-IR" dirty="0" smtClean="0"/>
              <a:t> برابر شدت اولیه می‏کاهد.</a:t>
            </a:r>
          </a:p>
        </p:txBody>
      </p:sp>
      <p:grpSp>
        <p:nvGrpSpPr>
          <p:cNvPr id="3" name="Group 92"/>
          <p:cNvGrpSpPr/>
          <p:nvPr/>
        </p:nvGrpSpPr>
        <p:grpSpPr>
          <a:xfrm>
            <a:off x="2786050" y="2714621"/>
            <a:ext cx="4500594" cy="3011081"/>
            <a:chOff x="1571604" y="3061126"/>
            <a:chExt cx="4500594" cy="3011081"/>
          </a:xfrm>
        </p:grpSpPr>
        <p:grpSp>
          <p:nvGrpSpPr>
            <p:cNvPr id="4" name="Group 86"/>
            <p:cNvGrpSpPr/>
            <p:nvPr/>
          </p:nvGrpSpPr>
          <p:grpSpPr>
            <a:xfrm>
              <a:off x="1571604" y="3061126"/>
              <a:ext cx="3696198" cy="3011081"/>
              <a:chOff x="1571604" y="3061126"/>
              <a:chExt cx="3696198" cy="3011081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714612" y="3132563"/>
                <a:ext cx="360000" cy="28800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071802" y="3672000"/>
                <a:ext cx="360000" cy="23400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428992" y="4212000"/>
                <a:ext cx="360000" cy="18000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87200" y="4752000"/>
                <a:ext cx="360000" cy="12600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143372" y="5292000"/>
                <a:ext cx="360000" cy="7200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grpSp>
            <p:nvGrpSpPr>
              <p:cNvPr id="5" name="Group 50"/>
              <p:cNvGrpSpPr/>
              <p:nvPr/>
            </p:nvGrpSpPr>
            <p:grpSpPr>
              <a:xfrm>
                <a:off x="1571604" y="3211314"/>
                <a:ext cx="3696198" cy="432000"/>
                <a:chOff x="1571604" y="3211314"/>
                <a:chExt cx="3696198" cy="432000"/>
              </a:xfrm>
            </p:grpSpPr>
            <p:grpSp>
              <p:nvGrpSpPr>
                <p:cNvPr id="6" name="Group 48"/>
                <p:cNvGrpSpPr/>
                <p:nvPr/>
              </p:nvGrpSpPr>
              <p:grpSpPr>
                <a:xfrm>
                  <a:off x="1571604" y="3211314"/>
                  <a:ext cx="1500198" cy="432000"/>
                  <a:chOff x="571472" y="3214686"/>
                  <a:chExt cx="1500198" cy="432000"/>
                </a:xfrm>
              </p:grpSpPr>
              <p:sp>
                <p:nvSpPr>
                  <p:cNvPr id="46" name="Rectangle 45"/>
                  <p:cNvSpPr/>
                  <p:nvPr/>
                </p:nvSpPr>
                <p:spPr>
                  <a:xfrm>
                    <a:off x="571472" y="3214686"/>
                    <a:ext cx="1143008" cy="432000"/>
                  </a:xfrm>
                  <a:prstGeom prst="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47" name="Trapezoid 46"/>
                  <p:cNvSpPr/>
                  <p:nvPr/>
                </p:nvSpPr>
                <p:spPr>
                  <a:xfrm rot="5400000">
                    <a:off x="1675670" y="3250686"/>
                    <a:ext cx="432000" cy="360000"/>
                  </a:xfrm>
                  <a:prstGeom prst="trapezoid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</p:grpSp>
            <p:sp>
              <p:nvSpPr>
                <p:cNvPr id="50" name="Rectangle 49"/>
                <p:cNvSpPr/>
                <p:nvPr/>
              </p:nvSpPr>
              <p:spPr>
                <a:xfrm>
                  <a:off x="3071802" y="3301200"/>
                  <a:ext cx="2196000" cy="252000"/>
                </a:xfrm>
                <a:prstGeom prst="rect">
                  <a:avLst/>
                </a:prstGeom>
                <a:solidFill>
                  <a:srgbClr val="FF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grpSp>
            <p:nvGrpSpPr>
              <p:cNvPr id="7" name="Group 51"/>
              <p:cNvGrpSpPr/>
              <p:nvPr/>
            </p:nvGrpSpPr>
            <p:grpSpPr>
              <a:xfrm>
                <a:off x="1571604" y="3711380"/>
                <a:ext cx="3659196" cy="432000"/>
                <a:chOff x="1571604" y="3211314"/>
                <a:chExt cx="3659196" cy="432000"/>
              </a:xfrm>
            </p:grpSpPr>
            <p:grpSp>
              <p:nvGrpSpPr>
                <p:cNvPr id="8" name="Group 48"/>
                <p:cNvGrpSpPr/>
                <p:nvPr/>
              </p:nvGrpSpPr>
              <p:grpSpPr>
                <a:xfrm>
                  <a:off x="1571604" y="3211314"/>
                  <a:ext cx="1862796" cy="432000"/>
                  <a:chOff x="571472" y="3214686"/>
                  <a:chExt cx="1862796" cy="432000"/>
                </a:xfrm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571472" y="3214686"/>
                    <a:ext cx="1143008" cy="432000"/>
                  </a:xfrm>
                  <a:prstGeom prst="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60" name="Trapezoid 59"/>
                  <p:cNvSpPr/>
                  <p:nvPr/>
                </p:nvSpPr>
                <p:spPr>
                  <a:xfrm rot="5400000">
                    <a:off x="1858268" y="3070686"/>
                    <a:ext cx="432000" cy="720000"/>
                  </a:xfrm>
                  <a:prstGeom prst="trapezoid">
                    <a:avLst>
                      <a:gd name="adj" fmla="val 35346"/>
                    </a:avLst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</p:grpSp>
            <p:sp>
              <p:nvSpPr>
                <p:cNvPr id="56" name="Rectangle 55"/>
                <p:cNvSpPr/>
                <p:nvPr/>
              </p:nvSpPr>
              <p:spPr>
                <a:xfrm>
                  <a:off x="3430800" y="3366334"/>
                  <a:ext cx="1800000" cy="126000"/>
                </a:xfrm>
                <a:prstGeom prst="rect">
                  <a:avLst/>
                </a:prstGeom>
                <a:solidFill>
                  <a:srgbClr val="FF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grpSp>
            <p:nvGrpSpPr>
              <p:cNvPr id="9" name="Group 69"/>
              <p:cNvGrpSpPr/>
              <p:nvPr/>
            </p:nvGrpSpPr>
            <p:grpSpPr>
              <a:xfrm>
                <a:off x="1571604" y="4282884"/>
                <a:ext cx="3654578" cy="432000"/>
                <a:chOff x="1571604" y="3211314"/>
                <a:chExt cx="3654578" cy="432000"/>
              </a:xfrm>
            </p:grpSpPr>
            <p:grpSp>
              <p:nvGrpSpPr>
                <p:cNvPr id="10" name="Group 48"/>
                <p:cNvGrpSpPr/>
                <p:nvPr/>
              </p:nvGrpSpPr>
              <p:grpSpPr>
                <a:xfrm>
                  <a:off x="1571604" y="3211314"/>
                  <a:ext cx="2214578" cy="432000"/>
                  <a:chOff x="571472" y="3214686"/>
                  <a:chExt cx="2214578" cy="432000"/>
                </a:xfrm>
              </p:grpSpPr>
              <p:sp>
                <p:nvSpPr>
                  <p:cNvPr id="74" name="Rectangle 73"/>
                  <p:cNvSpPr/>
                  <p:nvPr/>
                </p:nvSpPr>
                <p:spPr>
                  <a:xfrm>
                    <a:off x="571472" y="3214686"/>
                    <a:ext cx="1143008" cy="432000"/>
                  </a:xfrm>
                  <a:prstGeom prst="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75" name="Trapezoid 74"/>
                  <p:cNvSpPr/>
                  <p:nvPr/>
                </p:nvSpPr>
                <p:spPr>
                  <a:xfrm rot="5400000">
                    <a:off x="2034159" y="2894795"/>
                    <a:ext cx="432000" cy="1071782"/>
                  </a:xfrm>
                  <a:prstGeom prst="trapezoid">
                    <a:avLst>
                      <a:gd name="adj" fmla="val 41961"/>
                    </a:avLst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</p:grpSp>
            <p:sp>
              <p:nvSpPr>
                <p:cNvPr id="73" name="Rectangle 72"/>
                <p:cNvSpPr/>
                <p:nvPr/>
              </p:nvSpPr>
              <p:spPr>
                <a:xfrm>
                  <a:off x="3786182" y="3396030"/>
                  <a:ext cx="1440000" cy="64800"/>
                </a:xfrm>
                <a:prstGeom prst="rect">
                  <a:avLst/>
                </a:prstGeom>
                <a:solidFill>
                  <a:srgbClr val="FF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grpSp>
            <p:nvGrpSpPr>
              <p:cNvPr id="11" name="Group 75"/>
              <p:cNvGrpSpPr/>
              <p:nvPr/>
            </p:nvGrpSpPr>
            <p:grpSpPr>
              <a:xfrm>
                <a:off x="1571604" y="4854388"/>
                <a:ext cx="3643338" cy="432000"/>
                <a:chOff x="1571604" y="3211314"/>
                <a:chExt cx="3643338" cy="432000"/>
              </a:xfrm>
            </p:grpSpPr>
            <p:grpSp>
              <p:nvGrpSpPr>
                <p:cNvPr id="12" name="Group 48"/>
                <p:cNvGrpSpPr/>
                <p:nvPr/>
              </p:nvGrpSpPr>
              <p:grpSpPr>
                <a:xfrm>
                  <a:off x="1571604" y="3211314"/>
                  <a:ext cx="2571768" cy="432000"/>
                  <a:chOff x="571472" y="3214686"/>
                  <a:chExt cx="2571768" cy="432000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571472" y="3214686"/>
                    <a:ext cx="1143008" cy="432000"/>
                  </a:xfrm>
                  <a:prstGeom prst="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80" name="Trapezoid 79"/>
                  <p:cNvSpPr/>
                  <p:nvPr/>
                </p:nvSpPr>
                <p:spPr>
                  <a:xfrm rot="5400000">
                    <a:off x="2212754" y="2716200"/>
                    <a:ext cx="432000" cy="1428972"/>
                  </a:xfrm>
                  <a:prstGeom prst="trapezoid">
                    <a:avLst>
                      <a:gd name="adj" fmla="val 46330"/>
                    </a:avLst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</p:grpSp>
            <p:sp>
              <p:nvSpPr>
                <p:cNvPr id="78" name="Rectangle 77"/>
                <p:cNvSpPr/>
                <p:nvPr/>
              </p:nvSpPr>
              <p:spPr>
                <a:xfrm>
                  <a:off x="4134942" y="3411889"/>
                  <a:ext cx="1080000" cy="32400"/>
                </a:xfrm>
                <a:prstGeom prst="rect">
                  <a:avLst/>
                </a:prstGeom>
                <a:solidFill>
                  <a:srgbClr val="FF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grpSp>
            <p:nvGrpSpPr>
              <p:cNvPr id="13" name="Group 80"/>
              <p:cNvGrpSpPr/>
              <p:nvPr/>
            </p:nvGrpSpPr>
            <p:grpSpPr>
              <a:xfrm>
                <a:off x="1571604" y="5429264"/>
                <a:ext cx="3613520" cy="432000"/>
                <a:chOff x="1571604" y="3211314"/>
                <a:chExt cx="3613520" cy="432000"/>
              </a:xfrm>
            </p:grpSpPr>
            <p:grpSp>
              <p:nvGrpSpPr>
                <p:cNvPr id="15" name="Group 48"/>
                <p:cNvGrpSpPr/>
                <p:nvPr/>
              </p:nvGrpSpPr>
              <p:grpSpPr>
                <a:xfrm>
                  <a:off x="1571604" y="3211314"/>
                  <a:ext cx="2928958" cy="432000"/>
                  <a:chOff x="571472" y="3214686"/>
                  <a:chExt cx="2928958" cy="432000"/>
                </a:xfrm>
              </p:grpSpPr>
              <p:sp>
                <p:nvSpPr>
                  <p:cNvPr id="84" name="Rectangle 83"/>
                  <p:cNvSpPr/>
                  <p:nvPr/>
                </p:nvSpPr>
                <p:spPr>
                  <a:xfrm>
                    <a:off x="571472" y="3214686"/>
                    <a:ext cx="1143008" cy="432000"/>
                  </a:xfrm>
                  <a:prstGeom prst="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85" name="Trapezoid 84"/>
                  <p:cNvSpPr/>
                  <p:nvPr/>
                </p:nvSpPr>
                <p:spPr>
                  <a:xfrm rot="5400000">
                    <a:off x="2391349" y="2537605"/>
                    <a:ext cx="432000" cy="1786162"/>
                  </a:xfrm>
                  <a:prstGeom prst="trapezoid">
                    <a:avLst>
                      <a:gd name="adj" fmla="val 50000"/>
                    </a:avLst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4429124" y="3416613"/>
                  <a:ext cx="756000" cy="18000"/>
                </a:xfrm>
                <a:prstGeom prst="rect">
                  <a:avLst/>
                </a:prstGeom>
                <a:solidFill>
                  <a:srgbClr val="FF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 rot="16200000">
                <a:off x="3876820" y="5448465"/>
                <a:ext cx="78581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5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HVL</a:t>
                </a:r>
                <a:endParaRPr lang="fa-I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rot="16200000">
                <a:off x="3124040" y="4437648"/>
                <a:ext cx="92869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3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HVL</a:t>
                </a:r>
                <a:endParaRPr lang="fa-I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16200000">
                <a:off x="3516950" y="4973433"/>
                <a:ext cx="857255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4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HVL</a:t>
                </a:r>
                <a:endParaRPr lang="fa-I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2766850" y="3866144"/>
                <a:ext cx="92869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HVL</a:t>
                </a:r>
                <a:endParaRPr lang="fa-I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2445379" y="3258921"/>
                <a:ext cx="8572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1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HVL</a:t>
                </a:r>
                <a:endParaRPr lang="fa-IR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5286380" y="3181649"/>
              <a:ext cx="64294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1/2</a:t>
              </a:r>
              <a:endParaRPr lang="fa-I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286380" y="3681715"/>
              <a:ext cx="64294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1/4</a:t>
              </a:r>
              <a:endParaRPr lang="fa-I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286380" y="4214818"/>
              <a:ext cx="64294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1/8</a:t>
              </a:r>
              <a:endParaRPr lang="fa-I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214942" y="4824723"/>
              <a:ext cx="8572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1/16</a:t>
              </a:r>
              <a:endParaRPr lang="fa-I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286380" y="5396227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1/32</a:t>
              </a:r>
              <a:endParaRPr lang="fa-I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52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54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58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61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63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64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62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59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55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53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مثال 3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38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57290" y="1600201"/>
            <a:ext cx="7329510" cy="1757361"/>
          </a:xfrm>
        </p:spPr>
        <p:txBody>
          <a:bodyPr>
            <a:normAutofit/>
          </a:bodyPr>
          <a:lstStyle/>
          <a:p>
            <a:r>
              <a:rPr lang="fa-IR" dirty="0" smtClean="0"/>
              <a:t>کدام‏یک از موانع زیر پرتوهای گامای یک چشمه‏ی 6</a:t>
            </a:r>
            <a:r>
              <a:rPr lang="fa-IR" sz="2800" dirty="0" smtClean="0">
                <a:cs typeface="B Koodak Outline" pitchFamily="2" charset="-78"/>
              </a:rPr>
              <a:t>0</a:t>
            </a:r>
            <a:r>
              <a:rPr lang="fa-IR" dirty="0" smtClean="0"/>
              <a:t> کوریِ ایریدیم ـ 192 را بیش‏تر تضعیف می‏کند؟</a:t>
            </a:r>
          </a:p>
        </p:txBody>
      </p:sp>
      <p:grpSp>
        <p:nvGrpSpPr>
          <p:cNvPr id="17" name="Group 71"/>
          <p:cNvGrpSpPr/>
          <p:nvPr/>
        </p:nvGrpSpPr>
        <p:grpSpPr>
          <a:xfrm>
            <a:off x="2857488" y="2845354"/>
            <a:ext cx="4286280" cy="1976182"/>
            <a:chOff x="1928794" y="4381776"/>
            <a:chExt cx="4286280" cy="1976182"/>
          </a:xfrm>
        </p:grpSpPr>
        <p:grpSp>
          <p:nvGrpSpPr>
            <p:cNvPr id="18" name="Group 43"/>
            <p:cNvGrpSpPr/>
            <p:nvPr/>
          </p:nvGrpSpPr>
          <p:grpSpPr>
            <a:xfrm>
              <a:off x="1928794" y="4381776"/>
              <a:ext cx="4286280" cy="1976182"/>
              <a:chOff x="2071670" y="2595826"/>
              <a:chExt cx="4286280" cy="1976182"/>
            </a:xfrm>
          </p:grpSpPr>
          <p:grpSp>
            <p:nvGrpSpPr>
              <p:cNvPr id="19" name="Group 15"/>
              <p:cNvGrpSpPr/>
              <p:nvPr/>
            </p:nvGrpSpPr>
            <p:grpSpPr>
              <a:xfrm>
                <a:off x="2571736" y="3000372"/>
                <a:ext cx="759265" cy="1571636"/>
                <a:chOff x="2571736" y="3000372"/>
                <a:chExt cx="759265" cy="1571636"/>
              </a:xfrm>
            </p:grpSpPr>
            <p:sp>
              <p:nvSpPr>
                <p:cNvPr id="68" name="Cube 67"/>
                <p:cNvSpPr/>
                <p:nvPr/>
              </p:nvSpPr>
              <p:spPr>
                <a:xfrm>
                  <a:off x="2571736" y="3000372"/>
                  <a:ext cx="714380" cy="1571636"/>
                </a:xfrm>
                <a:prstGeom prst="cube">
                  <a:avLst>
                    <a:gd name="adj" fmla="val 67030"/>
                  </a:avLst>
                </a:prstGeom>
                <a:blipFill>
                  <a:blip r:embed="rId3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 rot="19278515">
                  <a:off x="2688059" y="3613617"/>
                  <a:ext cx="642942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fa-IR" b="1" dirty="0" smtClean="0">
                      <a:solidFill>
                        <a:schemeClr val="bg1"/>
                      </a:solidFill>
                    </a:rPr>
                    <a:t>سرب</a:t>
                  </a:r>
                  <a:endParaRPr lang="fa-IR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2" name="Group 16"/>
              <p:cNvGrpSpPr/>
              <p:nvPr/>
            </p:nvGrpSpPr>
            <p:grpSpPr>
              <a:xfrm>
                <a:off x="3929058" y="3000372"/>
                <a:ext cx="898437" cy="1500198"/>
                <a:chOff x="3929058" y="3000372"/>
                <a:chExt cx="898437" cy="1500198"/>
              </a:xfrm>
            </p:grpSpPr>
            <p:sp>
              <p:nvSpPr>
                <p:cNvPr id="66" name="Cube 65"/>
                <p:cNvSpPr/>
                <p:nvPr/>
              </p:nvSpPr>
              <p:spPr>
                <a:xfrm>
                  <a:off x="3929058" y="3000372"/>
                  <a:ext cx="857256" cy="1500198"/>
                </a:xfrm>
                <a:prstGeom prst="cube">
                  <a:avLst>
                    <a:gd name="adj" fmla="val 50534"/>
                  </a:avLst>
                </a:prstGeom>
                <a:blipFill>
                  <a:blip r:embed="rId4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 rot="19088257">
                  <a:off x="4184553" y="3596396"/>
                  <a:ext cx="642942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fa-IR" b="1" dirty="0" smtClean="0">
                      <a:solidFill>
                        <a:schemeClr val="bg1"/>
                      </a:solidFill>
                    </a:rPr>
                    <a:t>فولاد</a:t>
                  </a:r>
                  <a:endParaRPr lang="fa-IR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" name="Group 17"/>
              <p:cNvGrpSpPr/>
              <p:nvPr/>
            </p:nvGrpSpPr>
            <p:grpSpPr>
              <a:xfrm>
                <a:off x="5143504" y="2928934"/>
                <a:ext cx="1214446" cy="1571636"/>
                <a:chOff x="5143504" y="2928934"/>
                <a:chExt cx="1214446" cy="1571636"/>
              </a:xfrm>
            </p:grpSpPr>
            <p:sp>
              <p:nvSpPr>
                <p:cNvPr id="64" name="Cube 63"/>
                <p:cNvSpPr/>
                <p:nvPr/>
              </p:nvSpPr>
              <p:spPr>
                <a:xfrm>
                  <a:off x="5143504" y="2928934"/>
                  <a:ext cx="1214446" cy="1571636"/>
                </a:xfrm>
                <a:prstGeom prst="cube">
                  <a:avLst>
                    <a:gd name="adj" fmla="val 39386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 rot="19150414">
                  <a:off x="5686084" y="3513684"/>
                  <a:ext cx="642942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fa-IR" b="1" dirty="0" smtClean="0">
                      <a:solidFill>
                        <a:schemeClr val="bg1"/>
                      </a:solidFill>
                    </a:rPr>
                    <a:t>بتون</a:t>
                  </a:r>
                  <a:endParaRPr lang="fa-IR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" name="Group 28"/>
              <p:cNvGrpSpPr/>
              <p:nvPr/>
            </p:nvGrpSpPr>
            <p:grpSpPr>
              <a:xfrm>
                <a:off x="2071670" y="2595826"/>
                <a:ext cx="988000" cy="371018"/>
                <a:chOff x="2071670" y="2595826"/>
                <a:chExt cx="988000" cy="371018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rot="5400000" flipH="1" flipV="1">
                  <a:off x="2950876" y="2858050"/>
                  <a:ext cx="216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>
                  <a:off x="2388364" y="2894050"/>
                  <a:ext cx="5760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/>
              </p:nvSpPr>
              <p:spPr>
                <a:xfrm>
                  <a:off x="2071670" y="2595826"/>
                  <a:ext cx="928694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 smtClean="0"/>
                    <a:t>cm</a:t>
                  </a:r>
                  <a:r>
                    <a:rPr lang="fa-IR" b="1" dirty="0" smtClean="0"/>
                    <a:t> 0/5</a:t>
                  </a:r>
                  <a:endParaRPr lang="fa-IR" b="1" dirty="0"/>
                </a:p>
              </p:txBody>
            </p:sp>
          </p:grpSp>
          <p:grpSp>
            <p:nvGrpSpPr>
              <p:cNvPr id="27" name="Group 29"/>
              <p:cNvGrpSpPr/>
              <p:nvPr/>
            </p:nvGrpSpPr>
            <p:grpSpPr>
              <a:xfrm>
                <a:off x="4143372" y="2679406"/>
                <a:ext cx="714380" cy="392404"/>
                <a:chOff x="2786844" y="2679406"/>
                <a:chExt cx="714380" cy="392404"/>
              </a:xfrm>
            </p:grpSpPr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2926348" y="3071810"/>
                  <a:ext cx="432000" cy="0"/>
                </a:xfrm>
                <a:prstGeom prst="straightConnector1">
                  <a:avLst/>
                </a:prstGeom>
                <a:ln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2786844" y="2679406"/>
                  <a:ext cx="71438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 smtClean="0"/>
                    <a:t>cm</a:t>
                  </a:r>
                  <a:r>
                    <a:rPr lang="fa-IR" b="1" dirty="0" smtClean="0"/>
                    <a:t> 5</a:t>
                  </a:r>
                  <a:endParaRPr lang="fa-IR" b="1" dirty="0"/>
                </a:p>
              </p:txBody>
            </p:sp>
          </p:grpSp>
          <p:grpSp>
            <p:nvGrpSpPr>
              <p:cNvPr id="28" name="Group 37"/>
              <p:cNvGrpSpPr/>
              <p:nvPr/>
            </p:nvGrpSpPr>
            <p:grpSpPr>
              <a:xfrm>
                <a:off x="5174446" y="2857496"/>
                <a:ext cx="897752" cy="369332"/>
                <a:chOff x="2389158" y="2928934"/>
                <a:chExt cx="897752" cy="369332"/>
              </a:xfrm>
            </p:grpSpPr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2572530" y="3286124"/>
                  <a:ext cx="684000" cy="0"/>
                </a:xfrm>
                <a:prstGeom prst="straightConnector1">
                  <a:avLst/>
                </a:prstGeom>
                <a:ln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/>
              </p:nvSpPr>
              <p:spPr>
                <a:xfrm>
                  <a:off x="2389158" y="2928934"/>
                  <a:ext cx="897752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 smtClean="0"/>
                    <a:t>cm</a:t>
                  </a:r>
                  <a:r>
                    <a:rPr lang="fa-IR" b="1" dirty="0" smtClean="0"/>
                    <a:t> 45</a:t>
                  </a:r>
                  <a:endParaRPr lang="fa-IR" b="1" dirty="0"/>
                </a:p>
              </p:txBody>
            </p:sp>
          </p:grpSp>
        </p:grpSp>
        <p:cxnSp>
          <p:nvCxnSpPr>
            <p:cNvPr id="71" name="Straight Connector 70"/>
            <p:cNvCxnSpPr/>
            <p:nvPr/>
          </p:nvCxnSpPr>
          <p:spPr>
            <a:xfrm rot="5400000" flipH="1" flipV="1">
              <a:off x="3034446" y="4644000"/>
              <a:ext cx="216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31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36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38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40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42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43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41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9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7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5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پاسخ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39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57290" y="1600201"/>
            <a:ext cx="7329510" cy="4686319"/>
          </a:xfrm>
        </p:spPr>
        <p:txBody>
          <a:bodyPr>
            <a:normAutofit/>
          </a:bodyPr>
          <a:lstStyle/>
          <a:p>
            <a:r>
              <a:rPr lang="fa-IR" dirty="0" smtClean="0"/>
              <a:t>اکتیویته‏ی چشمه برای حل این مسئله اهمیّتی ندارد.</a:t>
            </a:r>
          </a:p>
          <a:p>
            <a:r>
              <a:rPr lang="fa-IR" dirty="0" smtClean="0"/>
              <a:t>باید ضخامت هر کدام از این موانع را برحسب تعداد </a:t>
            </a:r>
            <a:r>
              <a:rPr lang="en-US" sz="2800" dirty="0" smtClean="0"/>
              <a:t>HVL</a:t>
            </a:r>
            <a:r>
              <a:rPr lang="fa-IR" dirty="0" smtClean="0"/>
              <a:t>ها به‏دست آوریم.</a:t>
            </a:r>
          </a:p>
          <a:p>
            <a:pPr lvl="1"/>
            <a:r>
              <a:rPr lang="fa-IR" dirty="0" smtClean="0"/>
              <a:t>برای ایریدیم ـ 192 داریم:</a:t>
            </a:r>
          </a:p>
          <a:p>
            <a:pPr lvl="2"/>
            <a:r>
              <a:rPr lang="en-US" sz="2000" dirty="0" smtClean="0"/>
              <a:t>HVL</a:t>
            </a:r>
            <a:r>
              <a:rPr lang="fa-IR" sz="2000" dirty="0" smtClean="0"/>
              <a:t> </a:t>
            </a:r>
            <a:r>
              <a:rPr lang="fa-IR" dirty="0" smtClean="0"/>
              <a:t>1</a:t>
            </a:r>
            <a:r>
              <a:rPr lang="fa-IR" sz="2000" dirty="0" smtClean="0">
                <a:cs typeface="B Koodak Outline" pitchFamily="2" charset="-78"/>
              </a:rPr>
              <a:t>0</a:t>
            </a:r>
            <a:r>
              <a:rPr lang="fa-IR" dirty="0" smtClean="0"/>
              <a:t> ≈ </a:t>
            </a:r>
            <a:r>
              <a:rPr lang="en-US" sz="2000" dirty="0" smtClean="0"/>
              <a:t>cm</a:t>
            </a:r>
            <a:r>
              <a:rPr lang="fa-IR" sz="2000" dirty="0" smtClean="0"/>
              <a:t> </a:t>
            </a:r>
            <a:r>
              <a:rPr lang="fa-IR" sz="2000" dirty="0" smtClean="0">
                <a:cs typeface="B Koodak Outline" pitchFamily="2" charset="-78"/>
              </a:rPr>
              <a:t>0</a:t>
            </a:r>
            <a:r>
              <a:rPr lang="fa-IR" dirty="0" smtClean="0"/>
              <a:t>/5 سرب،</a:t>
            </a:r>
          </a:p>
          <a:p>
            <a:pPr lvl="2"/>
            <a:r>
              <a:rPr lang="en-US" sz="2000" dirty="0" smtClean="0"/>
              <a:t>HVL</a:t>
            </a:r>
            <a:r>
              <a:rPr lang="fa-IR" sz="2000" dirty="0" smtClean="0"/>
              <a:t> </a:t>
            </a:r>
            <a:r>
              <a:rPr lang="fa-IR" dirty="0" smtClean="0"/>
              <a:t>4 ≈ </a:t>
            </a:r>
            <a:r>
              <a:rPr lang="en-US" sz="2000" dirty="0" smtClean="0"/>
              <a:t>cm</a:t>
            </a:r>
            <a:r>
              <a:rPr lang="fa-IR" sz="2000" dirty="0" smtClean="0"/>
              <a:t> </a:t>
            </a:r>
            <a:r>
              <a:rPr lang="fa-IR" dirty="0" smtClean="0"/>
              <a:t>5 آهن، و</a:t>
            </a:r>
          </a:p>
          <a:p>
            <a:pPr lvl="2"/>
            <a:r>
              <a:rPr lang="en-US" sz="2000" dirty="0" smtClean="0"/>
              <a:t>HVL</a:t>
            </a:r>
            <a:r>
              <a:rPr lang="fa-IR" sz="2000" dirty="0" smtClean="0"/>
              <a:t> </a:t>
            </a:r>
            <a:r>
              <a:rPr lang="fa-IR" dirty="0" smtClean="0"/>
              <a:t>1</a:t>
            </a:r>
            <a:r>
              <a:rPr lang="fa-IR" sz="2000" dirty="0" smtClean="0">
                <a:cs typeface="B Koodak Outline" pitchFamily="2" charset="-78"/>
              </a:rPr>
              <a:t>0</a:t>
            </a:r>
            <a:r>
              <a:rPr lang="fa-IR" dirty="0" smtClean="0"/>
              <a:t>≈ </a:t>
            </a:r>
            <a:r>
              <a:rPr lang="en-US" sz="2000" dirty="0" smtClean="0"/>
              <a:t>cm</a:t>
            </a:r>
            <a:r>
              <a:rPr lang="fa-IR" sz="2000" dirty="0" smtClean="0"/>
              <a:t> 4</a:t>
            </a:r>
            <a:r>
              <a:rPr lang="fa-IR" dirty="0" smtClean="0"/>
              <a:t>5 بتون.</a:t>
            </a:r>
          </a:p>
          <a:p>
            <a:r>
              <a:rPr lang="fa-IR" dirty="0" smtClean="0"/>
              <a:t>پس در این شرایط، حفاظ بتونی و سربی مانند هم عمل می‏کنند.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9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1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6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1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1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7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5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2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0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انواع پرتوگیری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3257559"/>
          </a:xfrm>
        </p:spPr>
        <p:txBody>
          <a:bodyPr>
            <a:normAutofit/>
          </a:bodyPr>
          <a:lstStyle/>
          <a:p>
            <a:r>
              <a:rPr lang="fa-IR" dirty="0" smtClean="0"/>
              <a:t>منابع پرتو ممکن است داخل بدن یا خارج از بدن قرار بگیرند. بر این اساس، پرتوگیری به دو دسته تقسیم می‏شود:</a:t>
            </a:r>
          </a:p>
          <a:p>
            <a:pPr lvl="1"/>
            <a:r>
              <a:rPr lang="fa-IR" dirty="0" smtClean="0"/>
              <a:t>پرتوگیریِ داخلی</a:t>
            </a:r>
          </a:p>
          <a:p>
            <a:pPr lvl="2"/>
            <a:r>
              <a:rPr lang="fa-IR" dirty="0" smtClean="0"/>
              <a:t>چشمه‏ی پرتوزا</a:t>
            </a:r>
          </a:p>
          <a:p>
            <a:pPr lvl="1"/>
            <a:r>
              <a:rPr lang="fa-IR" dirty="0" smtClean="0"/>
              <a:t>پرتوگیریِ خارجی</a:t>
            </a:r>
          </a:p>
          <a:p>
            <a:pPr lvl="2"/>
            <a:r>
              <a:rPr lang="fa-IR" dirty="0" smtClean="0"/>
              <a:t>چشمه یا دیگر منابع پرتو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21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23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25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27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2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3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28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26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4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2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مثال 4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40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71604" y="1600201"/>
            <a:ext cx="7115196" cy="1400171"/>
          </a:xfrm>
        </p:spPr>
        <p:txBody>
          <a:bodyPr>
            <a:normAutofit/>
          </a:bodyPr>
          <a:lstStyle/>
          <a:p>
            <a:r>
              <a:rPr lang="fa-IR" dirty="0" smtClean="0"/>
              <a:t>در مثال 3، اگر چشمه از جنس کبالت ـ 6</a:t>
            </a:r>
            <a:r>
              <a:rPr lang="fa-IR" sz="2800" dirty="0" smtClean="0">
                <a:cs typeface="B Koodak Outline" pitchFamily="2" charset="-78"/>
              </a:rPr>
              <a:t>0</a:t>
            </a:r>
            <a:r>
              <a:rPr lang="fa-IR" dirty="0" smtClean="0"/>
              <a:t> باشد، آیا شرایط تغییر می‏کند؟</a:t>
            </a:r>
          </a:p>
          <a:p>
            <a:pPr>
              <a:buNone/>
            </a:pPr>
            <a:endParaRPr lang="fa-IR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85918" y="3071810"/>
          <a:ext cx="6429419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05682"/>
                <a:gridCol w="1463112"/>
                <a:gridCol w="1464887"/>
                <a:gridCol w="1495738"/>
              </a:tblGrid>
              <a:tr h="370840"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نوع چشمه</a:t>
                      </a:r>
                      <a:endParaRPr lang="fa-IR" sz="24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ضخامت</a:t>
                      </a:r>
                      <a:r>
                        <a:rPr lang="fa-IR" sz="2400" baseline="0" dirty="0" smtClean="0"/>
                        <a:t> لایه‏ی نیمه‏کننده ـ </a:t>
                      </a:r>
                      <a:r>
                        <a:rPr lang="en-US" sz="2000" baseline="0" dirty="0" smtClean="0"/>
                        <a:t>HVL</a:t>
                      </a:r>
                      <a:r>
                        <a:rPr lang="fa-IR" sz="2000" baseline="0" dirty="0" smtClean="0"/>
                        <a:t> </a:t>
                      </a:r>
                      <a:r>
                        <a:rPr lang="fa-IR" sz="2400" baseline="0" dirty="0" smtClean="0"/>
                        <a:t>(</a:t>
                      </a:r>
                      <a:r>
                        <a:rPr lang="en-US" sz="2000" baseline="0" dirty="0" smtClean="0"/>
                        <a:t>mm</a:t>
                      </a:r>
                      <a:r>
                        <a:rPr lang="fa-IR" sz="2400" baseline="0" dirty="0" smtClean="0"/>
                        <a:t>)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سیمان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آهن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سرب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/>
                        <a:t>ایریدیم</a:t>
                      </a:r>
                      <a:r>
                        <a:rPr lang="fa-IR" sz="2400" b="0" baseline="0" dirty="0" smtClean="0"/>
                        <a:t> ـ 192</a:t>
                      </a:r>
                      <a:endParaRPr lang="fa-IR" sz="2400" b="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44.5</a:t>
                      </a:r>
                      <a:endParaRPr lang="fa-IR" sz="2400" b="1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12.7</a:t>
                      </a:r>
                      <a:endParaRPr lang="fa-IR" sz="2400" b="1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4.8</a:t>
                      </a:r>
                      <a:endParaRPr lang="fa-IR" sz="2400" b="1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/>
                        <a:t>کبالت ـ 6</a:t>
                      </a:r>
                      <a:r>
                        <a:rPr lang="fa-IR" sz="2000" b="0" dirty="0" smtClean="0">
                          <a:cs typeface="B Koodak Outline" pitchFamily="2" charset="-78"/>
                        </a:rPr>
                        <a:t>0</a:t>
                      </a:r>
                      <a:endParaRPr lang="fa-IR" sz="2400" b="0" dirty="0">
                        <a:cs typeface="B Koodak Outline" pitchFamily="2" charset="-7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60.5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21.6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12.5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10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2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5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7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1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8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6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پاسخ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41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14480" y="1600201"/>
            <a:ext cx="6972320" cy="3114683"/>
          </a:xfrm>
        </p:spPr>
        <p:txBody>
          <a:bodyPr>
            <a:normAutofit/>
          </a:bodyPr>
          <a:lstStyle/>
          <a:p>
            <a:r>
              <a:rPr lang="fa-IR" dirty="0" smtClean="0"/>
              <a:t>برای کبالت ـ 6</a:t>
            </a:r>
            <a:r>
              <a:rPr lang="fa-IR" sz="2800" dirty="0" smtClean="0">
                <a:cs typeface="B Koodak Outline" pitchFamily="2" charset="-78"/>
              </a:rPr>
              <a:t>0</a:t>
            </a:r>
            <a:r>
              <a:rPr lang="fa-IR" dirty="0" smtClean="0"/>
              <a:t> داریم:</a:t>
            </a:r>
          </a:p>
          <a:p>
            <a:pPr lvl="1"/>
            <a:r>
              <a:rPr lang="en-US" sz="2400" dirty="0" smtClean="0"/>
              <a:t>HVL</a:t>
            </a:r>
            <a:r>
              <a:rPr lang="fa-IR" sz="2400" dirty="0" smtClean="0"/>
              <a:t> </a:t>
            </a:r>
            <a:r>
              <a:rPr lang="fa-IR" dirty="0" smtClean="0"/>
              <a:t>4 ≈ </a:t>
            </a:r>
            <a:r>
              <a:rPr lang="en-US" sz="2400" dirty="0" smtClean="0"/>
              <a:t>cm</a:t>
            </a:r>
            <a:r>
              <a:rPr lang="fa-IR" sz="2400" dirty="0" smtClean="0"/>
              <a:t> </a:t>
            </a:r>
            <a:r>
              <a:rPr lang="fa-IR" sz="2400" dirty="0" smtClean="0">
                <a:cs typeface="B Koodak Outline" pitchFamily="2" charset="-78"/>
              </a:rPr>
              <a:t>0</a:t>
            </a:r>
            <a:r>
              <a:rPr lang="fa-IR" dirty="0" smtClean="0"/>
              <a:t>/5 سرب،</a:t>
            </a:r>
          </a:p>
          <a:p>
            <a:pPr lvl="1"/>
            <a:r>
              <a:rPr lang="en-US" sz="2400" dirty="0" smtClean="0"/>
              <a:t>HVL</a:t>
            </a:r>
            <a:r>
              <a:rPr lang="fa-IR" sz="2400" dirty="0" smtClean="0"/>
              <a:t> </a:t>
            </a:r>
            <a:r>
              <a:rPr lang="fa-IR" dirty="0" smtClean="0"/>
              <a:t>2 ≈ </a:t>
            </a:r>
            <a:r>
              <a:rPr lang="en-US" sz="2400" dirty="0" smtClean="0"/>
              <a:t>cm</a:t>
            </a:r>
            <a:r>
              <a:rPr lang="fa-IR" sz="2400" dirty="0" smtClean="0"/>
              <a:t> </a:t>
            </a:r>
            <a:r>
              <a:rPr lang="fa-IR" dirty="0" smtClean="0"/>
              <a:t>5 آهن، و</a:t>
            </a:r>
          </a:p>
          <a:p>
            <a:pPr lvl="1"/>
            <a:r>
              <a:rPr lang="en-US" sz="2400" dirty="0" smtClean="0"/>
              <a:t>HVL</a:t>
            </a:r>
            <a:r>
              <a:rPr lang="fa-IR" sz="2400" dirty="0" smtClean="0"/>
              <a:t> </a:t>
            </a:r>
            <a:r>
              <a:rPr lang="fa-IR" dirty="0" smtClean="0"/>
              <a:t>1≈ </a:t>
            </a:r>
            <a:r>
              <a:rPr lang="en-US" sz="2400" dirty="0" smtClean="0"/>
              <a:t>cm</a:t>
            </a:r>
            <a:r>
              <a:rPr lang="fa-IR" sz="2400" dirty="0" smtClean="0"/>
              <a:t> </a:t>
            </a:r>
            <a:r>
              <a:rPr lang="fa-IR" dirty="0" smtClean="0"/>
              <a:t>45 بتون.</a:t>
            </a:r>
          </a:p>
          <a:p>
            <a:r>
              <a:rPr lang="fa-IR" dirty="0" smtClean="0"/>
              <a:t>پس در این شرایط، حفاظ سربی مؤثرتر از بقیه است.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9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1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6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1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1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7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5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2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0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جمع‏بندی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42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14480" y="1600201"/>
            <a:ext cx="6972320" cy="3829063"/>
          </a:xfrm>
        </p:spPr>
        <p:txBody>
          <a:bodyPr>
            <a:normAutofit/>
          </a:bodyPr>
          <a:lstStyle/>
          <a:p>
            <a:r>
              <a:rPr lang="fa-IR" dirty="0" smtClean="0"/>
              <a:t>برای حفاظت در برابر پرتوگیریِ خارجی از سه عامل زمان، فاصله، و حفاظ می‏توان بهره برد.</a:t>
            </a:r>
          </a:p>
          <a:p>
            <a:endParaRPr lang="fa-IR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21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26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35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37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4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38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8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3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پرسش؟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2500298" y="1714488"/>
            <a:ext cx="4286280" cy="3500462"/>
            <a:chOff x="2571736" y="3643314"/>
            <a:chExt cx="3786214" cy="2500330"/>
          </a:xfrm>
        </p:grpSpPr>
        <p:pic>
          <p:nvPicPr>
            <p:cNvPr id="1032" name="Picture 8" descr="C:\Users\banoshi\AppData\Local\Microsoft\Windows\Temporary Internet Files\Content.IE5\3TEHH47Y\question[1]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6" y="4329119"/>
              <a:ext cx="3786214" cy="17430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4" name="Group 26"/>
            <p:cNvGrpSpPr/>
            <p:nvPr/>
          </p:nvGrpSpPr>
          <p:grpSpPr>
            <a:xfrm>
              <a:off x="3786182" y="3643314"/>
              <a:ext cx="1261155" cy="2500330"/>
              <a:chOff x="2143108" y="3357562"/>
              <a:chExt cx="1261155" cy="2500330"/>
            </a:xfrm>
            <a:scene3d>
              <a:camera prst="perspectiveRelaxedModerately"/>
              <a:lightRig rig="threePt" dir="t"/>
            </a:scene3d>
          </p:grpSpPr>
          <p:sp>
            <p:nvSpPr>
              <p:cNvPr id="26" name="Can 25"/>
              <p:cNvSpPr/>
              <p:nvPr/>
            </p:nvSpPr>
            <p:spPr>
              <a:xfrm>
                <a:off x="2712926" y="4429132"/>
                <a:ext cx="216000" cy="1428760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pic>
            <p:nvPicPr>
              <p:cNvPr id="1033" name="Picture 9" descr="C:\Users\banoshi\AppData\Local\Microsoft\Windows\Temporary Internet Files\Content.IE5\3790E6PU\large-question-mark-in-a-triangle-3d-0-13395[1]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43108" y="3357562"/>
                <a:ext cx="1261155" cy="131160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43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پرتوگیریِ داخلی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5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428737"/>
            <a:ext cx="7472386" cy="4929222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چشمه‏های پرتوزا ممکن است از راه‏های زیر وارد بدن شوند:</a:t>
            </a:r>
          </a:p>
          <a:p>
            <a:pPr lvl="1">
              <a:buNone/>
            </a:pPr>
            <a:endParaRPr lang="fa-IR" dirty="0" smtClean="0"/>
          </a:p>
          <a:p>
            <a:pPr lvl="1">
              <a:buNone/>
            </a:pPr>
            <a:endParaRPr lang="fa-IR" dirty="0" smtClean="0"/>
          </a:p>
          <a:p>
            <a:pPr lvl="1">
              <a:buNone/>
            </a:pPr>
            <a:endParaRPr lang="fa-IR" dirty="0" smtClean="0"/>
          </a:p>
          <a:p>
            <a:pPr lvl="1">
              <a:buNone/>
            </a:pPr>
            <a:endParaRPr lang="fa-IR" dirty="0" smtClean="0"/>
          </a:p>
          <a:p>
            <a:pPr lvl="1">
              <a:buNone/>
            </a:pPr>
            <a:endParaRPr lang="fa-IR" sz="2000" dirty="0" smtClean="0"/>
          </a:p>
          <a:p>
            <a:pPr lvl="1">
              <a:buNone/>
            </a:pPr>
            <a:endParaRPr lang="fa-IR" sz="1900" dirty="0" smtClean="0"/>
          </a:p>
          <a:p>
            <a:pPr lvl="1">
              <a:buNone/>
            </a:pPr>
            <a:endParaRPr lang="fa-IR" sz="1700" dirty="0" smtClean="0"/>
          </a:p>
          <a:p>
            <a:pPr lvl="1"/>
            <a:endParaRPr lang="fa-IR" dirty="0" smtClean="0"/>
          </a:p>
          <a:p>
            <a:r>
              <a:rPr lang="fa-IR" dirty="0" smtClean="0"/>
              <a:t>یک راه ساده برای کاهش پرتوگیریِ داخلی، افزایش دفعِ مواد پرتوزا از بدن است.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08841"/>
            <a:ext cx="3429024" cy="311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14546" y="3000372"/>
            <a:ext cx="20717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/>
              <a:t>خوردن، آشامیدن، تنفس</a:t>
            </a:r>
            <a:endParaRPr lang="fa-I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4546" y="3528956"/>
            <a:ext cx="20717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/>
              <a:t>جذبِ پوستی</a:t>
            </a:r>
            <a:endParaRPr lang="fa-I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57356" y="4357694"/>
            <a:ext cx="24288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/>
              <a:t>مواد پرتوزای مختلف در اندام‏های مختلف تجمع می‏کنند</a:t>
            </a:r>
            <a:endParaRPr lang="fa-IR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14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6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8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20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22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3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21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9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7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5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پرتوگیریِ خارجی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2757493"/>
          </a:xfrm>
        </p:spPr>
        <p:txBody>
          <a:bodyPr>
            <a:normAutofit/>
          </a:bodyPr>
          <a:lstStyle/>
          <a:p>
            <a:r>
              <a:rPr lang="fa-IR" dirty="0" smtClean="0"/>
              <a:t>وقتی منابع پرتو در خارج بدن باشند، پرتوگیریِ خارجی اتفاق می‏افتد.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571744"/>
            <a:ext cx="4029075" cy="352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11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3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5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7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1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8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6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4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پرتوگیریِ خارجی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1757361"/>
          </a:xfrm>
        </p:spPr>
        <p:txBody>
          <a:bodyPr>
            <a:normAutofit/>
          </a:bodyPr>
          <a:lstStyle/>
          <a:p>
            <a:r>
              <a:rPr lang="fa-IR" dirty="0" smtClean="0"/>
              <a:t>پرتوگیریِ تابشیِ هیچ‏کس، از جمله پرتوکاران، نباید از حدود قانونی فراتر رود.</a:t>
            </a:r>
          </a:p>
          <a:p>
            <a:r>
              <a:rPr lang="fa-IR" dirty="0" smtClean="0"/>
              <a:t>تا جایی که ممکن است، باید پرتوگیریِ پرتوکاران را کاست.</a:t>
            </a:r>
          </a:p>
          <a:p>
            <a:endParaRPr lang="fa-IR" dirty="0" smtClean="0"/>
          </a:p>
        </p:txBody>
      </p:sp>
      <p:graphicFrame>
        <p:nvGraphicFramePr>
          <p:cNvPr id="11" name="Diagram 10"/>
          <p:cNvGraphicFramePr/>
          <p:nvPr/>
        </p:nvGraphicFramePr>
        <p:xfrm>
          <a:off x="2643174" y="3500438"/>
          <a:ext cx="4762512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12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4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6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8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2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9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7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5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عامل زمان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2043113"/>
          </a:xfrm>
        </p:spPr>
        <p:txBody>
          <a:bodyPr>
            <a:normAutofit/>
          </a:bodyPr>
          <a:lstStyle/>
          <a:p>
            <a:r>
              <a:rPr lang="fa-IR" dirty="0" smtClean="0"/>
              <a:t>هرچه زمان حضور پرتوکار در یک میدان تابشی بیش‏تر باشد، دز (معادل/مؤثر) دریافتیِ او بیش‏تر می‏شود.</a:t>
            </a:r>
          </a:p>
        </p:txBody>
      </p:sp>
      <p:pic>
        <p:nvPicPr>
          <p:cNvPr id="1797" name="Picture 7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071810"/>
            <a:ext cx="5674769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5" name="TextBox 814"/>
          <p:cNvSpPr txBox="1"/>
          <p:nvPr/>
        </p:nvSpPr>
        <p:spPr>
          <a:xfrm>
            <a:off x="2071670" y="4286256"/>
            <a:ext cx="5429288" cy="369332"/>
          </a:xfrm>
          <a:prstGeom prst="rect">
            <a:avLst/>
          </a:prstGeom>
          <a:solidFill>
            <a:srgbClr val="E8E8E8"/>
          </a:solidFill>
        </p:spPr>
        <p:txBody>
          <a:bodyPr wrap="square" rtlCol="1">
            <a:spAutoFit/>
          </a:bodyPr>
          <a:lstStyle/>
          <a:p>
            <a:pPr algn="r"/>
            <a:r>
              <a:rPr lang="fa-IR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 ساعت	   1 ساعت	      نیم ساعت      ربع ساعت           صفر </a:t>
            </a:r>
            <a:endParaRPr lang="fa-IR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12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14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16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18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2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9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7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5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عامل زمان: مثال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9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2043113"/>
          </a:xfrm>
        </p:spPr>
        <p:txBody>
          <a:bodyPr>
            <a:normAutofit/>
          </a:bodyPr>
          <a:lstStyle/>
          <a:p>
            <a:r>
              <a:rPr lang="fa-IR" dirty="0" smtClean="0"/>
              <a:t>دز دریافتیِ پرتوکاری را که 15 دقیقه در نقطه‏ی اندازه‏گیریِ این دستگاه ایستاده است حساب کنید.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-32" y="1071546"/>
            <a:ext cx="1081718" cy="3071834"/>
            <a:chOff x="-32" y="1071546"/>
            <a:chExt cx="1081718" cy="3004330"/>
          </a:xfrm>
        </p:grpSpPr>
        <p:grpSp>
          <p:nvGrpSpPr>
            <p:cNvPr id="4" name="Group 25"/>
            <p:cNvGrpSpPr/>
            <p:nvPr/>
          </p:nvGrpSpPr>
          <p:grpSpPr>
            <a:xfrm>
              <a:off x="-32" y="1071546"/>
              <a:ext cx="1081718" cy="2504264"/>
              <a:chOff x="-32" y="1071546"/>
              <a:chExt cx="1081718" cy="2504264"/>
            </a:xfrm>
          </p:grpSpPr>
          <p:grpSp>
            <p:nvGrpSpPr>
              <p:cNvPr id="5" name="Group 21"/>
              <p:cNvGrpSpPr/>
              <p:nvPr/>
            </p:nvGrpSpPr>
            <p:grpSpPr>
              <a:xfrm>
                <a:off x="1686" y="1071546"/>
                <a:ext cx="1080000" cy="1995182"/>
                <a:chOff x="216000" y="1152000"/>
                <a:chExt cx="1080000" cy="1995182"/>
              </a:xfrm>
            </p:grpSpPr>
            <p:grpSp>
              <p:nvGrpSpPr>
                <p:cNvPr id="6" name="Group 12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7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2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انواع پرتوگیری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عامل زمان</a:t>
                      </a:r>
                    </a:p>
                  </p:txBody>
                </p:sp>
              </p:grpSp>
              <p:sp>
                <p:nvSpPr>
                  <p:cNvPr id="19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عامل فاصله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7" name="Content Placeholder 1"/>
                <p:cNvSpPr txBox="1">
                  <a:spLocks/>
                </p:cNvSpPr>
                <p:nvPr/>
              </p:nvSpPr>
              <p:spPr>
                <a:xfrm>
                  <a:off x="216000" y="2643182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نواحیِ 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5" name="Content Placeholder 1"/>
              <p:cNvSpPr txBox="1">
                <a:spLocks/>
              </p:cNvSpPr>
              <p:nvPr/>
            </p:nvSpPr>
            <p:spPr>
              <a:xfrm>
                <a:off x="-32" y="3071810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عامل حفاظ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-32" y="3571876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18713">
            <a:off x="1806511" y="3424938"/>
            <a:ext cx="4276728" cy="1794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 rot="572794">
            <a:off x="5072066" y="3000372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/>
              <a:t>1.65 </a:t>
            </a:r>
            <a:r>
              <a:rPr lang="en-US" sz="2800" dirty="0" err="1" smtClean="0">
                <a:latin typeface="Symbol" pitchFamily="18" charset="2"/>
              </a:rPr>
              <a:t>m</a:t>
            </a:r>
            <a:r>
              <a:rPr lang="en-US" sz="2800" dirty="0" err="1" smtClean="0"/>
              <a:t>Sv</a:t>
            </a:r>
            <a:r>
              <a:rPr lang="en-US" sz="2800" dirty="0" smtClean="0"/>
              <a:t>/h × 15/60 h</a:t>
            </a:r>
          </a:p>
          <a:p>
            <a:pPr algn="l" rtl="0"/>
            <a:r>
              <a:rPr lang="en-US" sz="2800" dirty="0" smtClean="0"/>
              <a:t> = 0.4 </a:t>
            </a:r>
            <a:r>
              <a:rPr lang="en-US" sz="2800" dirty="0" err="1" smtClean="0">
                <a:latin typeface="Symbol" pitchFamily="18" charset="2"/>
              </a:rPr>
              <a:t>m</a:t>
            </a:r>
            <a:r>
              <a:rPr lang="en-US" sz="2800" dirty="0" err="1" smtClean="0"/>
              <a:t>Sv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Partonegari">
      <a:dk1>
        <a:srgbClr val="FFFFFF"/>
      </a:dk1>
      <a:lt1>
        <a:srgbClr val="000000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y Tem">
      <a:majorFont>
        <a:latin typeface="Constantia"/>
        <a:ea typeface=""/>
        <a:cs typeface="B Koodak"/>
      </a:majorFont>
      <a:minorFont>
        <a:latin typeface="Constantia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8340</TotalTime>
  <Words>2653</Words>
  <Application>Microsoft Office PowerPoint</Application>
  <PresentationFormat>On-screen Show (4:3)</PresentationFormat>
  <Paragraphs>660</Paragraphs>
  <Slides>43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Equation</vt:lpstr>
      <vt:lpstr>حفاظت در برابر پرتوگیریِ خارجی برای تابش ایکس/گاما</vt:lpstr>
      <vt:lpstr>آن‏‏چه می‏آموزید!</vt:lpstr>
      <vt:lpstr>عناوین</vt:lpstr>
      <vt:lpstr>انواع پرتوگیری</vt:lpstr>
      <vt:lpstr>پرتوگیریِ داخلی</vt:lpstr>
      <vt:lpstr>پرتوگیریِ خارجی</vt:lpstr>
      <vt:lpstr>پرتوگیریِ خارجی</vt:lpstr>
      <vt:lpstr>عامل زمان</vt:lpstr>
      <vt:lpstr>عامل زمان: مثال</vt:lpstr>
      <vt:lpstr>عامل فاصله</vt:lpstr>
      <vt:lpstr>عامل فاصله (ادامه)</vt:lpstr>
      <vt:lpstr>پرسش</vt:lpstr>
      <vt:lpstr>نواحی کار با پرتو</vt:lpstr>
      <vt:lpstr>نواحی کار با پرتو</vt:lpstr>
      <vt:lpstr>نکته‏ی حفاظتی</vt:lpstr>
      <vt:lpstr>ناحیه‏ی ممنوعه</vt:lpstr>
      <vt:lpstr>ناحیه‏ی کنترل‏شده</vt:lpstr>
      <vt:lpstr>ناحیه‏ی کنترل‏شده (ادامه)</vt:lpstr>
      <vt:lpstr>نکته‏ی حفاظتی</vt:lpstr>
      <vt:lpstr>؟ ؟ ؟ ؟ ؟ ؟ ؟ ؟ ؟</vt:lpstr>
      <vt:lpstr>مرزبندیِ نواحی کاری</vt:lpstr>
      <vt:lpstr>یاداوری</vt:lpstr>
      <vt:lpstr>مرزبندیِ نواحیِ کاری: روش میان‏بر</vt:lpstr>
      <vt:lpstr>مرزبندیِ نواحیِ کاری (ادامه)</vt:lpstr>
      <vt:lpstr>؟ ؟ ؟ ؟ ؟ ؟ ؟ ؟ ؟</vt:lpstr>
      <vt:lpstr>عامل حفاظ</vt:lpstr>
      <vt:lpstr>میزان تضعیف</vt:lpstr>
      <vt:lpstr>مثال 1</vt:lpstr>
      <vt:lpstr>مثال2</vt:lpstr>
      <vt:lpstr>اثر جنس حفاظ</vt:lpstr>
      <vt:lpstr>اثر جنس حفاظ</vt:lpstr>
      <vt:lpstr>لایه‏ی نیمه‏کننده</vt:lpstr>
      <vt:lpstr>لایه‏ی یک‏دهم‏کننده</vt:lpstr>
      <vt:lpstr>؟ ؟ ؟ ؟ ؟ ؟ ؟ ؟ ؟</vt:lpstr>
      <vt:lpstr>ضخامت لایه‏ی نیمه‏کننده:پرتوهای ایکس</vt:lpstr>
      <vt:lpstr>ضخامت لایه‏ی نیمه‏کننده:پرتوهای گاما</vt:lpstr>
      <vt:lpstr>لایه‏های نیمه‏کننده‏ی متوالی</vt:lpstr>
      <vt:lpstr>مثال 3</vt:lpstr>
      <vt:lpstr>پاسخ</vt:lpstr>
      <vt:lpstr>مثال 4</vt:lpstr>
      <vt:lpstr>پاسخ</vt:lpstr>
      <vt:lpstr>جمع‏بندی</vt:lpstr>
      <vt:lpstr>پرسش؟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3</dc:title>
  <dc:subject>RT</dc:subject>
  <dc:creator>Banoushi Raies Mohamad</dc:creator>
  <cp:lastModifiedBy>Home</cp:lastModifiedBy>
  <cp:revision>388</cp:revision>
  <dcterms:created xsi:type="dcterms:W3CDTF">2015-11-07T11:15:31Z</dcterms:created>
  <dcterms:modified xsi:type="dcterms:W3CDTF">2017-06-18T04:05:07Z</dcterms:modified>
</cp:coreProperties>
</file>