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98" r:id="rId3"/>
    <p:sldId id="258" r:id="rId4"/>
    <p:sldId id="333" r:id="rId5"/>
    <p:sldId id="335" r:id="rId6"/>
    <p:sldId id="334" r:id="rId7"/>
    <p:sldId id="395" r:id="rId8"/>
    <p:sldId id="331" r:id="rId9"/>
    <p:sldId id="358" r:id="rId10"/>
    <p:sldId id="356" r:id="rId11"/>
    <p:sldId id="381" r:id="rId12"/>
    <p:sldId id="382" r:id="rId13"/>
    <p:sldId id="359" r:id="rId14"/>
    <p:sldId id="357" r:id="rId15"/>
    <p:sldId id="353" r:id="rId16"/>
    <p:sldId id="355" r:id="rId17"/>
    <p:sldId id="360" r:id="rId18"/>
    <p:sldId id="361" r:id="rId19"/>
    <p:sldId id="394" r:id="rId20"/>
    <p:sldId id="362" r:id="rId21"/>
    <p:sldId id="363" r:id="rId22"/>
    <p:sldId id="366" r:id="rId23"/>
    <p:sldId id="387" r:id="rId24"/>
    <p:sldId id="390" r:id="rId25"/>
    <p:sldId id="389" r:id="rId26"/>
    <p:sldId id="380" r:id="rId27"/>
    <p:sldId id="396" r:id="rId28"/>
    <p:sldId id="397" r:id="rId29"/>
    <p:sldId id="332" r:id="rId30"/>
    <p:sldId id="383" r:id="rId31"/>
    <p:sldId id="328" r:id="rId32"/>
    <p:sldId id="391" r:id="rId33"/>
    <p:sldId id="385" r:id="rId34"/>
    <p:sldId id="386" r:id="rId35"/>
    <p:sldId id="392" r:id="rId36"/>
    <p:sldId id="341" r:id="rId37"/>
    <p:sldId id="343" r:id="rId38"/>
    <p:sldId id="344" r:id="rId39"/>
    <p:sldId id="370" r:id="rId40"/>
    <p:sldId id="393" r:id="rId41"/>
    <p:sldId id="373" r:id="rId42"/>
    <p:sldId id="375" r:id="rId43"/>
    <p:sldId id="354" r:id="rId44"/>
    <p:sldId id="345" r:id="rId45"/>
    <p:sldId id="346" r:id="rId46"/>
    <p:sldId id="376" r:id="rId47"/>
    <p:sldId id="378" r:id="rId48"/>
    <p:sldId id="379" r:id="rId49"/>
    <p:sldId id="347" r:id="rId50"/>
    <p:sldId id="371" r:id="rId51"/>
    <p:sldId id="372" r:id="rId52"/>
    <p:sldId id="374" r:id="rId53"/>
    <p:sldId id="325" r:id="rId54"/>
    <p:sldId id="326" r:id="rId55"/>
  </p:sldIdLst>
  <p:sldSz cx="9144000" cy="6858000" type="screen4x3"/>
  <p:notesSz cx="7099300" cy="102346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C9C9C9"/>
    <a:srgbClr val="BEBEBE"/>
    <a:srgbClr val="001D58"/>
    <a:srgbClr val="D3D3D3"/>
    <a:srgbClr val="FF9900"/>
    <a:srgbClr val="7F7F7F"/>
    <a:srgbClr val="000000"/>
    <a:srgbClr val="DBDBDB"/>
    <a:srgbClr val="ABAB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1021" autoAdjust="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دزسنجی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/>
      <dgm:spPr/>
      <dgm:t>
        <a:bodyPr/>
        <a:lstStyle/>
        <a:p>
          <a:pPr rtl="1"/>
          <a:r>
            <a:rPr lang="fa-IR" dirty="0" smtClean="0"/>
            <a:t>چه کمیت‏هایی؟</a:t>
          </a:r>
          <a:endParaRPr lang="fa-IR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 custT="1"/>
      <dgm:spPr/>
      <dgm:t>
        <a:bodyPr/>
        <a:lstStyle/>
        <a:p>
          <a:pPr rtl="1"/>
          <a:r>
            <a:rPr lang="fa-IR" sz="1800" dirty="0" smtClean="0"/>
            <a:t>چه‏گونه؟</a:t>
          </a:r>
          <a:endParaRPr lang="fa-IR" sz="1800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A2E37E08-EC49-4692-8ACE-BAC4A54EC140}">
      <dgm:prSet phldrT="[Text]" custT="1"/>
      <dgm:spPr/>
      <dgm:t>
        <a:bodyPr/>
        <a:lstStyle/>
        <a:p>
          <a:pPr rtl="1"/>
          <a:r>
            <a:rPr lang="fa-IR" sz="1800" dirty="0" smtClean="0"/>
            <a:t>چه موقع؟</a:t>
          </a:r>
          <a:endParaRPr lang="fa-IR" sz="1800" dirty="0"/>
        </a:p>
      </dgm:t>
    </dgm:pt>
    <dgm:pt modelId="{722D282F-84D9-47BC-8D78-31076BE6656E}" type="par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9EFAF8DF-CBE4-411D-BF1D-C6C0B89BE51C}" type="sib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F4A7A0C2-BE29-40E5-9162-8FAFE232C6FA}">
      <dgm:prSet phldrT="[Text]" custT="1"/>
      <dgm:spPr/>
      <dgm:t>
        <a:bodyPr/>
        <a:lstStyle/>
        <a:p>
          <a:pPr rtl="1"/>
          <a:r>
            <a:rPr lang="fa-IR" sz="1800" dirty="0" smtClean="0"/>
            <a:t>چه ابزاری؟</a:t>
          </a:r>
          <a:endParaRPr lang="fa-IR" sz="1800" dirty="0"/>
        </a:p>
      </dgm:t>
    </dgm:pt>
    <dgm:pt modelId="{2894EBAF-772B-40F1-A769-7596530B977A}" type="par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0AD31C18-93FC-483A-96D9-752CA3582884}" type="sib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A9784E-772D-46D3-B414-69D7EE2844FE}" type="pres">
      <dgm:prSet presAssocID="{A2E37E08-EC49-4692-8ACE-BAC4A54EC14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80E866-7275-4D83-A9ED-4A97763071F5}" type="pres">
      <dgm:prSet presAssocID="{F4A7A0C2-BE29-40E5-9162-8FAFE232C6FA}" presName="node" presStyleLbl="vennNode1" presStyleIdx="4" presStyleCnt="5" custRadScaleRad="1031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5B6A341D-A68E-4CA5-BFEF-91B9CDB32B24}" type="presOf" srcId="{A2E37E08-EC49-4692-8ACE-BAC4A54EC140}" destId="{C1A9784E-772D-46D3-B414-69D7EE2844FE}" srcOrd="0" destOrd="0" presId="urn:microsoft.com/office/officeart/2005/8/layout/radial3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5FF35331-164B-467F-B859-C27EB6D664BC}" type="presOf" srcId="{F4A7A0C2-BE29-40E5-9162-8FAFE232C6FA}" destId="{EF80E866-7275-4D83-A9ED-4A97763071F5}" srcOrd="0" destOrd="0" presId="urn:microsoft.com/office/officeart/2005/8/layout/radial3"/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D14820A1-8871-434A-AFF0-71B928FF6AAC}" srcId="{6E2A6A36-078E-4636-B68A-53148E361FB0}" destId="{F4A7A0C2-BE29-40E5-9162-8FAFE232C6FA}" srcOrd="3" destOrd="0" parTransId="{2894EBAF-772B-40F1-A769-7596530B977A}" sibTransId="{0AD31C18-93FC-483A-96D9-752CA3582884}"/>
    <dgm:cxn modelId="{58289FA7-26F6-4F57-877B-B41319963A88}" srcId="{6E2A6A36-078E-4636-B68A-53148E361FB0}" destId="{A2E37E08-EC49-4692-8ACE-BAC4A54EC140}" srcOrd="2" destOrd="0" parTransId="{722D282F-84D9-47BC-8D78-31076BE6656E}" sibTransId="{9EFAF8DF-CBE4-411D-BF1D-C6C0B89BE51C}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  <dgm:cxn modelId="{0B3F54F6-4048-44BC-BC0D-B29793476F1B}" type="presParOf" srcId="{E148285C-C717-4105-BC8A-086843EBDFF1}" destId="{C1A9784E-772D-46D3-B414-69D7EE2844FE}" srcOrd="3" destOrd="0" presId="urn:microsoft.com/office/officeart/2005/8/layout/radial3"/>
    <dgm:cxn modelId="{D584985D-6895-45C3-B2AE-54F8E5E99211}" type="presParOf" srcId="{E148285C-C717-4105-BC8A-086843EBDFF1}" destId="{EF80E866-7275-4D83-A9ED-4A97763071F5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56C902CB-D151-402A-ACFC-2B9C11CE5E84}" type="datetimeFigureOut">
              <a:rPr lang="fa-IR" smtClean="0"/>
              <a:pPr/>
              <a:t>1438/09/24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C6A72E76-5ECD-455C-8FCF-77C9A8BC232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FCA6AFBE-C062-41D0-9F36-CAAD616D1C1B}" type="datetimeFigureOut">
              <a:rPr lang="fa-IR" smtClean="0"/>
              <a:pPr/>
              <a:t>1438/09/24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91" tIns="47745" rIns="95491" bIns="47745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توجه کنید: ابزارهای</a:t>
            </a:r>
            <a:r>
              <a:rPr lang="fa-IR" baseline="0" dirty="0" smtClean="0"/>
              <a:t> اندازه‏گیری‏ای که در این درس معرفی می‏شوند باید در کلاس موجود باشد.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2C6B-C6B0-49DC-B4EB-690B6E80A4B6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این روش‏ باید عملاً و با استفاده از یک چشمه‏ی آزمون (مثلاً توریِ چراغ زنبوری) نشان داده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در این اسلاید به بهانه‏ی اندازه‏گیریِ آهنگِ دز، ویژگی‏های محلِ نگه‏داریِ دوربین توضیح داده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ابعاد نوعی هستند.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در مورد این نواحی در درس پرتوگیریِ خارجی بیش‏تر صحبت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از این اسلاید به بعد از دستگاه‏های اندازه‏گیریِ پایشِ فردی صحبت می‏شود که دزِ تجمعی را اندازه می‏گیرند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نحوه شارژکردن، صفرکردن، خواندن، ... باید عملاً در کلاس نشان داده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در این اسلاید در مورد فلسفه‏ی حفاظت در برابر اشعه صحبت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طرز خواندن عملاً آموزش داده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45</a:t>
            </a:fld>
            <a:endParaRPr lang="fa-I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49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باید مفصل در مورد این کمیت ها صحبت، و اهمیت آن‏ها تشریح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فرض بر این است که حاضرین در این کلاس پیش‏تر با کمیت پرتودهی آشنا نشده‏اند؛ بنابرین کافی‏ست به آن‏ها گوشزد شود که یکای رونتگن در حوزه‏ی کاری آن‏ها تقریباً معادل رم است. دستگاه‏های اندازه‏گیریِ آهنگِ دز معمولاً برحسب </a:t>
            </a:r>
            <a:r>
              <a:rPr lang="en-US" baseline="0" dirty="0" err="1" smtClean="0">
                <a:latin typeface="B Naznin"/>
                <a:cs typeface="B Compset" pitchFamily="2" charset="-78"/>
              </a:rPr>
              <a:t>mSv</a:t>
            </a:r>
            <a:r>
              <a:rPr lang="en-US" baseline="0" dirty="0" smtClean="0">
                <a:latin typeface="B Naznin"/>
                <a:cs typeface="B Compset" pitchFamily="2" charset="-78"/>
              </a:rPr>
              <a:t>/h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یا </a:t>
            </a:r>
            <a:r>
              <a:rPr lang="en-US" baseline="0" dirty="0" err="1" smtClean="0">
                <a:latin typeface="B Naznin"/>
                <a:cs typeface="B Compset" pitchFamily="2" charset="-78"/>
              </a:rPr>
              <a:t>mrem</a:t>
            </a:r>
            <a:r>
              <a:rPr lang="en-US" baseline="0" dirty="0" smtClean="0">
                <a:latin typeface="B Naznin"/>
                <a:cs typeface="B Compset" pitchFamily="2" charset="-78"/>
              </a:rPr>
              <a:t>/h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درجه‏بندی شده‏اند.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4.xml"/><Relationship Id="rId7" Type="http://schemas.openxmlformats.org/officeDocument/2006/relationships/slide" Target="slide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53.xml"/><Relationship Id="rId5" Type="http://schemas.openxmlformats.org/officeDocument/2006/relationships/slide" Target="slide16.xml"/><Relationship Id="rId10" Type="http://schemas.openxmlformats.org/officeDocument/2006/relationships/slide" Target="slide44.xml"/><Relationship Id="rId4" Type="http://schemas.openxmlformats.org/officeDocument/2006/relationships/slide" Target="slide8.xml"/><Relationship Id="rId9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/>
          <a:lstStyle/>
          <a:p>
            <a:r>
              <a:rPr lang="fa-IR" u="sng" dirty="0" smtClean="0"/>
              <a:t>دزسنجیِ فردی و سنجش پرتویِ محیط کار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072198" y="592933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54 اسلاید</a:t>
            </a:r>
            <a:endParaRPr lang="fa-IR" b="1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79578"/>
            <a:ext cx="2783044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 اندازه‏گیری: انتخاب دستگاه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2400304"/>
          </a:xfrm>
        </p:spPr>
        <p:txBody>
          <a:bodyPr>
            <a:normAutofit/>
          </a:bodyPr>
          <a:lstStyle/>
          <a:p>
            <a:r>
              <a:rPr lang="fa-IR" dirty="0" smtClean="0"/>
              <a:t>دستگاه سنجشِ آهنگِ دز باید</a:t>
            </a:r>
          </a:p>
          <a:p>
            <a:pPr lvl="1"/>
            <a:r>
              <a:rPr lang="fa-IR" dirty="0" smtClean="0"/>
              <a:t>به پرتوهای گاما/ایکس مورد استفاده حساس باشد، و</a:t>
            </a:r>
          </a:p>
          <a:p>
            <a:pPr lvl="1"/>
            <a:r>
              <a:rPr lang="fa-IR" dirty="0" smtClean="0"/>
              <a:t>بتواند دزاهنگ‏های (آهنگ‏دزهای) از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Sv</a:t>
            </a:r>
            <a:r>
              <a:rPr lang="en-US" sz="2400" dirty="0" smtClean="0"/>
              <a:t>/h</a:t>
            </a:r>
            <a:r>
              <a:rPr lang="fa-IR" dirty="0" smtClean="0"/>
              <a:t> 1 تا </a:t>
            </a:r>
            <a:r>
              <a:rPr lang="en-US" sz="2400" dirty="0" err="1" smtClean="0"/>
              <a:t>mSv</a:t>
            </a:r>
            <a:r>
              <a:rPr lang="en-US" sz="2400" dirty="0" smtClean="0"/>
              <a:t>/h</a:t>
            </a:r>
            <a:r>
              <a:rPr lang="fa-IR" dirty="0" smtClean="0"/>
              <a:t> 1</a:t>
            </a:r>
            <a:r>
              <a:rPr lang="fa-IR" sz="2400" dirty="0" smtClean="0">
                <a:cs typeface="B Koodak Outline" pitchFamily="2" charset="-78"/>
              </a:rPr>
              <a:t>0</a:t>
            </a:r>
            <a:r>
              <a:rPr lang="fa-IR" dirty="0" smtClean="0"/>
              <a:t> را نشان دهد.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85918" y="3608864"/>
            <a:ext cx="4857784" cy="2677656"/>
            <a:chOff x="2857488" y="3314580"/>
            <a:chExt cx="4786346" cy="3340846"/>
          </a:xfrm>
        </p:grpSpPr>
        <p:pic>
          <p:nvPicPr>
            <p:cNvPr id="9" name="Picture 8" descr="800px-FourMetricInstrument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914371" y="3141444"/>
              <a:ext cx="2389190" cy="31865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Snip Single Corner Rectangle 9"/>
            <p:cNvSpPr/>
            <p:nvPr/>
          </p:nvSpPr>
          <p:spPr>
            <a:xfrm>
              <a:off x="2857488" y="3314580"/>
              <a:ext cx="4786346" cy="3340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r>
                <a:rPr lang="fa-IR" sz="2800" dirty="0" smtClean="0"/>
                <a:t>ما هیچ‏گاه دما را با خط‏کش اندازه نمی‏گیریم!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انتخاب دستگاه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329130"/>
          </a:xfrm>
        </p:spPr>
        <p:txBody>
          <a:bodyPr>
            <a:normAutofit/>
          </a:bodyPr>
          <a:lstStyle/>
          <a:p>
            <a:r>
              <a:rPr lang="fa-IR" dirty="0" smtClean="0"/>
              <a:t>ویژگی‏های یک دستگاه مناسب برای سنجشِ آهنگِ دز  از این قرارند:</a:t>
            </a:r>
          </a:p>
          <a:p>
            <a:pPr lvl="1"/>
            <a:r>
              <a:rPr lang="fa-IR" dirty="0" smtClean="0"/>
              <a:t>وزن کم،</a:t>
            </a:r>
          </a:p>
          <a:p>
            <a:pPr lvl="1"/>
            <a:r>
              <a:rPr lang="fa-IR" dirty="0" smtClean="0"/>
              <a:t>مقاومت در برابر ضربه و حرارت،</a:t>
            </a:r>
          </a:p>
          <a:p>
            <a:pPr lvl="1"/>
            <a:r>
              <a:rPr lang="fa-IR" dirty="0" smtClean="0"/>
              <a:t>مناسب برای شرایط آب‏وهواییِ محل کار،</a:t>
            </a:r>
          </a:p>
          <a:p>
            <a:pPr lvl="1"/>
            <a:r>
              <a:rPr lang="fa-IR" dirty="0" smtClean="0"/>
              <a:t>طرز کار آسان،</a:t>
            </a:r>
          </a:p>
          <a:p>
            <a:pPr lvl="1"/>
            <a:r>
              <a:rPr lang="fa-IR" dirty="0" smtClean="0"/>
              <a:t>قابلیّتِ کار مداوم،</a:t>
            </a:r>
          </a:p>
          <a:p>
            <a:pPr lvl="1"/>
            <a:r>
              <a:rPr lang="fa-IR" dirty="0" smtClean="0"/>
              <a:t>داشتنِ چراغ برای خواندن در تاریکی.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هنگام خواندنِ آهنگ دز توسط یک پایش‏گر به یکایی که دستگاه نشان می‏دهد توجه کنید.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imag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929066"/>
            <a:ext cx="29272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857620" y="4643446"/>
            <a:ext cx="571504" cy="214314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6143636" y="4000504"/>
            <a:ext cx="64294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؟</a:t>
            </a:r>
            <a:endParaRPr lang="fa-I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29190" y="4714884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86182" y="4284008"/>
            <a:ext cx="1000132" cy="2880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4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اندازه‏گیری: سلامت دستگاه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13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614750"/>
          </a:xfrm>
        </p:spPr>
        <p:txBody>
          <a:bodyPr>
            <a:normAutofit/>
          </a:bodyPr>
          <a:lstStyle/>
          <a:p>
            <a:r>
              <a:rPr lang="fa-IR" dirty="0" smtClean="0"/>
              <a:t>دستگاه اندازه‏گیریِ منتخب باید</a:t>
            </a:r>
          </a:p>
          <a:p>
            <a:pPr lvl="1"/>
            <a:r>
              <a:rPr lang="fa-IR" dirty="0" smtClean="0"/>
              <a:t>سالم باشد؛ یعنی</a:t>
            </a:r>
          </a:p>
          <a:p>
            <a:pPr lvl="2"/>
            <a:r>
              <a:rPr lang="fa-IR" dirty="0" smtClean="0"/>
              <a:t>باتری داشته باشد،</a:t>
            </a:r>
          </a:p>
          <a:p>
            <a:pPr lvl="2"/>
            <a:r>
              <a:rPr lang="fa-IR" dirty="0" smtClean="0"/>
              <a:t>به تابش پاسخ دهد،</a:t>
            </a:r>
          </a:p>
          <a:p>
            <a:pPr lvl="2"/>
            <a:r>
              <a:rPr lang="fa-IR" dirty="0" smtClean="0"/>
              <a:t>چراغ صفحه روشن شود.</a:t>
            </a:r>
          </a:p>
          <a:p>
            <a:pPr lvl="1"/>
            <a:r>
              <a:rPr lang="fa-IR" dirty="0" smtClean="0"/>
              <a:t>کالیبره باشد</a:t>
            </a:r>
          </a:p>
          <a:p>
            <a:pPr lvl="2"/>
            <a:r>
              <a:rPr lang="fa-IR" dirty="0" smtClean="0"/>
              <a:t>داشتنِ برچسب کالیبراسیون با تاریخی که منقضی نشده باشد.</a:t>
            </a:r>
          </a:p>
          <a:p>
            <a:pPr lvl="1">
              <a:buNone/>
            </a:pPr>
            <a:endParaRPr lang="fa-IR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2214546" y="5143512"/>
            <a:ext cx="5000660" cy="642942"/>
            <a:chOff x="1714480" y="4572008"/>
            <a:chExt cx="5000660" cy="642942"/>
          </a:xfrm>
        </p:grpSpPr>
        <p:grpSp>
          <p:nvGrpSpPr>
            <p:cNvPr id="16" name="Group 15"/>
            <p:cNvGrpSpPr/>
            <p:nvPr/>
          </p:nvGrpSpPr>
          <p:grpSpPr>
            <a:xfrm>
              <a:off x="1714480" y="4572008"/>
              <a:ext cx="5000660" cy="642942"/>
              <a:chOff x="1714480" y="4572008"/>
              <a:chExt cx="5000660" cy="64294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14480" y="4572008"/>
                <a:ext cx="5000660" cy="64294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2286778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999570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501224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4428330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5142710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5714214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21454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fa-I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892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endParaRPr lang="fa-I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8992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fa-I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768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4</a:t>
              </a:r>
              <a:endParaRPr lang="fa-IR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206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5</a:t>
              </a:r>
              <a:endParaRPr lang="fa-IR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43570" y="4845618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6</a:t>
              </a:r>
              <a:endParaRPr lang="fa-IR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71802" y="5824855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یک خط‏کش غیرکالیبره</a:t>
            </a:r>
            <a:endParaRPr lang="fa-IR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4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اندازه‏گیری: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14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614882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دستگاه را روشن کنید.</a:t>
            </a:r>
          </a:p>
          <a:p>
            <a:r>
              <a:rPr lang="fa-IR" dirty="0" smtClean="0"/>
              <a:t>گستره‏ی (رنج) دستگاه را تنظیم کنید.</a:t>
            </a:r>
          </a:p>
          <a:p>
            <a:endParaRPr lang="fa-IR" sz="2200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اگر دستگاه جهت‏ور است، دریچه‏ی دستگاه را به‏سمتی بگیرید که گمان می‏کنید پرتوها از آن‏جا می‏آیند.</a:t>
            </a:r>
          </a:p>
          <a:p>
            <a:r>
              <a:rPr lang="fa-IR" dirty="0" smtClean="0"/>
              <a:t>ممکن است هر دستگاهی نکته‏ای خاص خودش داشته باشد، از دستورالعمل استفاده‏ی دستگاه خود مطلع باشید.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0298" y="2974959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برای اندازه‏گیریِ فاصله‏ی بین دو شهر از خط‏کش استفاده نمی‏کنیم!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در عملیات پرتونگاری حتماً یک دستگاهِ سنجشِ آهنگِ دزِ مناسب و روشن هم‏راه داشته باشید.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14752"/>
            <a:ext cx="2509840" cy="247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کاربرد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043378"/>
          </a:xfrm>
        </p:spPr>
        <p:txBody>
          <a:bodyPr/>
          <a:lstStyle/>
          <a:p>
            <a:r>
              <a:rPr lang="fa-IR" dirty="0" smtClean="0"/>
              <a:t>در فرایند پرتونگاریِ صنعتی، نقاطی هستند که باید آهنگِ دز در آن‏ها مشخص شود:</a:t>
            </a:r>
          </a:p>
          <a:p>
            <a:pPr lvl="1"/>
            <a:r>
              <a:rPr lang="fa-IR" dirty="0" smtClean="0"/>
              <a:t>محل نگهداریِ دوربین،</a:t>
            </a:r>
          </a:p>
          <a:p>
            <a:pPr lvl="1"/>
            <a:r>
              <a:rPr lang="fa-IR" dirty="0" smtClean="0"/>
              <a:t>مجاورت دوربین،</a:t>
            </a:r>
          </a:p>
          <a:p>
            <a:pPr lvl="1"/>
            <a:r>
              <a:rPr lang="fa-IR" dirty="0" smtClean="0"/>
              <a:t>وسیله‏ی نقلیه‏ی حامل دوربین، و</a:t>
            </a:r>
          </a:p>
          <a:p>
            <a:pPr lvl="1"/>
            <a:r>
              <a:rPr lang="fa-IR" dirty="0" smtClean="0"/>
              <a:t>مرز ناحیه‏ی کنترل‏شده.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4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محل نگهداریِ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/>
          <a:lstStyle/>
          <a:p>
            <a:r>
              <a:rPr lang="fa-IR" dirty="0" smtClean="0"/>
              <a:t>طبق ضوابط کار با پرتو در پرتونگاریِ صنعتی [</a:t>
            </a:r>
            <a:r>
              <a:rPr lang="en-US" sz="2400" dirty="0" smtClean="0"/>
              <a:t>INRARP6CP05</a:t>
            </a:r>
            <a:r>
              <a:rPr lang="fa-IR" dirty="0" smtClean="0"/>
              <a:t>]، محل نگه‏داریِ دوربین باید چنین مشخصاتی داشته باشد:</a:t>
            </a:r>
          </a:p>
          <a:p>
            <a:pPr lvl="1"/>
            <a:r>
              <a:rPr lang="fa-IR" dirty="0" smtClean="0"/>
              <a:t>مقاوم در برابر آتش؛ داشتن موانعی برای جلوگیری از ورود افراد غیرمجاز؛ نبودن مواد منفجره، محترقه، و یا خورنده، و نیز فیلم‏های خامِ پرتونگاری در مجاورت آن ...؛</a:t>
            </a:r>
          </a:p>
          <a:p>
            <a:pPr lvl="1"/>
            <a:r>
              <a:rPr lang="fa-IR" dirty="0" smtClean="0"/>
              <a:t>مجهز به علایم تصویریِ هشدارِ پرتوگیری در محل‏هایی که به‏راحتی دیده شود؛ و </a:t>
            </a:r>
            <a:r>
              <a:rPr lang="fa-IR" dirty="0" smtClean="0">
                <a:solidFill>
                  <a:srgbClr val="C00000"/>
                </a:solidFill>
              </a:rPr>
              <a:t>به‏ویژه</a:t>
            </a:r>
          </a:p>
          <a:p>
            <a:pPr lvl="1"/>
            <a:r>
              <a:rPr lang="fa-IR" dirty="0" smtClean="0"/>
              <a:t>آهنگِ دز روی سطحِ بیرونیِ آن از </a:t>
            </a:r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dirty="0" smtClean="0">
                <a:solidFill>
                  <a:srgbClr val="FFFF00"/>
                </a:solidFill>
              </a:rPr>
              <a:t> 25</a:t>
            </a:r>
            <a:r>
              <a:rPr lang="fa-IR" dirty="0" smtClean="0"/>
              <a:t> بیش‏تر نشود.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4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997352" y="2342818"/>
            <a:ext cx="4788000" cy="187200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محل نگهداریِ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85" descr="Trefoil triangul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0490" y="2903536"/>
            <a:ext cx="4016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Parallelogram 83"/>
          <p:cNvSpPr/>
          <p:nvPr/>
        </p:nvSpPr>
        <p:spPr>
          <a:xfrm rot="9194168">
            <a:off x="791602" y="2859486"/>
            <a:ext cx="2700000" cy="1620000"/>
          </a:xfrm>
          <a:prstGeom prst="parallelogram">
            <a:avLst>
              <a:gd name="adj" fmla="val 49714"/>
            </a:avLst>
          </a:prstGeom>
          <a:solidFill>
            <a:schemeClr val="tx1">
              <a:lumMod val="50000"/>
              <a:alpha val="47059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auto">
          <a:xfrm>
            <a:off x="8379449" y="4214818"/>
            <a:ext cx="47929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>
                <a:latin typeface="Comic Sans MS" pitchFamily="66" charset="0"/>
              </a:rPr>
              <a:t>قفل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97" name="Freeform 8"/>
          <p:cNvSpPr>
            <a:spLocks/>
          </p:cNvSpPr>
          <p:nvPr/>
        </p:nvSpPr>
        <p:spPr bwMode="auto">
          <a:xfrm>
            <a:off x="3054115" y="2428868"/>
            <a:ext cx="4729583" cy="1764000"/>
          </a:xfrm>
          <a:custGeom>
            <a:avLst/>
            <a:gdLst>
              <a:gd name="T0" fmla="*/ 99 w 3207"/>
              <a:gd name="T1" fmla="*/ 1467 h 885"/>
              <a:gd name="T2" fmla="*/ 84 w 3207"/>
              <a:gd name="T3" fmla="*/ 2856 h 885"/>
              <a:gd name="T4" fmla="*/ 63 w 3207"/>
              <a:gd name="T5" fmla="*/ 5131 h 885"/>
              <a:gd name="T6" fmla="*/ 47 w 3207"/>
              <a:gd name="T7" fmla="*/ 6638 h 885"/>
              <a:gd name="T8" fmla="*/ 36 w 3207"/>
              <a:gd name="T9" fmla="*/ 7988 h 885"/>
              <a:gd name="T10" fmla="*/ 26 w 3207"/>
              <a:gd name="T11" fmla="*/ 9119 h 885"/>
              <a:gd name="T12" fmla="*/ 21 w 3207"/>
              <a:gd name="T13" fmla="*/ 9711 h 885"/>
              <a:gd name="T14" fmla="*/ 16 w 3207"/>
              <a:gd name="T15" fmla="*/ 9951 h 885"/>
              <a:gd name="T16" fmla="*/ 16 w 3207"/>
              <a:gd name="T17" fmla="*/ 10094 h 885"/>
              <a:gd name="T18" fmla="*/ 16 w 3207"/>
              <a:gd name="T19" fmla="*/ 10533 h 885"/>
              <a:gd name="T20" fmla="*/ 0 w 3207"/>
              <a:gd name="T21" fmla="*/ 11843 h 885"/>
              <a:gd name="T22" fmla="*/ 5 w 3207"/>
              <a:gd name="T23" fmla="*/ 12632 h 885"/>
              <a:gd name="T24" fmla="*/ 47 w 3207"/>
              <a:gd name="T25" fmla="*/ 13206 h 885"/>
              <a:gd name="T26" fmla="*/ 94 w 3207"/>
              <a:gd name="T27" fmla="*/ 13391 h 885"/>
              <a:gd name="T28" fmla="*/ 141 w 3207"/>
              <a:gd name="T29" fmla="*/ 13452 h 885"/>
              <a:gd name="T30" fmla="*/ 240 w 3207"/>
              <a:gd name="T31" fmla="*/ 13348 h 885"/>
              <a:gd name="T32" fmla="*/ 350 w 3207"/>
              <a:gd name="T33" fmla="*/ 13094 h 885"/>
              <a:gd name="T34" fmla="*/ 455 w 3207"/>
              <a:gd name="T35" fmla="*/ 12940 h 885"/>
              <a:gd name="T36" fmla="*/ 1035 w 3207"/>
              <a:gd name="T37" fmla="*/ 12632 h 885"/>
              <a:gd name="T38" fmla="*/ 1339 w 3207"/>
              <a:gd name="T39" fmla="*/ 12806 h 885"/>
              <a:gd name="T40" fmla="*/ 1606 w 3207"/>
              <a:gd name="T41" fmla="*/ 12950 h 885"/>
              <a:gd name="T42" fmla="*/ 1846 w 3207"/>
              <a:gd name="T43" fmla="*/ 13206 h 885"/>
              <a:gd name="T44" fmla="*/ 2066 w 3207"/>
              <a:gd name="T45" fmla="*/ 13533 h 885"/>
              <a:gd name="T46" fmla="*/ 2286 w 3207"/>
              <a:gd name="T47" fmla="*/ 13992 h 885"/>
              <a:gd name="T48" fmla="*/ 2516 w 3207"/>
              <a:gd name="T49" fmla="*/ 14629 h 885"/>
              <a:gd name="T50" fmla="*/ 2767 w 3207"/>
              <a:gd name="T51" fmla="*/ 15491 h 885"/>
              <a:gd name="T52" fmla="*/ 3049 w 3207"/>
              <a:gd name="T53" fmla="*/ 16578 h 885"/>
              <a:gd name="T54" fmla="*/ 3075 w 3207"/>
              <a:gd name="T55" fmla="*/ 15868 h 885"/>
              <a:gd name="T56" fmla="*/ 3091 w 3207"/>
              <a:gd name="T57" fmla="*/ 15340 h 885"/>
              <a:gd name="T58" fmla="*/ 3107 w 3207"/>
              <a:gd name="T59" fmla="*/ 14934 h 885"/>
              <a:gd name="T60" fmla="*/ 3122 w 3207"/>
              <a:gd name="T61" fmla="*/ 14282 h 885"/>
              <a:gd name="T62" fmla="*/ 3128 w 3207"/>
              <a:gd name="T63" fmla="*/ 13725 h 885"/>
              <a:gd name="T64" fmla="*/ 3128 w 3207"/>
              <a:gd name="T65" fmla="*/ 13211 h 885"/>
              <a:gd name="T66" fmla="*/ 3122 w 3207"/>
              <a:gd name="T67" fmla="*/ 12767 h 885"/>
              <a:gd name="T68" fmla="*/ 3122 w 3207"/>
              <a:gd name="T69" fmla="*/ 12173 h 885"/>
              <a:gd name="T70" fmla="*/ 3122 w 3207"/>
              <a:gd name="T71" fmla="*/ 11451 h 885"/>
              <a:gd name="T72" fmla="*/ 3122 w 3207"/>
              <a:gd name="T73" fmla="*/ 10523 h 885"/>
              <a:gd name="T74" fmla="*/ 3122 w 3207"/>
              <a:gd name="T75" fmla="*/ 9378 h 885"/>
              <a:gd name="T76" fmla="*/ 3128 w 3207"/>
              <a:gd name="T77" fmla="*/ 7988 h 885"/>
              <a:gd name="T78" fmla="*/ 3133 w 3207"/>
              <a:gd name="T79" fmla="*/ 6299 h 885"/>
              <a:gd name="T80" fmla="*/ 3154 w 3207"/>
              <a:gd name="T81" fmla="*/ 3370 h 885"/>
              <a:gd name="T82" fmla="*/ 3169 w 3207"/>
              <a:gd name="T83" fmla="*/ 1300 h 885"/>
              <a:gd name="T84" fmla="*/ 3196 w 3207"/>
              <a:gd name="T85" fmla="*/ 909 h 885"/>
              <a:gd name="T86" fmla="*/ 3206 w 3207"/>
              <a:gd name="T87" fmla="*/ 625 h 885"/>
              <a:gd name="T88" fmla="*/ 3159 w 3207"/>
              <a:gd name="T89" fmla="*/ 514 h 885"/>
              <a:gd name="T90" fmla="*/ 3081 w 3207"/>
              <a:gd name="T91" fmla="*/ 525 h 885"/>
              <a:gd name="T92" fmla="*/ 2960 w 3207"/>
              <a:gd name="T93" fmla="*/ 760 h 885"/>
              <a:gd name="T94" fmla="*/ 2877 w 3207"/>
              <a:gd name="T95" fmla="*/ 840 h 885"/>
              <a:gd name="T96" fmla="*/ 1909 w 3207"/>
              <a:gd name="T97" fmla="*/ 525 h 885"/>
              <a:gd name="T98" fmla="*/ 952 w 3207"/>
              <a:gd name="T99" fmla="*/ 0 h 885"/>
              <a:gd name="T100" fmla="*/ 701 w 3207"/>
              <a:gd name="T101" fmla="*/ 74 h 885"/>
              <a:gd name="T102" fmla="*/ 518 w 3207"/>
              <a:gd name="T103" fmla="*/ 197 h 885"/>
              <a:gd name="T104" fmla="*/ 439 w 3207"/>
              <a:gd name="T105" fmla="*/ 348 h 885"/>
              <a:gd name="T106" fmla="*/ 408 w 3207"/>
              <a:gd name="T107" fmla="*/ 525 h 885"/>
              <a:gd name="T108" fmla="*/ 366 w 3207"/>
              <a:gd name="T109" fmla="*/ 943 h 885"/>
              <a:gd name="T110" fmla="*/ 335 w 3207"/>
              <a:gd name="T111" fmla="*/ 1110 h 885"/>
              <a:gd name="T112" fmla="*/ 324 w 3207"/>
              <a:gd name="T113" fmla="*/ 1147 h 885"/>
              <a:gd name="T114" fmla="*/ 308 w 3207"/>
              <a:gd name="T115" fmla="*/ 1110 h 8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07"/>
              <a:gd name="T175" fmla="*/ 0 h 885"/>
              <a:gd name="T176" fmla="*/ 3207 w 3207"/>
              <a:gd name="T177" fmla="*/ 885 h 8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07" h="885">
                <a:moveTo>
                  <a:pt x="104" y="45"/>
                </a:moveTo>
                <a:lnTo>
                  <a:pt x="99" y="78"/>
                </a:lnTo>
                <a:lnTo>
                  <a:pt x="89" y="113"/>
                </a:lnTo>
                <a:lnTo>
                  <a:pt x="84" y="152"/>
                </a:lnTo>
                <a:lnTo>
                  <a:pt x="73" y="193"/>
                </a:lnTo>
                <a:lnTo>
                  <a:pt x="63" y="273"/>
                </a:lnTo>
                <a:lnTo>
                  <a:pt x="52" y="314"/>
                </a:lnTo>
                <a:lnTo>
                  <a:pt x="47" y="354"/>
                </a:lnTo>
                <a:lnTo>
                  <a:pt x="42" y="392"/>
                </a:lnTo>
                <a:lnTo>
                  <a:pt x="36" y="426"/>
                </a:lnTo>
                <a:lnTo>
                  <a:pt x="31" y="457"/>
                </a:lnTo>
                <a:lnTo>
                  <a:pt x="26" y="486"/>
                </a:lnTo>
                <a:lnTo>
                  <a:pt x="21" y="508"/>
                </a:lnTo>
                <a:lnTo>
                  <a:pt x="21" y="517"/>
                </a:lnTo>
                <a:lnTo>
                  <a:pt x="16" y="525"/>
                </a:lnTo>
                <a:lnTo>
                  <a:pt x="16" y="531"/>
                </a:lnTo>
                <a:lnTo>
                  <a:pt x="16" y="535"/>
                </a:lnTo>
                <a:lnTo>
                  <a:pt x="16" y="538"/>
                </a:lnTo>
                <a:lnTo>
                  <a:pt x="16" y="539"/>
                </a:lnTo>
                <a:lnTo>
                  <a:pt x="16" y="562"/>
                </a:lnTo>
                <a:lnTo>
                  <a:pt x="10" y="585"/>
                </a:lnTo>
                <a:lnTo>
                  <a:pt x="0" y="632"/>
                </a:lnTo>
                <a:lnTo>
                  <a:pt x="0" y="654"/>
                </a:lnTo>
                <a:lnTo>
                  <a:pt x="5" y="674"/>
                </a:lnTo>
                <a:lnTo>
                  <a:pt x="21" y="691"/>
                </a:lnTo>
                <a:lnTo>
                  <a:pt x="47" y="704"/>
                </a:lnTo>
                <a:lnTo>
                  <a:pt x="68" y="709"/>
                </a:lnTo>
                <a:lnTo>
                  <a:pt x="94" y="714"/>
                </a:lnTo>
                <a:lnTo>
                  <a:pt x="115" y="716"/>
                </a:lnTo>
                <a:lnTo>
                  <a:pt x="141" y="718"/>
                </a:lnTo>
                <a:lnTo>
                  <a:pt x="188" y="716"/>
                </a:lnTo>
                <a:lnTo>
                  <a:pt x="240" y="712"/>
                </a:lnTo>
                <a:lnTo>
                  <a:pt x="293" y="705"/>
                </a:lnTo>
                <a:lnTo>
                  <a:pt x="350" y="698"/>
                </a:lnTo>
                <a:lnTo>
                  <a:pt x="403" y="692"/>
                </a:lnTo>
                <a:lnTo>
                  <a:pt x="455" y="690"/>
                </a:lnTo>
                <a:lnTo>
                  <a:pt x="748" y="681"/>
                </a:lnTo>
                <a:lnTo>
                  <a:pt x="1035" y="674"/>
                </a:lnTo>
                <a:lnTo>
                  <a:pt x="1192" y="678"/>
                </a:lnTo>
                <a:lnTo>
                  <a:pt x="1339" y="683"/>
                </a:lnTo>
                <a:lnTo>
                  <a:pt x="1480" y="687"/>
                </a:lnTo>
                <a:lnTo>
                  <a:pt x="1606" y="691"/>
                </a:lnTo>
                <a:lnTo>
                  <a:pt x="1731" y="697"/>
                </a:lnTo>
                <a:lnTo>
                  <a:pt x="1846" y="704"/>
                </a:lnTo>
                <a:lnTo>
                  <a:pt x="1956" y="712"/>
                </a:lnTo>
                <a:lnTo>
                  <a:pt x="2066" y="722"/>
                </a:lnTo>
                <a:lnTo>
                  <a:pt x="2176" y="733"/>
                </a:lnTo>
                <a:lnTo>
                  <a:pt x="2286" y="746"/>
                </a:lnTo>
                <a:lnTo>
                  <a:pt x="2401" y="762"/>
                </a:lnTo>
                <a:lnTo>
                  <a:pt x="2516" y="780"/>
                </a:lnTo>
                <a:lnTo>
                  <a:pt x="2636" y="801"/>
                </a:lnTo>
                <a:lnTo>
                  <a:pt x="2767" y="826"/>
                </a:lnTo>
                <a:lnTo>
                  <a:pt x="2903" y="852"/>
                </a:lnTo>
                <a:lnTo>
                  <a:pt x="3049" y="884"/>
                </a:lnTo>
                <a:lnTo>
                  <a:pt x="3065" y="864"/>
                </a:lnTo>
                <a:lnTo>
                  <a:pt x="3075" y="847"/>
                </a:lnTo>
                <a:lnTo>
                  <a:pt x="3086" y="831"/>
                </a:lnTo>
                <a:lnTo>
                  <a:pt x="3091" y="818"/>
                </a:lnTo>
                <a:lnTo>
                  <a:pt x="3101" y="806"/>
                </a:lnTo>
                <a:lnTo>
                  <a:pt x="3107" y="796"/>
                </a:lnTo>
                <a:lnTo>
                  <a:pt x="3117" y="777"/>
                </a:lnTo>
                <a:lnTo>
                  <a:pt x="3122" y="762"/>
                </a:lnTo>
                <a:lnTo>
                  <a:pt x="3128" y="748"/>
                </a:lnTo>
                <a:lnTo>
                  <a:pt x="3128" y="732"/>
                </a:lnTo>
                <a:lnTo>
                  <a:pt x="3128" y="715"/>
                </a:lnTo>
                <a:lnTo>
                  <a:pt x="3128" y="705"/>
                </a:lnTo>
                <a:lnTo>
                  <a:pt x="3128" y="694"/>
                </a:lnTo>
                <a:lnTo>
                  <a:pt x="3122" y="681"/>
                </a:lnTo>
                <a:lnTo>
                  <a:pt x="3122" y="666"/>
                </a:lnTo>
                <a:lnTo>
                  <a:pt x="3122" y="650"/>
                </a:lnTo>
                <a:lnTo>
                  <a:pt x="3122" y="632"/>
                </a:lnTo>
                <a:lnTo>
                  <a:pt x="3122" y="610"/>
                </a:lnTo>
                <a:lnTo>
                  <a:pt x="3122" y="588"/>
                </a:lnTo>
                <a:lnTo>
                  <a:pt x="3122" y="561"/>
                </a:lnTo>
                <a:lnTo>
                  <a:pt x="3122" y="532"/>
                </a:lnTo>
                <a:lnTo>
                  <a:pt x="3122" y="500"/>
                </a:lnTo>
                <a:lnTo>
                  <a:pt x="3122" y="464"/>
                </a:lnTo>
                <a:lnTo>
                  <a:pt x="3128" y="426"/>
                </a:lnTo>
                <a:lnTo>
                  <a:pt x="3128" y="382"/>
                </a:lnTo>
                <a:lnTo>
                  <a:pt x="3133" y="336"/>
                </a:lnTo>
                <a:lnTo>
                  <a:pt x="3138" y="285"/>
                </a:lnTo>
                <a:lnTo>
                  <a:pt x="3154" y="180"/>
                </a:lnTo>
                <a:lnTo>
                  <a:pt x="3169" y="75"/>
                </a:lnTo>
                <a:lnTo>
                  <a:pt x="3169" y="69"/>
                </a:lnTo>
                <a:lnTo>
                  <a:pt x="3180" y="62"/>
                </a:lnTo>
                <a:lnTo>
                  <a:pt x="3196" y="48"/>
                </a:lnTo>
                <a:lnTo>
                  <a:pt x="3206" y="37"/>
                </a:lnTo>
                <a:lnTo>
                  <a:pt x="3206" y="33"/>
                </a:lnTo>
                <a:lnTo>
                  <a:pt x="3196" y="30"/>
                </a:lnTo>
                <a:lnTo>
                  <a:pt x="3159" y="27"/>
                </a:lnTo>
                <a:lnTo>
                  <a:pt x="3117" y="27"/>
                </a:lnTo>
                <a:lnTo>
                  <a:pt x="3081" y="28"/>
                </a:lnTo>
                <a:lnTo>
                  <a:pt x="3039" y="31"/>
                </a:lnTo>
                <a:lnTo>
                  <a:pt x="2960" y="40"/>
                </a:lnTo>
                <a:lnTo>
                  <a:pt x="2918" y="42"/>
                </a:lnTo>
                <a:lnTo>
                  <a:pt x="2877" y="45"/>
                </a:lnTo>
                <a:lnTo>
                  <a:pt x="2390" y="38"/>
                </a:lnTo>
                <a:lnTo>
                  <a:pt x="1909" y="28"/>
                </a:lnTo>
                <a:lnTo>
                  <a:pt x="1433" y="16"/>
                </a:lnTo>
                <a:lnTo>
                  <a:pt x="952" y="0"/>
                </a:lnTo>
                <a:lnTo>
                  <a:pt x="826" y="1"/>
                </a:lnTo>
                <a:lnTo>
                  <a:pt x="701" y="4"/>
                </a:lnTo>
                <a:lnTo>
                  <a:pt x="575" y="7"/>
                </a:lnTo>
                <a:lnTo>
                  <a:pt x="518" y="11"/>
                </a:lnTo>
                <a:lnTo>
                  <a:pt x="455" y="16"/>
                </a:lnTo>
                <a:lnTo>
                  <a:pt x="439" y="18"/>
                </a:lnTo>
                <a:lnTo>
                  <a:pt x="418" y="23"/>
                </a:lnTo>
                <a:lnTo>
                  <a:pt x="408" y="28"/>
                </a:lnTo>
                <a:lnTo>
                  <a:pt x="392" y="35"/>
                </a:lnTo>
                <a:lnTo>
                  <a:pt x="366" y="50"/>
                </a:lnTo>
                <a:lnTo>
                  <a:pt x="350" y="55"/>
                </a:lnTo>
                <a:lnTo>
                  <a:pt x="335" y="59"/>
                </a:lnTo>
                <a:lnTo>
                  <a:pt x="329" y="61"/>
                </a:lnTo>
                <a:lnTo>
                  <a:pt x="324" y="61"/>
                </a:lnTo>
                <a:lnTo>
                  <a:pt x="314" y="59"/>
                </a:lnTo>
                <a:lnTo>
                  <a:pt x="308" y="59"/>
                </a:lnTo>
              </a:path>
            </a:pathLst>
          </a:custGeom>
          <a:pattFill prst="lgGrid">
            <a:fgClr>
              <a:srgbClr val="C0C0C0"/>
            </a:fgClr>
            <a:bgClr>
              <a:schemeClr val="bg1"/>
            </a:bgClr>
          </a:patt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98" name="Freeform 9"/>
          <p:cNvSpPr>
            <a:spLocks/>
          </p:cNvSpPr>
          <p:nvPr/>
        </p:nvSpPr>
        <p:spPr bwMode="auto">
          <a:xfrm>
            <a:off x="1282217" y="2490305"/>
            <a:ext cx="1656000" cy="2510807"/>
          </a:xfrm>
          <a:custGeom>
            <a:avLst/>
            <a:gdLst>
              <a:gd name="T0" fmla="*/ 1020 w 1080"/>
              <a:gd name="T1" fmla="*/ 159 h 1295"/>
              <a:gd name="T2" fmla="*/ 987 w 1080"/>
              <a:gd name="T3" fmla="*/ 625 h 1295"/>
              <a:gd name="T4" fmla="*/ 975 w 1080"/>
              <a:gd name="T5" fmla="*/ 802 h 1295"/>
              <a:gd name="T6" fmla="*/ 957 w 1080"/>
              <a:gd name="T7" fmla="*/ 1274 h 1295"/>
              <a:gd name="T8" fmla="*/ 926 w 1080"/>
              <a:gd name="T9" fmla="*/ 2167 h 1295"/>
              <a:gd name="T10" fmla="*/ 903 w 1080"/>
              <a:gd name="T11" fmla="*/ 2585 h 1295"/>
              <a:gd name="T12" fmla="*/ 896 w 1080"/>
              <a:gd name="T13" fmla="*/ 3057 h 1295"/>
              <a:gd name="T14" fmla="*/ 885 w 1080"/>
              <a:gd name="T15" fmla="*/ 3861 h 1295"/>
              <a:gd name="T16" fmla="*/ 872 w 1080"/>
              <a:gd name="T17" fmla="*/ 4334 h 1295"/>
              <a:gd name="T18" fmla="*/ 856 w 1080"/>
              <a:gd name="T19" fmla="*/ 4517 h 1295"/>
              <a:gd name="T20" fmla="*/ 837 w 1080"/>
              <a:gd name="T21" fmla="*/ 4627 h 1295"/>
              <a:gd name="T22" fmla="*/ 810 w 1080"/>
              <a:gd name="T23" fmla="*/ 4867 h 1295"/>
              <a:gd name="T24" fmla="*/ 786 w 1080"/>
              <a:gd name="T25" fmla="*/ 5020 h 1295"/>
              <a:gd name="T26" fmla="*/ 746 w 1080"/>
              <a:gd name="T27" fmla="*/ 5292 h 1295"/>
              <a:gd name="T28" fmla="*/ 674 w 1080"/>
              <a:gd name="T29" fmla="*/ 5401 h 1295"/>
              <a:gd name="T30" fmla="*/ 627 w 1080"/>
              <a:gd name="T31" fmla="*/ 5528 h 1295"/>
              <a:gd name="T32" fmla="*/ 594 w 1080"/>
              <a:gd name="T33" fmla="*/ 5641 h 1295"/>
              <a:gd name="T34" fmla="*/ 575 w 1080"/>
              <a:gd name="T35" fmla="*/ 5662 h 1295"/>
              <a:gd name="T36" fmla="*/ 568 w 1080"/>
              <a:gd name="T37" fmla="*/ 5704 h 1295"/>
              <a:gd name="T38" fmla="*/ 456 w 1080"/>
              <a:gd name="T39" fmla="*/ 6749 h 1295"/>
              <a:gd name="T40" fmla="*/ 355 w 1080"/>
              <a:gd name="T41" fmla="*/ 7908 h 1295"/>
              <a:gd name="T42" fmla="*/ 343 w 1080"/>
              <a:gd name="T43" fmla="*/ 8068 h 1295"/>
              <a:gd name="T44" fmla="*/ 337 w 1080"/>
              <a:gd name="T45" fmla="*/ 8222 h 1295"/>
              <a:gd name="T46" fmla="*/ 339 w 1080"/>
              <a:gd name="T47" fmla="*/ 8336 h 1295"/>
              <a:gd name="T48" fmla="*/ 330 w 1080"/>
              <a:gd name="T49" fmla="*/ 8579 h 1295"/>
              <a:gd name="T50" fmla="*/ 318 w 1080"/>
              <a:gd name="T51" fmla="*/ 8817 h 1295"/>
              <a:gd name="T52" fmla="*/ 287 w 1080"/>
              <a:gd name="T53" fmla="*/ 9248 h 1295"/>
              <a:gd name="T54" fmla="*/ 236 w 1080"/>
              <a:gd name="T55" fmla="*/ 9969 h 1295"/>
              <a:gd name="T56" fmla="*/ 203 w 1080"/>
              <a:gd name="T57" fmla="*/ 10477 h 1295"/>
              <a:gd name="T58" fmla="*/ 161 w 1080"/>
              <a:gd name="T59" fmla="*/ 10791 h 1295"/>
              <a:gd name="T60" fmla="*/ 103 w 1080"/>
              <a:gd name="T61" fmla="*/ 10984 h 1295"/>
              <a:gd name="T62" fmla="*/ 63 w 1080"/>
              <a:gd name="T63" fmla="*/ 11163 h 1295"/>
              <a:gd name="T64" fmla="*/ 53 w 1080"/>
              <a:gd name="T65" fmla="*/ 11333 h 1295"/>
              <a:gd name="T66" fmla="*/ 21 w 1080"/>
              <a:gd name="T67" fmla="*/ 11476 h 1295"/>
              <a:gd name="T68" fmla="*/ 4 w 1080"/>
              <a:gd name="T69" fmla="*/ 11476 h 1295"/>
              <a:gd name="T70" fmla="*/ 0 w 1080"/>
              <a:gd name="T71" fmla="*/ 11520 h 1295"/>
              <a:gd name="T72" fmla="*/ 9 w 1080"/>
              <a:gd name="T73" fmla="*/ 11710 h 1295"/>
              <a:gd name="T74" fmla="*/ 1079 w 1080"/>
              <a:gd name="T75" fmla="*/ 15604 h 12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80"/>
              <a:gd name="T115" fmla="*/ 0 h 1295"/>
              <a:gd name="T116" fmla="*/ 1080 w 1080"/>
              <a:gd name="T117" fmla="*/ 1295 h 12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80" h="1295">
                <a:moveTo>
                  <a:pt x="1036" y="0"/>
                </a:moveTo>
                <a:lnTo>
                  <a:pt x="1020" y="8"/>
                </a:lnTo>
                <a:lnTo>
                  <a:pt x="1002" y="21"/>
                </a:lnTo>
                <a:lnTo>
                  <a:pt x="987" y="33"/>
                </a:lnTo>
                <a:lnTo>
                  <a:pt x="980" y="37"/>
                </a:lnTo>
                <a:lnTo>
                  <a:pt x="975" y="43"/>
                </a:lnTo>
                <a:lnTo>
                  <a:pt x="966" y="56"/>
                </a:lnTo>
                <a:lnTo>
                  <a:pt x="957" y="68"/>
                </a:lnTo>
                <a:lnTo>
                  <a:pt x="941" y="93"/>
                </a:lnTo>
                <a:lnTo>
                  <a:pt x="926" y="116"/>
                </a:lnTo>
                <a:lnTo>
                  <a:pt x="915" y="128"/>
                </a:lnTo>
                <a:lnTo>
                  <a:pt x="903" y="139"/>
                </a:lnTo>
                <a:lnTo>
                  <a:pt x="899" y="151"/>
                </a:lnTo>
                <a:lnTo>
                  <a:pt x="896" y="164"/>
                </a:lnTo>
                <a:lnTo>
                  <a:pt x="891" y="193"/>
                </a:lnTo>
                <a:lnTo>
                  <a:pt x="885" y="207"/>
                </a:lnTo>
                <a:lnTo>
                  <a:pt x="880" y="222"/>
                </a:lnTo>
                <a:lnTo>
                  <a:pt x="872" y="232"/>
                </a:lnTo>
                <a:lnTo>
                  <a:pt x="859" y="240"/>
                </a:lnTo>
                <a:lnTo>
                  <a:pt x="856" y="242"/>
                </a:lnTo>
                <a:lnTo>
                  <a:pt x="849" y="244"/>
                </a:lnTo>
                <a:lnTo>
                  <a:pt x="837" y="248"/>
                </a:lnTo>
                <a:lnTo>
                  <a:pt x="824" y="255"/>
                </a:lnTo>
                <a:lnTo>
                  <a:pt x="810" y="261"/>
                </a:lnTo>
                <a:lnTo>
                  <a:pt x="796" y="265"/>
                </a:lnTo>
                <a:lnTo>
                  <a:pt x="786" y="269"/>
                </a:lnTo>
                <a:lnTo>
                  <a:pt x="779" y="273"/>
                </a:lnTo>
                <a:lnTo>
                  <a:pt x="746" y="284"/>
                </a:lnTo>
                <a:lnTo>
                  <a:pt x="711" y="288"/>
                </a:lnTo>
                <a:lnTo>
                  <a:pt x="674" y="290"/>
                </a:lnTo>
                <a:lnTo>
                  <a:pt x="638" y="294"/>
                </a:lnTo>
                <a:lnTo>
                  <a:pt x="627" y="296"/>
                </a:lnTo>
                <a:lnTo>
                  <a:pt x="617" y="298"/>
                </a:lnTo>
                <a:lnTo>
                  <a:pt x="594" y="302"/>
                </a:lnTo>
                <a:lnTo>
                  <a:pt x="584" y="304"/>
                </a:lnTo>
                <a:lnTo>
                  <a:pt x="575" y="304"/>
                </a:lnTo>
                <a:lnTo>
                  <a:pt x="570" y="306"/>
                </a:lnTo>
                <a:lnTo>
                  <a:pt x="568" y="306"/>
                </a:lnTo>
                <a:lnTo>
                  <a:pt x="510" y="331"/>
                </a:lnTo>
                <a:lnTo>
                  <a:pt x="456" y="362"/>
                </a:lnTo>
                <a:lnTo>
                  <a:pt x="405" y="393"/>
                </a:lnTo>
                <a:lnTo>
                  <a:pt x="355" y="424"/>
                </a:lnTo>
                <a:lnTo>
                  <a:pt x="348" y="429"/>
                </a:lnTo>
                <a:lnTo>
                  <a:pt x="343" y="433"/>
                </a:lnTo>
                <a:lnTo>
                  <a:pt x="337" y="437"/>
                </a:lnTo>
                <a:lnTo>
                  <a:pt x="337" y="441"/>
                </a:lnTo>
                <a:lnTo>
                  <a:pt x="337" y="443"/>
                </a:lnTo>
                <a:lnTo>
                  <a:pt x="339" y="447"/>
                </a:lnTo>
                <a:lnTo>
                  <a:pt x="337" y="453"/>
                </a:lnTo>
                <a:lnTo>
                  <a:pt x="330" y="460"/>
                </a:lnTo>
                <a:lnTo>
                  <a:pt x="325" y="466"/>
                </a:lnTo>
                <a:lnTo>
                  <a:pt x="318" y="472"/>
                </a:lnTo>
                <a:lnTo>
                  <a:pt x="304" y="484"/>
                </a:lnTo>
                <a:lnTo>
                  <a:pt x="287" y="495"/>
                </a:lnTo>
                <a:lnTo>
                  <a:pt x="248" y="516"/>
                </a:lnTo>
                <a:lnTo>
                  <a:pt x="236" y="534"/>
                </a:lnTo>
                <a:lnTo>
                  <a:pt x="220" y="551"/>
                </a:lnTo>
                <a:lnTo>
                  <a:pt x="203" y="561"/>
                </a:lnTo>
                <a:lnTo>
                  <a:pt x="184" y="571"/>
                </a:lnTo>
                <a:lnTo>
                  <a:pt x="161" y="578"/>
                </a:lnTo>
                <a:lnTo>
                  <a:pt x="135" y="584"/>
                </a:lnTo>
                <a:lnTo>
                  <a:pt x="103" y="588"/>
                </a:lnTo>
                <a:lnTo>
                  <a:pt x="70" y="590"/>
                </a:lnTo>
                <a:lnTo>
                  <a:pt x="63" y="598"/>
                </a:lnTo>
                <a:lnTo>
                  <a:pt x="58" y="602"/>
                </a:lnTo>
                <a:lnTo>
                  <a:pt x="53" y="607"/>
                </a:lnTo>
                <a:lnTo>
                  <a:pt x="35" y="613"/>
                </a:lnTo>
                <a:lnTo>
                  <a:pt x="21" y="615"/>
                </a:lnTo>
                <a:lnTo>
                  <a:pt x="11" y="615"/>
                </a:lnTo>
                <a:lnTo>
                  <a:pt x="4" y="615"/>
                </a:lnTo>
                <a:lnTo>
                  <a:pt x="0" y="615"/>
                </a:lnTo>
                <a:lnTo>
                  <a:pt x="0" y="617"/>
                </a:lnTo>
                <a:lnTo>
                  <a:pt x="4" y="621"/>
                </a:lnTo>
                <a:lnTo>
                  <a:pt x="9" y="627"/>
                </a:lnTo>
                <a:lnTo>
                  <a:pt x="27" y="1294"/>
                </a:lnTo>
                <a:lnTo>
                  <a:pt x="1079" y="836"/>
                </a:lnTo>
                <a:lnTo>
                  <a:pt x="1036" y="0"/>
                </a:lnTo>
              </a:path>
            </a:pathLst>
          </a:custGeom>
          <a:pattFill prst="lgGrid">
            <a:fgClr>
              <a:srgbClr val="C0C0C0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0" name="AutoShape 11"/>
          <p:cNvSpPr>
            <a:spLocks noChangeArrowheads="1"/>
          </p:cNvSpPr>
          <p:nvPr/>
        </p:nvSpPr>
        <p:spPr bwMode="auto">
          <a:xfrm rot="16200000" flipH="1">
            <a:off x="1897963" y="3557923"/>
            <a:ext cx="634090" cy="362793"/>
          </a:xfrm>
          <a:prstGeom prst="parallelogram">
            <a:avLst>
              <a:gd name="adj" fmla="val 66144"/>
            </a:avLst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algn="ctr" eaLnBrk="0" hangingPunct="0"/>
            <a:endParaRPr lang="en-US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01" name="AutoShape 13"/>
          <p:cNvSpPr>
            <a:spLocks noChangeArrowheads="1"/>
          </p:cNvSpPr>
          <p:nvPr/>
        </p:nvSpPr>
        <p:spPr bwMode="auto">
          <a:xfrm>
            <a:off x="2925913" y="4217717"/>
            <a:ext cx="3276000" cy="425729"/>
          </a:xfrm>
          <a:prstGeom prst="parallelogram">
            <a:avLst>
              <a:gd name="adj" fmla="val 161066"/>
            </a:avLst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 rot="360000">
            <a:off x="6035396" y="2889607"/>
            <a:ext cx="79638" cy="1863939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3" name="AutoShape 15"/>
          <p:cNvSpPr>
            <a:spLocks noChangeArrowheads="1"/>
          </p:cNvSpPr>
          <p:nvPr/>
        </p:nvSpPr>
        <p:spPr bwMode="auto">
          <a:xfrm>
            <a:off x="3462974" y="4258956"/>
            <a:ext cx="2088000" cy="288000"/>
          </a:xfrm>
          <a:prstGeom prst="parallelogram">
            <a:avLst>
              <a:gd name="adj" fmla="val 168724"/>
            </a:avLst>
          </a:prstGeom>
          <a:blipFill>
            <a:blip r:embed="rId5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>
            <a:off x="6401139" y="4049178"/>
            <a:ext cx="0" cy="63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06" name="Rectangle 28"/>
          <p:cNvSpPr>
            <a:spLocks noChangeArrowheads="1"/>
          </p:cNvSpPr>
          <p:nvPr/>
        </p:nvSpPr>
        <p:spPr bwMode="auto">
          <a:xfrm rot="420000">
            <a:off x="2226069" y="2945509"/>
            <a:ext cx="85537" cy="1808036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7" name="Rectangle 29"/>
          <p:cNvSpPr>
            <a:spLocks noChangeArrowheads="1"/>
          </p:cNvSpPr>
          <p:nvPr/>
        </p:nvSpPr>
        <p:spPr bwMode="auto">
          <a:xfrm rot="21180000">
            <a:off x="2478254" y="2956689"/>
            <a:ext cx="78163" cy="1344847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8" name="Rectangle 30"/>
          <p:cNvSpPr>
            <a:spLocks noChangeArrowheads="1"/>
          </p:cNvSpPr>
          <p:nvPr/>
        </p:nvSpPr>
        <p:spPr bwMode="auto">
          <a:xfrm rot="20820000">
            <a:off x="6330350" y="2880024"/>
            <a:ext cx="75213" cy="1442276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9" name="Oval 31"/>
          <p:cNvSpPr>
            <a:spLocks noChangeArrowheads="1"/>
          </p:cNvSpPr>
          <p:nvPr/>
        </p:nvSpPr>
        <p:spPr bwMode="auto">
          <a:xfrm>
            <a:off x="4537031" y="4258412"/>
            <a:ext cx="48667" cy="31944"/>
          </a:xfrm>
          <a:prstGeom prst="ellipse">
            <a:avLst/>
          </a:prstGeom>
          <a:solidFill>
            <a:srgbClr val="FF9933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0" name="Oval 32"/>
          <p:cNvSpPr>
            <a:spLocks noChangeArrowheads="1"/>
          </p:cNvSpPr>
          <p:nvPr/>
        </p:nvSpPr>
        <p:spPr bwMode="auto">
          <a:xfrm>
            <a:off x="4454444" y="3169118"/>
            <a:ext cx="117981" cy="274719"/>
          </a:xfrm>
          <a:prstGeom prst="ellipse">
            <a:avLst/>
          </a:prstGeom>
          <a:solidFill>
            <a:srgbClr val="CC0000"/>
          </a:solidFill>
          <a:ln w="5715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1" name="Line 33"/>
          <p:cNvSpPr>
            <a:spLocks noChangeShapeType="1"/>
          </p:cNvSpPr>
          <p:nvPr/>
        </p:nvSpPr>
        <p:spPr bwMode="auto">
          <a:xfrm>
            <a:off x="4514910" y="2951898"/>
            <a:ext cx="0" cy="193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2" name="Freeform 34"/>
          <p:cNvSpPr>
            <a:spLocks/>
          </p:cNvSpPr>
          <p:nvPr/>
        </p:nvSpPr>
        <p:spPr bwMode="auto">
          <a:xfrm>
            <a:off x="4514910" y="3469392"/>
            <a:ext cx="38344" cy="793811"/>
          </a:xfrm>
          <a:custGeom>
            <a:avLst/>
            <a:gdLst>
              <a:gd name="T0" fmla="*/ 4 w 26"/>
              <a:gd name="T1" fmla="*/ 0 h 409"/>
              <a:gd name="T2" fmla="*/ 0 w 26"/>
              <a:gd name="T3" fmla="*/ 236 h 409"/>
              <a:gd name="T4" fmla="*/ 4 w 26"/>
              <a:gd name="T5" fmla="*/ 549 h 409"/>
              <a:gd name="T6" fmla="*/ 4 w 26"/>
              <a:gd name="T7" fmla="*/ 759 h 409"/>
              <a:gd name="T8" fmla="*/ 9 w 26"/>
              <a:gd name="T9" fmla="*/ 925 h 409"/>
              <a:gd name="T10" fmla="*/ 14 w 26"/>
              <a:gd name="T11" fmla="*/ 1185 h 409"/>
              <a:gd name="T12" fmla="*/ 19 w 26"/>
              <a:gd name="T13" fmla="*/ 1407 h 409"/>
              <a:gd name="T14" fmla="*/ 19 w 26"/>
              <a:gd name="T15" fmla="*/ 1660 h 409"/>
              <a:gd name="T16" fmla="*/ 25 w 26"/>
              <a:gd name="T17" fmla="*/ 1916 h 409"/>
              <a:gd name="T18" fmla="*/ 25 w 26"/>
              <a:gd name="T19" fmla="*/ 2277 h 409"/>
              <a:gd name="T20" fmla="*/ 25 w 26"/>
              <a:gd name="T21" fmla="*/ 2525 h 409"/>
              <a:gd name="T22" fmla="*/ 25 w 26"/>
              <a:gd name="T23" fmla="*/ 2705 h 409"/>
              <a:gd name="T24" fmla="*/ 25 w 26"/>
              <a:gd name="T25" fmla="*/ 3093 h 409"/>
              <a:gd name="T26" fmla="*/ 25 w 26"/>
              <a:gd name="T27" fmla="*/ 3334 h 409"/>
              <a:gd name="T28" fmla="*/ 25 w 26"/>
              <a:gd name="T29" fmla="*/ 3529 h 409"/>
              <a:gd name="T30" fmla="*/ 25 w 26"/>
              <a:gd name="T31" fmla="*/ 3818 h 409"/>
              <a:gd name="T32" fmla="*/ 25 w 26"/>
              <a:gd name="T33" fmla="*/ 4146 h 409"/>
              <a:gd name="T34" fmla="*/ 25 w 26"/>
              <a:gd name="T35" fmla="*/ 4330 h 409"/>
              <a:gd name="T36" fmla="*/ 25 w 26"/>
              <a:gd name="T37" fmla="*/ 4569 h 409"/>
              <a:gd name="T38" fmla="*/ 19 w 26"/>
              <a:gd name="T39" fmla="*/ 4863 h 409"/>
              <a:gd name="T40" fmla="*/ 19 w 26"/>
              <a:gd name="T41" fmla="*/ 5109 h 409"/>
              <a:gd name="T42" fmla="*/ 19 w 26"/>
              <a:gd name="T43" fmla="*/ 5324 h 409"/>
              <a:gd name="T44" fmla="*/ 19 w 26"/>
              <a:gd name="T45" fmla="*/ 5615 h 409"/>
              <a:gd name="T46" fmla="*/ 19 w 26"/>
              <a:gd name="T47" fmla="*/ 5936 h 409"/>
              <a:gd name="T48" fmla="*/ 19 w 26"/>
              <a:gd name="T49" fmla="*/ 6254 h 409"/>
              <a:gd name="T50" fmla="*/ 19 w 26"/>
              <a:gd name="T51" fmla="*/ 6416 h 409"/>
              <a:gd name="T52" fmla="*/ 19 w 26"/>
              <a:gd name="T53" fmla="*/ 6658 h 409"/>
              <a:gd name="T54" fmla="*/ 19 w 26"/>
              <a:gd name="T55" fmla="*/ 6850 h 409"/>
              <a:gd name="T56" fmla="*/ 19 w 26"/>
              <a:gd name="T57" fmla="*/ 7047 h 409"/>
              <a:gd name="T58" fmla="*/ 19 w 26"/>
              <a:gd name="T59" fmla="*/ 7245 h 409"/>
              <a:gd name="T60" fmla="*/ 19 w 26"/>
              <a:gd name="T61" fmla="*/ 7417 h 409"/>
              <a:gd name="T62" fmla="*/ 25 w 26"/>
              <a:gd name="T63" fmla="*/ 7600 h 409"/>
              <a:gd name="T64" fmla="*/ 4 w 26"/>
              <a:gd name="T65" fmla="*/ 7417 h 4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"/>
              <a:gd name="T100" fmla="*/ 0 h 409"/>
              <a:gd name="T101" fmla="*/ 26 w 26"/>
              <a:gd name="T102" fmla="*/ 409 h 40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" h="409">
                <a:moveTo>
                  <a:pt x="4" y="0"/>
                </a:moveTo>
                <a:lnTo>
                  <a:pt x="0" y="13"/>
                </a:lnTo>
                <a:lnTo>
                  <a:pt x="4" y="30"/>
                </a:lnTo>
                <a:lnTo>
                  <a:pt x="4" y="40"/>
                </a:lnTo>
                <a:lnTo>
                  <a:pt x="9" y="50"/>
                </a:lnTo>
                <a:lnTo>
                  <a:pt x="14" y="63"/>
                </a:lnTo>
                <a:lnTo>
                  <a:pt x="19" y="76"/>
                </a:lnTo>
                <a:lnTo>
                  <a:pt x="19" y="90"/>
                </a:lnTo>
                <a:lnTo>
                  <a:pt x="25" y="103"/>
                </a:lnTo>
                <a:lnTo>
                  <a:pt x="25" y="123"/>
                </a:lnTo>
                <a:lnTo>
                  <a:pt x="25" y="136"/>
                </a:lnTo>
                <a:lnTo>
                  <a:pt x="25" y="146"/>
                </a:lnTo>
                <a:lnTo>
                  <a:pt x="25" y="166"/>
                </a:lnTo>
                <a:lnTo>
                  <a:pt x="25" y="179"/>
                </a:lnTo>
                <a:lnTo>
                  <a:pt x="25" y="190"/>
                </a:lnTo>
                <a:lnTo>
                  <a:pt x="25" y="206"/>
                </a:lnTo>
                <a:lnTo>
                  <a:pt x="25" y="223"/>
                </a:lnTo>
                <a:lnTo>
                  <a:pt x="25" y="233"/>
                </a:lnTo>
                <a:lnTo>
                  <a:pt x="25" y="246"/>
                </a:lnTo>
                <a:lnTo>
                  <a:pt x="19" y="262"/>
                </a:lnTo>
                <a:lnTo>
                  <a:pt x="19" y="275"/>
                </a:lnTo>
                <a:lnTo>
                  <a:pt x="19" y="286"/>
                </a:lnTo>
                <a:lnTo>
                  <a:pt x="19" y="302"/>
                </a:lnTo>
                <a:lnTo>
                  <a:pt x="19" y="319"/>
                </a:lnTo>
                <a:lnTo>
                  <a:pt x="19" y="336"/>
                </a:lnTo>
                <a:lnTo>
                  <a:pt x="19" y="345"/>
                </a:lnTo>
                <a:lnTo>
                  <a:pt x="19" y="358"/>
                </a:lnTo>
                <a:lnTo>
                  <a:pt x="19" y="369"/>
                </a:lnTo>
                <a:lnTo>
                  <a:pt x="19" y="379"/>
                </a:lnTo>
                <a:lnTo>
                  <a:pt x="19" y="389"/>
                </a:lnTo>
                <a:lnTo>
                  <a:pt x="19" y="399"/>
                </a:lnTo>
                <a:lnTo>
                  <a:pt x="25" y="408"/>
                </a:lnTo>
                <a:lnTo>
                  <a:pt x="4" y="399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4" name="Line 36"/>
          <p:cNvSpPr>
            <a:spLocks noChangeShapeType="1"/>
          </p:cNvSpPr>
          <p:nvPr/>
        </p:nvSpPr>
        <p:spPr bwMode="auto">
          <a:xfrm>
            <a:off x="7628146" y="2368918"/>
            <a:ext cx="190245" cy="130971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5" name="Line 37"/>
          <p:cNvSpPr>
            <a:spLocks noChangeShapeType="1"/>
          </p:cNvSpPr>
          <p:nvPr/>
        </p:nvSpPr>
        <p:spPr bwMode="auto">
          <a:xfrm>
            <a:off x="7344991" y="2563777"/>
            <a:ext cx="473401" cy="32263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6" name="Line 38"/>
          <p:cNvSpPr>
            <a:spLocks noChangeShapeType="1"/>
          </p:cNvSpPr>
          <p:nvPr/>
        </p:nvSpPr>
        <p:spPr bwMode="auto">
          <a:xfrm>
            <a:off x="7156220" y="3661057"/>
            <a:ext cx="471926" cy="32423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7165069" y="3408699"/>
            <a:ext cx="78163" cy="54305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8" name="Rectangle 41"/>
          <p:cNvSpPr>
            <a:spLocks noChangeArrowheads="1"/>
          </p:cNvSpPr>
          <p:nvPr/>
        </p:nvSpPr>
        <p:spPr bwMode="auto">
          <a:xfrm>
            <a:off x="3882234" y="4206248"/>
            <a:ext cx="1076581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dirty="0">
                <a:solidFill>
                  <a:srgbClr val="A50021"/>
                </a:solidFill>
                <a:latin typeface="Comic Sans MS" pitchFamily="66" charset="0"/>
              </a:rPr>
              <a:t>پوشش فلزی</a:t>
            </a:r>
            <a:endParaRPr lang="en-US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19" name="Rectangle 42"/>
          <p:cNvSpPr>
            <a:spLocks noChangeArrowheads="1"/>
          </p:cNvSpPr>
          <p:nvPr/>
        </p:nvSpPr>
        <p:spPr bwMode="auto">
          <a:xfrm rot="19529602">
            <a:off x="4569308" y="4326121"/>
            <a:ext cx="16815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محفظه‏ی </a:t>
            </a:r>
            <a:r>
              <a:rPr lang="fa-I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بتونی     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2" name="Line 58"/>
          <p:cNvSpPr>
            <a:spLocks noChangeShapeType="1"/>
          </p:cNvSpPr>
          <p:nvPr/>
        </p:nvSpPr>
        <p:spPr bwMode="auto">
          <a:xfrm>
            <a:off x="1301980" y="5357826"/>
            <a:ext cx="21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23" name="Line 59"/>
          <p:cNvSpPr>
            <a:spLocks noChangeShapeType="1"/>
          </p:cNvSpPr>
          <p:nvPr/>
        </p:nvSpPr>
        <p:spPr bwMode="auto">
          <a:xfrm>
            <a:off x="4068921" y="5357826"/>
            <a:ext cx="2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a-IR"/>
          </a:p>
        </p:txBody>
      </p:sp>
      <p:sp>
        <p:nvSpPr>
          <p:cNvPr id="124" name="Rectangle 60"/>
          <p:cNvSpPr>
            <a:spLocks noChangeArrowheads="1"/>
          </p:cNvSpPr>
          <p:nvPr/>
        </p:nvSpPr>
        <p:spPr bwMode="auto">
          <a:xfrm>
            <a:off x="3378725" y="5109833"/>
            <a:ext cx="6187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latin typeface="Comic Sans MS" pitchFamily="66" charset="0"/>
              </a:rPr>
              <a:t>m</a:t>
            </a:r>
            <a:r>
              <a:rPr lang="fa-IR" sz="2400" dirty="0" smtClean="0">
                <a:latin typeface="Comic Sans MS" pitchFamily="66" charset="0"/>
              </a:rPr>
              <a:t>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5" name="Line 61"/>
          <p:cNvSpPr>
            <a:spLocks noChangeAspect="1" noChangeShapeType="1"/>
          </p:cNvSpPr>
          <p:nvPr/>
        </p:nvSpPr>
        <p:spPr bwMode="auto">
          <a:xfrm rot="180000" flipV="1">
            <a:off x="6234281" y="5014514"/>
            <a:ext cx="540000" cy="368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349949" y="2891204"/>
            <a:ext cx="3855045" cy="71874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30" name="Rectangle 69"/>
          <p:cNvSpPr>
            <a:spLocks noChangeArrowheads="1"/>
          </p:cNvSpPr>
          <p:nvPr/>
        </p:nvSpPr>
        <p:spPr bwMode="auto">
          <a:xfrm>
            <a:off x="6997880" y="3242562"/>
            <a:ext cx="40726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A50021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 rot="2820000">
            <a:off x="7623633" y="2394284"/>
            <a:ext cx="233192" cy="3392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38" name="Line 79"/>
          <p:cNvSpPr>
            <a:spLocks noChangeShapeType="1"/>
          </p:cNvSpPr>
          <p:nvPr/>
        </p:nvSpPr>
        <p:spPr bwMode="auto">
          <a:xfrm flipH="1" flipV="1">
            <a:off x="7784472" y="2221975"/>
            <a:ext cx="16222" cy="303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94" name="Rectangle 40"/>
          <p:cNvSpPr>
            <a:spLocks noChangeArrowheads="1"/>
          </p:cNvSpPr>
          <p:nvPr/>
        </p:nvSpPr>
        <p:spPr bwMode="auto">
          <a:xfrm>
            <a:off x="7926574" y="2857496"/>
            <a:ext cx="713788" cy="3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ورودی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6" name="Rectangle 49"/>
          <p:cNvSpPr>
            <a:spLocks noChangeArrowheads="1"/>
          </p:cNvSpPr>
          <p:nvPr/>
        </p:nvSpPr>
        <p:spPr bwMode="auto">
          <a:xfrm>
            <a:off x="5219849" y="2439195"/>
            <a:ext cx="651848" cy="3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>
                <a:solidFill>
                  <a:srgbClr val="A50021"/>
                </a:solidFill>
                <a:latin typeface="Comic Sans MS" pitchFamily="66" charset="0"/>
              </a:rPr>
              <a:t>دیواره</a:t>
            </a:r>
            <a:endParaRPr lang="en-US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4885120" y="2925562"/>
            <a:ext cx="684000" cy="432000"/>
            <a:chOff x="2530678" y="3959734"/>
            <a:chExt cx="684000" cy="432000"/>
          </a:xfrm>
        </p:grpSpPr>
        <p:sp>
          <p:nvSpPr>
            <p:cNvPr id="146" name="Rectangle 45"/>
            <p:cNvSpPr>
              <a:spLocks noChangeArrowheads="1"/>
            </p:cNvSpPr>
            <p:nvPr/>
          </p:nvSpPr>
          <p:spPr bwMode="auto">
            <a:xfrm>
              <a:off x="2530678" y="3959734"/>
              <a:ext cx="684000" cy="4320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fa-IR">
                <a:solidFill>
                  <a:srgbClr val="A50021"/>
                </a:solidFill>
                <a:latin typeface="Comic Sans MS" pitchFamily="66" charset="0"/>
              </a:endParaRPr>
            </a:p>
          </p:txBody>
        </p:sp>
        <p:pic>
          <p:nvPicPr>
            <p:cNvPr id="147" name="Picture 84" descr="Trefoil triangula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3016" y="3959734"/>
              <a:ext cx="401137" cy="38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0" name="Group 149"/>
          <p:cNvGrpSpPr/>
          <p:nvPr/>
        </p:nvGrpSpPr>
        <p:grpSpPr>
          <a:xfrm rot="-60000">
            <a:off x="6618740" y="2467146"/>
            <a:ext cx="1620000" cy="1934721"/>
            <a:chOff x="6336000" y="2467146"/>
            <a:chExt cx="1620000" cy="1934721"/>
          </a:xfrm>
        </p:grpSpPr>
        <p:sp>
          <p:nvSpPr>
            <p:cNvPr id="131" name="Rectangle 70"/>
            <p:cNvSpPr>
              <a:spLocks noChangeArrowheads="1"/>
            </p:cNvSpPr>
            <p:nvPr/>
          </p:nvSpPr>
          <p:spPr bwMode="auto">
            <a:xfrm rot="2700000" flipV="1">
              <a:off x="6723922" y="3011952"/>
              <a:ext cx="846086" cy="4571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2" name="Rectangle 71"/>
            <p:cNvSpPr>
              <a:spLocks noChangeArrowheads="1"/>
            </p:cNvSpPr>
            <p:nvPr/>
          </p:nvSpPr>
          <p:spPr bwMode="auto">
            <a:xfrm rot="2700000">
              <a:off x="6727041" y="3429697"/>
              <a:ext cx="860933" cy="4571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3" name="Rectangle 72"/>
            <p:cNvSpPr>
              <a:spLocks noChangeArrowheads="1"/>
            </p:cNvSpPr>
            <p:nvPr/>
          </p:nvSpPr>
          <p:spPr bwMode="auto">
            <a:xfrm rot="2700000">
              <a:off x="7038548" y="2715751"/>
              <a:ext cx="541453" cy="442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5" name="Rectangle 74"/>
            <p:cNvSpPr>
              <a:spLocks noChangeArrowheads="1"/>
            </p:cNvSpPr>
            <p:nvPr/>
          </p:nvSpPr>
          <p:spPr bwMode="auto">
            <a:xfrm rot="2700000">
              <a:off x="6765141" y="3838909"/>
              <a:ext cx="756000" cy="54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7" name="Rectangle 78"/>
            <p:cNvSpPr>
              <a:spLocks noChangeArrowheads="1"/>
            </p:cNvSpPr>
            <p:nvPr/>
          </p:nvSpPr>
          <p:spPr bwMode="auto">
            <a:xfrm rot="2700000" flipV="1">
              <a:off x="6742405" y="4158867"/>
              <a:ext cx="432000" cy="54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49" name="Parallelogram 148"/>
            <p:cNvSpPr/>
            <p:nvPr/>
          </p:nvSpPr>
          <p:spPr>
            <a:xfrm rot="9120000">
              <a:off x="6336000" y="2595999"/>
              <a:ext cx="1620000" cy="1620000"/>
            </a:xfrm>
            <a:prstGeom prst="parallelogram">
              <a:avLst>
                <a:gd name="adj" fmla="val 55084"/>
              </a:avLst>
            </a:prstGeom>
            <a:noFill/>
            <a:ln w="57150">
              <a:solidFill>
                <a:srgbClr val="FF99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83" name="Parallelogram 82"/>
          <p:cNvSpPr/>
          <p:nvPr/>
        </p:nvSpPr>
        <p:spPr>
          <a:xfrm rot="9060000">
            <a:off x="5640309" y="3084297"/>
            <a:ext cx="1944000" cy="1620000"/>
          </a:xfrm>
          <a:prstGeom prst="parallelogram">
            <a:avLst>
              <a:gd name="adj" fmla="val 53577"/>
            </a:avLst>
          </a:prstGeom>
          <a:solidFill>
            <a:schemeClr val="tx1">
              <a:lumMod val="50000"/>
              <a:alpha val="47059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42" name="Group 141"/>
          <p:cNvGrpSpPr/>
          <p:nvPr/>
        </p:nvGrpSpPr>
        <p:grpSpPr>
          <a:xfrm>
            <a:off x="6426376" y="3357562"/>
            <a:ext cx="443906" cy="755478"/>
            <a:chOff x="6285047" y="3303283"/>
            <a:chExt cx="443906" cy="755478"/>
          </a:xfrm>
        </p:grpSpPr>
        <p:sp>
          <p:nvSpPr>
            <p:cNvPr id="120" name="AutoShape 44"/>
            <p:cNvSpPr>
              <a:spLocks noChangeArrowheads="1"/>
            </p:cNvSpPr>
            <p:nvPr/>
          </p:nvSpPr>
          <p:spPr bwMode="auto">
            <a:xfrm rot="15900000" flipH="1">
              <a:off x="6123362" y="3464968"/>
              <a:ext cx="755478" cy="432107"/>
            </a:xfrm>
            <a:prstGeom prst="parallelogram">
              <a:avLst>
                <a:gd name="adj" fmla="val 62746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10800000" wrap="none" lIns="92075" tIns="46038" rIns="92075" bIns="46038" anchor="ctr"/>
            <a:lstStyle/>
            <a:p>
              <a:pPr algn="ctr" eaLnBrk="0" hangingPunct="0"/>
              <a:endParaRPr lang="fa-IR">
                <a:solidFill>
                  <a:srgbClr val="A50021"/>
                </a:solidFill>
                <a:latin typeface="Comic Sans MS" pitchFamily="66" charset="0"/>
              </a:endParaRPr>
            </a:p>
          </p:txBody>
        </p:sp>
        <p:pic>
          <p:nvPicPr>
            <p:cNvPr id="140" name="Picture 85" descr="Trefoil triangula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7816" y="3453420"/>
              <a:ext cx="401137" cy="38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Right"/>
              <a:lightRig rig="threePt" dir="t"/>
            </a:scene3d>
          </p:spPr>
        </p:pic>
      </p:grpSp>
      <p:grpSp>
        <p:nvGrpSpPr>
          <p:cNvPr id="68" name="Group 67"/>
          <p:cNvGrpSpPr/>
          <p:nvPr/>
        </p:nvGrpSpPr>
        <p:grpSpPr>
          <a:xfrm>
            <a:off x="1290740" y="3218074"/>
            <a:ext cx="4860000" cy="1854000"/>
            <a:chOff x="1008000" y="3218074"/>
            <a:chExt cx="4860000" cy="1854000"/>
          </a:xfrm>
        </p:grpSpPr>
        <p:sp>
          <p:nvSpPr>
            <p:cNvPr id="80" name="Rectangle 79"/>
            <p:cNvSpPr/>
            <p:nvPr/>
          </p:nvSpPr>
          <p:spPr>
            <a:xfrm>
              <a:off x="1008000" y="3218074"/>
              <a:ext cx="4860000" cy="1854000"/>
            </a:xfrm>
            <a:prstGeom prst="rect">
              <a:avLst/>
            </a:prstGeom>
            <a:solidFill>
              <a:schemeClr val="tx1">
                <a:lumMod val="75000"/>
                <a:alpha val="50196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357422" y="3997132"/>
              <a:ext cx="684000" cy="432000"/>
              <a:chOff x="2530678" y="3959734"/>
              <a:chExt cx="684000" cy="432000"/>
            </a:xfrm>
          </p:grpSpPr>
          <p:sp>
            <p:nvSpPr>
              <p:cNvPr id="121" name="Rectangle 45"/>
              <p:cNvSpPr>
                <a:spLocks noChangeArrowheads="1"/>
              </p:cNvSpPr>
              <p:nvPr/>
            </p:nvSpPr>
            <p:spPr bwMode="auto">
              <a:xfrm>
                <a:off x="2530678" y="3959734"/>
                <a:ext cx="684000" cy="432000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endParaRPr lang="fa-IR">
                  <a:solidFill>
                    <a:srgbClr val="A50021"/>
                  </a:solidFill>
                  <a:latin typeface="Comic Sans MS" pitchFamily="66" charset="0"/>
                </a:endParaRPr>
              </a:p>
            </p:txBody>
          </p:sp>
          <p:pic>
            <p:nvPicPr>
              <p:cNvPr id="139" name="Picture 84" descr="Trefoil triangula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63016" y="3959734"/>
                <a:ext cx="401137" cy="383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63" name="Straight Connector 62"/>
          <p:cNvCxnSpPr/>
          <p:nvPr/>
        </p:nvCxnSpPr>
        <p:spPr>
          <a:xfrm rot="5400000">
            <a:off x="1038740" y="5356140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924624" y="5356140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0"/>
          <p:cNvSpPr>
            <a:spLocks noChangeArrowheads="1"/>
          </p:cNvSpPr>
          <p:nvPr/>
        </p:nvSpPr>
        <p:spPr bwMode="auto">
          <a:xfrm rot="19623072">
            <a:off x="6716651" y="4621554"/>
            <a:ext cx="6187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latin typeface="Comic Sans MS" pitchFamily="66" charset="0"/>
              </a:rPr>
              <a:t>m</a:t>
            </a:r>
            <a:r>
              <a:rPr lang="fa-IR" sz="2400" dirty="0" smtClean="0">
                <a:latin typeface="Comic Sans MS" pitchFamily="66" charset="0"/>
              </a:rPr>
              <a:t>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6" name="Line 61"/>
          <p:cNvSpPr>
            <a:spLocks noChangeAspect="1" noChangeShapeType="1"/>
          </p:cNvSpPr>
          <p:nvPr/>
        </p:nvSpPr>
        <p:spPr bwMode="auto">
          <a:xfrm rot="10980000" flipV="1">
            <a:off x="7291679" y="4454542"/>
            <a:ext cx="468000" cy="31975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/>
          <a:lstStyle/>
          <a:p>
            <a:endParaRPr lang="fa-IR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7567697" y="4498884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7283632" y="3429000"/>
            <a:ext cx="1071570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15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15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15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16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16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16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16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16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17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17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6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16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6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17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توصیه می‏شود انبار مجهز به دوربینِ مداربسته باشد.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</a:t>
            </a:fld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آهنگ دز در مجاورتِ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219"/>
          <p:cNvGraphicFramePr>
            <a:graphicFrameLocks/>
          </p:cNvGraphicFramePr>
          <p:nvPr/>
        </p:nvGraphicFramePr>
        <p:xfrm>
          <a:off x="1428728" y="1571612"/>
          <a:ext cx="7215239" cy="29095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10037"/>
                <a:gridCol w="1179414"/>
                <a:gridCol w="1595678"/>
                <a:gridCol w="3330110"/>
              </a:tblGrid>
              <a:tr h="928694">
                <a:tc grid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آهنگ دز معادل (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Sv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/h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برای حداکثر بارگذاری</a:t>
                      </a:r>
                      <a:endParaRPr kumimoji="0" lang="fa-IR" sz="2400" u="none" strike="noStrike" cap="none" normalizeH="0" baseline="0" dirty="0" smtClean="0">
                        <a:ln>
                          <a:noFill/>
                        </a:ln>
                        <a:effectLst/>
                        <a:cs typeface="+mn-cs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نوع دوربین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9691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cm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 1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cm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 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روی سطح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2607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دوربین ثابت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5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دوربین متحرک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3495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5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دوربین دستی (وزن کم‏تر از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kg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</a:t>
                      </a: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Koodak Outline" pitchFamily="2" charset="-78"/>
                        </a:rPr>
                        <a:t>0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74367"/>
            <a:ext cx="2624126" cy="1766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5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5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3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6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4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2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آهنگ دز در وسیله‏ی نقلیه 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043378"/>
          </a:xfrm>
        </p:spPr>
        <p:txBody>
          <a:bodyPr/>
          <a:lstStyle/>
          <a:p>
            <a:r>
              <a:rPr lang="fa-IR" dirty="0" smtClean="0"/>
              <a:t>طبق مقررات [</a:t>
            </a:r>
            <a:r>
              <a:rPr lang="en-US" sz="2400" dirty="0" smtClean="0"/>
              <a:t>INRARP6CP05</a:t>
            </a:r>
            <a:r>
              <a:rPr lang="fa-IR" dirty="0" smtClean="0"/>
              <a:t>]، آهنگِ دز معادل</a:t>
            </a:r>
          </a:p>
          <a:p>
            <a:pPr lvl="1"/>
            <a:r>
              <a:rPr lang="fa-IR" dirty="0" smtClean="0"/>
              <a:t>در محل سرنشین‏های خودروِ حامل دوربین(ها) نباید از </a:t>
            </a:r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</a:t>
            </a:r>
            <a:r>
              <a:rPr lang="fa-IR" sz="2400" dirty="0" smtClean="0">
                <a:solidFill>
                  <a:srgbClr val="FFFF00"/>
                </a:solidFill>
                <a:cs typeface="B Koodak Outline" pitchFamily="2" charset="-78"/>
              </a:rPr>
              <a:t>0</a:t>
            </a:r>
            <a:r>
              <a:rPr lang="fa-IR" dirty="0" smtClean="0"/>
              <a:t> بیش‏تر باشد.</a:t>
            </a:r>
          </a:p>
          <a:p>
            <a:pPr lvl="1"/>
            <a:r>
              <a:rPr lang="fa-IR" dirty="0" smtClean="0"/>
              <a:t>روی سطح خودرو نباید از </a:t>
            </a:r>
            <a:r>
              <a:rPr lang="en-US" sz="2400" dirty="0" err="1" smtClean="0">
                <a:solidFill>
                  <a:srgbClr val="FFFF00"/>
                </a:solidFill>
              </a:rPr>
              <a:t>mSv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FF00"/>
                </a:solidFill>
              </a:rPr>
              <a:t>2</a:t>
            </a:r>
            <a:r>
              <a:rPr lang="fa-IR" dirty="0" smtClean="0"/>
              <a:t> بیش‏تر باشد.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آهنگ دز در مرز ناحیه‏ی کنترل‏شده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1971676"/>
          </a:xfrm>
        </p:spPr>
        <p:txBody>
          <a:bodyPr/>
          <a:lstStyle/>
          <a:p>
            <a:r>
              <a:rPr lang="fa-IR" dirty="0" smtClean="0"/>
              <a:t>طبق مقررات [</a:t>
            </a:r>
            <a:r>
              <a:rPr lang="en-US" sz="2400" dirty="0" smtClean="0"/>
              <a:t>INRARP6CP05</a:t>
            </a:r>
            <a:r>
              <a:rPr lang="fa-IR" dirty="0" smtClean="0"/>
              <a:t>]، آهنگِ دز معادل در مرز ناحیه‏ی کنترل‏شده نباید از </a:t>
            </a:r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25 </a:t>
            </a:r>
            <a:r>
              <a:rPr lang="fa-IR" dirty="0" smtClean="0"/>
              <a:t>بیش‏تر شود.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174" y="3214686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غیرپرتوکاران اجازه‏ی ورود به ناحیه‏ی کنترل‏شده را ندارند!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174" y="4572008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شعاع ناحیه‏ی کنترل‏شده به نوع چشمه یا کیلوولتاژِ دستگاه ایکس بستگی دارد!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آستانه‏های اقدام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1900238"/>
          </a:xfrm>
        </p:spPr>
        <p:txBody>
          <a:bodyPr/>
          <a:lstStyle/>
          <a:p>
            <a:r>
              <a:rPr lang="fa-IR" dirty="0" smtClean="0"/>
              <a:t>آهنگِ دز در نقاط مختلف نباید از سطوحی بالاتر باشد. این سطوح را آستانه‏های اقدام گویند.</a:t>
            </a:r>
          </a:p>
          <a:p>
            <a:endParaRPr lang="fa-IR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57356" y="3000372"/>
          <a:ext cx="6096000" cy="228600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مکان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آستانه‏ی اقدام (</a:t>
                      </a:r>
                      <a:r>
                        <a:rPr lang="en-US" sz="20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000" dirty="0" err="1" smtClean="0"/>
                        <a:t>Sv</a:t>
                      </a:r>
                      <a:r>
                        <a:rPr lang="en-US" sz="2000" dirty="0" smtClean="0"/>
                        <a:t>/h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سطحِ دیوار</a:t>
                      </a:r>
                      <a:r>
                        <a:rPr lang="fa-IR" sz="2400" baseline="0" dirty="0" smtClean="0"/>
                        <a:t> </a:t>
                      </a:r>
                      <a:r>
                        <a:rPr lang="fa-IR" sz="2400" dirty="0" smtClean="0"/>
                        <a:t>محل نگه‏داریِ دوربین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25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روی</a:t>
                      </a:r>
                      <a:r>
                        <a:rPr lang="fa-IR" sz="2400" baseline="0" dirty="0" smtClean="0"/>
                        <a:t> سطحِ دوربین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</a:t>
                      </a:r>
                      <a:r>
                        <a:rPr lang="fa-IR" sz="2000" dirty="0" smtClean="0">
                          <a:cs typeface="B Koodak Outline" pitchFamily="2" charset="-78"/>
                        </a:rPr>
                        <a:t>000</a:t>
                      </a:r>
                      <a:endParaRPr lang="fa-IR" sz="2400" dirty="0">
                        <a:cs typeface="B Koodak Outline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روی سطحِ خودرو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</a:t>
                      </a:r>
                      <a:r>
                        <a:rPr lang="fa-IR" sz="2000" dirty="0" smtClean="0">
                          <a:cs typeface="B Koodak Outline" pitchFamily="2" charset="-78"/>
                        </a:rPr>
                        <a:t>000</a:t>
                      </a:r>
                      <a:endParaRPr lang="fa-IR" sz="2400" dirty="0">
                        <a:cs typeface="B Koodak Outline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مرز ناحیه‏ی کنترل‏شده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25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اگر جایی آهنگ دز از آستانه‏ی اقدام بالاتر رفت چه کار کنم؟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اقدامات چاره‏ساز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00568"/>
          </a:xfrm>
        </p:spPr>
        <p:txBody>
          <a:bodyPr/>
          <a:lstStyle/>
          <a:p>
            <a:r>
              <a:rPr lang="fa-IR" dirty="0" smtClean="0"/>
              <a:t>اگر آهنگ دز از آستانه‏ی اقدام بالاتر باشد باید آن را مهار کرد.</a:t>
            </a:r>
          </a:p>
          <a:p>
            <a:endParaRPr lang="fa-IR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هشداردهنده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114552"/>
          </a:xfrm>
        </p:spPr>
        <p:txBody>
          <a:bodyPr/>
          <a:lstStyle/>
          <a:p>
            <a:r>
              <a:rPr lang="fa-IR" dirty="0" smtClean="0"/>
              <a:t>هشداردهنده وسیله‏ای است که وجودِ یک میدانِ تابش را نشان می‏دهد.</a:t>
            </a:r>
          </a:p>
          <a:p>
            <a:pPr lvl="1"/>
            <a:r>
              <a:rPr lang="fa-IR" dirty="0" smtClean="0"/>
              <a:t>با افزایشِ آهنگِ دز، بسامدِ صدای تولیدی بیش‏تر می‏شود.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7"/>
            <a:ext cx="2882748" cy="21540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2285984" y="3571876"/>
            <a:ext cx="2357454" cy="2571768"/>
            <a:chOff x="2714612" y="4286256"/>
            <a:chExt cx="1519237" cy="1905000"/>
          </a:xfrm>
        </p:grpSpPr>
        <p:pic>
          <p:nvPicPr>
            <p:cNvPr id="9" name="Picture 9" descr="radiation alar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4612" y="4286256"/>
              <a:ext cx="1519237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10" name="Rectangle 9"/>
            <p:cNvSpPr/>
            <p:nvPr/>
          </p:nvSpPr>
          <p:spPr>
            <a:xfrm rot="120000">
              <a:off x="3150452" y="5767826"/>
              <a:ext cx="540000" cy="1332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1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5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7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9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1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3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5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6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6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50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بدانید که هشداردهنده‏ها ممکن است در میدان‏های تابشیِ با آهنگِ دزِ بسیار زیاد اشباع شوند!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43174" y="2643182"/>
            <a:ext cx="4043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دزِ تجمعی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 فردی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329129"/>
          </a:xfrm>
        </p:spPr>
        <p:txBody>
          <a:bodyPr/>
          <a:lstStyle/>
          <a:p>
            <a:r>
              <a:rPr lang="fa-IR" dirty="0" smtClean="0"/>
              <a:t>در پایش فردی</a:t>
            </a:r>
          </a:p>
          <a:p>
            <a:pPr lvl="1"/>
            <a:r>
              <a:rPr lang="fa-IR" dirty="0" smtClean="0"/>
              <a:t>دز تجمعیِ پرتوکار باید اندازه‏گیری شود؛ تا اطمینان حاصل شود که</a:t>
            </a:r>
          </a:p>
          <a:p>
            <a:pPr lvl="2"/>
            <a:r>
              <a:rPr lang="fa-IR" dirty="0" smtClean="0"/>
              <a:t>روند دریافت دز پرتوکار غیرعادی نباشد،</a:t>
            </a:r>
          </a:p>
          <a:p>
            <a:pPr lvl="2"/>
            <a:r>
              <a:rPr lang="fa-IR" dirty="0" smtClean="0"/>
              <a:t>دز دریافتیِ پرتوکار از حد دز سالانه (</a:t>
            </a:r>
            <a:r>
              <a:rPr lang="en-US" sz="2000" dirty="0" err="1" smtClean="0">
                <a:solidFill>
                  <a:srgbClr val="FFFF00"/>
                </a:solidFill>
              </a:rPr>
              <a:t>mSv</a:t>
            </a:r>
            <a:r>
              <a:rPr lang="fa-IR" dirty="0" smtClean="0">
                <a:solidFill>
                  <a:srgbClr val="FFFF00"/>
                </a:solidFill>
              </a:rPr>
              <a:t> 5</a:t>
            </a:r>
            <a:r>
              <a:rPr lang="fa-IR" sz="2000" dirty="0" smtClean="0">
                <a:solidFill>
                  <a:srgbClr val="FFFF00"/>
                </a:solidFill>
                <a:cs typeface="B Koodak Outline" pitchFamily="2" charset="-78"/>
              </a:rPr>
              <a:t>0</a:t>
            </a:r>
            <a:r>
              <a:rPr lang="fa-IR" dirty="0" smtClean="0"/>
              <a:t>) بالاتر نرفته باشد.</a:t>
            </a:r>
          </a:p>
          <a:p>
            <a:r>
              <a:rPr lang="fa-IR" dirty="0" smtClean="0"/>
              <a:t>هر شرکت پرتونگاری باید یک دستورالعملِ پایش فردی داشته باشد</a:t>
            </a:r>
          </a:p>
          <a:p>
            <a:pPr lvl="1"/>
            <a:r>
              <a:rPr lang="fa-IR" dirty="0" smtClean="0"/>
              <a:t>پرتونگاران باید همیشه و حتی در محل عملیات پرتونگاری به این دستورالعمل دسترسی داشته باشند.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524000"/>
            <a:ext cx="6972320" cy="461964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a-IR" dirty="0" smtClean="0">
                <a:hlinkClick r:id="rId3" action="ppaction://hlinksldjump"/>
              </a:rPr>
              <a:t>دزسنجیِ فردی و پایش محیط کار</a:t>
            </a:r>
            <a:endParaRPr lang="fa-IR" dirty="0" smtClean="0"/>
          </a:p>
          <a:p>
            <a:r>
              <a:rPr lang="fa-IR" dirty="0" smtClean="0">
                <a:hlinkClick r:id="rId4" action="ppaction://hlinksldjump"/>
              </a:rPr>
              <a:t>ابزارهای سنجش آهنگ دز</a:t>
            </a:r>
            <a:endParaRPr lang="fa-IR" dirty="0" smtClean="0"/>
          </a:p>
          <a:p>
            <a:r>
              <a:rPr lang="fa-IR" dirty="0" smtClean="0">
                <a:hlinkClick r:id="rId5" action="ppaction://hlinksldjump"/>
              </a:rPr>
              <a:t>کاربرد دستگاه سنجشِ آهنگِ دز</a:t>
            </a:r>
            <a:endParaRPr lang="fa-IR" dirty="0" smtClean="0"/>
          </a:p>
          <a:p>
            <a:r>
              <a:rPr lang="fa-IR" dirty="0" smtClean="0">
                <a:hlinkClick r:id="rId6" action="ppaction://hlinksldjump"/>
              </a:rPr>
              <a:t>هشداردهنده</a:t>
            </a:r>
            <a:endParaRPr lang="fa-IR" dirty="0" smtClean="0"/>
          </a:p>
          <a:p>
            <a:r>
              <a:rPr lang="fa-IR" dirty="0" smtClean="0">
                <a:hlinkClick r:id="rId7" action="ppaction://hlinksldjump"/>
              </a:rPr>
              <a:t>پایش فردی</a:t>
            </a:r>
            <a:endParaRPr lang="fa-IR" dirty="0" smtClean="0"/>
          </a:p>
          <a:p>
            <a:r>
              <a:rPr lang="fa-IR" dirty="0" smtClean="0">
                <a:hlinkClick r:id="rId8" action="ppaction://hlinksldjump"/>
              </a:rPr>
              <a:t>ابزار پایش فردی</a:t>
            </a:r>
            <a:endParaRPr lang="fa-IR" dirty="0" smtClean="0"/>
          </a:p>
          <a:p>
            <a:r>
              <a:rPr lang="fa-IR" dirty="0" smtClean="0">
                <a:hlinkClick r:id="rId9" action="ppaction://hlinksldjump"/>
              </a:rPr>
              <a:t>دزسنج خوانش مستقیم</a:t>
            </a:r>
            <a:endParaRPr lang="fa-IR" dirty="0" smtClean="0"/>
          </a:p>
          <a:p>
            <a:r>
              <a:rPr lang="fa-IR" dirty="0" smtClean="0">
                <a:hlinkClick r:id="rId10" action="ppaction://hlinksldjump"/>
              </a:rPr>
              <a:t>دزسنجِ خوانش غیرمستقیم</a:t>
            </a:r>
            <a:endParaRPr lang="fa-IR" dirty="0" smtClean="0"/>
          </a:p>
          <a:p>
            <a:r>
              <a:rPr lang="fa-IR" dirty="0" smtClean="0">
                <a:hlinkClick r:id="rId11" action="ppaction://hlinksldjump"/>
              </a:rPr>
              <a:t>جمع‏بندی</a:t>
            </a: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</a:t>
            </a:fld>
            <a:endParaRPr lang="fa-IR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5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5"/>
              <a:chOff x="-32" y="1071545"/>
              <a:chExt cx="1081718" cy="485778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32" y="1071545"/>
                <a:ext cx="1081718" cy="4857785"/>
                <a:chOff x="-32" y="1071545"/>
                <a:chExt cx="1081718" cy="485778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32" y="1071545"/>
                  <a:ext cx="1081718" cy="4857785"/>
                  <a:chOff x="-32" y="1071545"/>
                  <a:chExt cx="1081718" cy="4751032"/>
                </a:xfrm>
              </p:grpSpPr>
              <p:grpSp>
                <p:nvGrpSpPr>
                  <p:cNvPr id="9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11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15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9"/>
                          <a:chOff x="103962" y="1204215"/>
                          <a:chExt cx="1224000" cy="1052419"/>
                        </a:xfrm>
                      </p:grpSpPr>
                      <p:sp>
                        <p:nvSpPr>
                          <p:cNvPr id="18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2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17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10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0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6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29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روند غیرعادیِ دریافت دز یعنی چه؟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آستانه‏ی بررسی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043378"/>
          </a:xfrm>
        </p:spPr>
        <p:txBody>
          <a:bodyPr>
            <a:normAutofit/>
          </a:bodyPr>
          <a:lstStyle/>
          <a:p>
            <a:r>
              <a:rPr lang="fa-IR" dirty="0" smtClean="0"/>
              <a:t>انجام عملیات پرتونگاری، حتی اگر کاملاً به‏درستی هم انجام شود، باعث می‏شود پرتونگار مقداریِ دز تابشی دریافت کند؛ امّا</a:t>
            </a:r>
          </a:p>
          <a:p>
            <a:r>
              <a:rPr lang="fa-IR" dirty="0" smtClean="0"/>
              <a:t>اگر دز پرتوکار در یک زمان مشخص از حدی بالاتر رفته باشد، ممکن است اخلالی در کار پرتونگاری بوده باشد.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endParaRPr lang="fa-IR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00298" y="4115707"/>
            <a:ext cx="5003918" cy="138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آستانه‏ی بررسی دزِ معادل یا مؤثری است که اگر دز دریافتیِ پرتوکار به آن مقدار برسد یا از آن فراتر رود، باید بررسی‏هایی انجام 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آستانه‏ی بررسی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543180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آستانه‏ی بررسی نباید از یک‏سوم حد دز بیش‏تر باشد.</a:t>
            </a:r>
          </a:p>
          <a:p>
            <a:r>
              <a:rPr lang="fa-IR" dirty="0" smtClean="0"/>
              <a:t>آستانه‏های بررسی برخلاف حدود دز مقدار مشخصی ندارند که برای همه یکسان باشد.</a:t>
            </a:r>
          </a:p>
          <a:p>
            <a:r>
              <a:rPr lang="fa-IR" dirty="0" smtClean="0"/>
              <a:t>آستانه‏های بررسی را مسئول فیزیک‏بهداشت هر شرکت تعیین می‏کند.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28860" y="3629680"/>
          <a:ext cx="4643470" cy="26568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21735"/>
                <a:gridCol w="2321735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آستانه‏های بررسیِ</a:t>
                      </a: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 نوعی </a:t>
                      </a:r>
                      <a:r>
                        <a:rPr lang="fa-IR" dirty="0" smtClean="0"/>
                        <a:t>برای پرتونگاریِ صنعتی (</a:t>
                      </a:r>
                      <a:r>
                        <a:rPr lang="en-US" dirty="0" err="1" smtClean="0"/>
                        <a:t>mSv</a:t>
                      </a:r>
                      <a:r>
                        <a:rPr lang="fa-IR" dirty="0" smtClean="0"/>
                        <a:t>)</a:t>
                      </a:r>
                      <a:endParaRPr lang="fa-IR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روزانه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b="1" dirty="0" smtClean="0"/>
                        <a:t>/2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هفتگی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1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ماهانه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2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فصلی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4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سالانه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6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528149" y="1454125"/>
            <a:ext cx="3421756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اگر دز دریافتیِ من از آستانه‏ی بررسی بیش‏تر باشد، چه می‏شود؟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 rot="19126904">
            <a:off x="908342" y="2212081"/>
            <a:ext cx="3421756" cy="1334407"/>
          </a:xfrm>
          <a:prstGeom prst="cloudCallout">
            <a:avLst>
              <a:gd name="adj1" fmla="val 10154"/>
              <a:gd name="adj2" fmla="val 7984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آیا من یا کس دیگر کاری باید بکند؟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5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6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8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40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2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4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6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9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7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5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1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51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نقش پرتونگار در بررسی‏ها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757625"/>
          </a:xfrm>
        </p:spPr>
        <p:txBody>
          <a:bodyPr/>
          <a:lstStyle/>
          <a:p>
            <a:r>
              <a:rPr lang="fa-IR" dirty="0" smtClean="0"/>
              <a:t>پرتونگار در بررسی‏های لازم برای شرایط عبور از آستانه وظیفه‏ای به‏جز همکاری با مسئول فیزیک‏بهداشت ندارد.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ابزار پایش فردی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757625"/>
          </a:xfrm>
        </p:spPr>
        <p:txBody>
          <a:bodyPr/>
          <a:lstStyle/>
          <a:p>
            <a:r>
              <a:rPr lang="fa-IR" dirty="0" smtClean="0"/>
              <a:t>در پرتونگاری، ابزار پایش فردی برای ثبت دزِ تجمعی به‏کار می‏رود</a:t>
            </a:r>
          </a:p>
          <a:p>
            <a:pPr lvl="1"/>
            <a:r>
              <a:rPr lang="fa-IR" dirty="0" smtClean="0"/>
              <a:t>دزسنج خوانش مستقیم برای ثبت دز در یک عملیات پرتونگاری،</a:t>
            </a:r>
          </a:p>
          <a:p>
            <a:pPr lvl="1"/>
            <a:r>
              <a:rPr lang="fa-IR" dirty="0" smtClean="0"/>
              <a:t>دزسنج خوانشِ غیرمستقیم برای ثبت دز چندماهه یا سالانه.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مراحلِ استفاده از پایش‏گرِ فردی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257428"/>
          </a:xfrm>
        </p:spPr>
        <p:txBody>
          <a:bodyPr/>
          <a:lstStyle/>
          <a:p>
            <a:r>
              <a:rPr lang="fa-IR" dirty="0" smtClean="0"/>
              <a:t>انتخاب پایش‏گرِ مناسب،</a:t>
            </a:r>
          </a:p>
          <a:p>
            <a:r>
              <a:rPr lang="fa-IR" dirty="0" smtClean="0"/>
              <a:t>اطمینان از سلامت دستگاه، و</a:t>
            </a:r>
          </a:p>
          <a:p>
            <a:r>
              <a:rPr lang="fa-IR" dirty="0" smtClean="0"/>
              <a:t>استفاده‏ی درست از دستگاه.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مستقیم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400304"/>
          </a:xfrm>
        </p:spPr>
        <p:txBody>
          <a:bodyPr/>
          <a:lstStyle/>
          <a:p>
            <a:r>
              <a:rPr lang="fa-IR" dirty="0" smtClean="0"/>
              <a:t>پایش‏گر فردی خوانش مستقیم برای نشان‏دادن دز دریافتیِ پرتوکار در هر بار عملیات پرتونگاری‏ست تا پرتوکار</a:t>
            </a:r>
          </a:p>
          <a:p>
            <a:pPr lvl="1"/>
            <a:r>
              <a:rPr lang="fa-IR" dirty="0" smtClean="0"/>
              <a:t>براوردی از دز تابشیِ دریافتی‏اش داشته باشد، و</a:t>
            </a:r>
          </a:p>
          <a:p>
            <a:pPr lvl="1"/>
            <a:r>
              <a:rPr lang="fa-IR" dirty="0" smtClean="0"/>
              <a:t>اطمینان یابد دز تابشیِ دریافتیِ او در حدود قانونی باقی مانده است.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8860" y="4286256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پایش‏گر فردی خوانش مستقیم معمولاً دزسنج قلمی یا دیجیتال نامیده می‏شود.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شناساییِ دستگاه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329130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/>
              <a:t>مطمئن شوید که کار با دستگاه را می‏دانید.</a:t>
            </a:r>
          </a:p>
          <a:p>
            <a:pPr lvl="1"/>
            <a:r>
              <a:rPr lang="fa-IR" dirty="0" smtClean="0"/>
              <a:t>مشخصات دستگاه</a:t>
            </a:r>
          </a:p>
          <a:p>
            <a:pPr lvl="2"/>
            <a:r>
              <a:rPr lang="fa-IR" dirty="0" smtClean="0"/>
              <a:t>گستره‏ی پویایی</a:t>
            </a:r>
          </a:p>
          <a:p>
            <a:pPr lvl="2"/>
            <a:r>
              <a:rPr lang="fa-IR" dirty="0" smtClean="0"/>
              <a:t>جهت‏وری،</a:t>
            </a:r>
          </a:p>
          <a:p>
            <a:pPr lvl="1"/>
            <a:r>
              <a:rPr lang="fa-IR" dirty="0" smtClean="0"/>
              <a:t>شارژکردن،</a:t>
            </a:r>
          </a:p>
          <a:p>
            <a:pPr lvl="1"/>
            <a:r>
              <a:rPr lang="fa-IR" dirty="0" smtClean="0"/>
              <a:t>نوع باتری و چه‏گونگیِ تعویض باتری،</a:t>
            </a:r>
          </a:p>
          <a:p>
            <a:pPr lvl="1"/>
            <a:r>
              <a:rPr lang="fa-IR" dirty="0" smtClean="0"/>
              <a:t>روشن/خاموش‏کردن،</a:t>
            </a:r>
          </a:p>
          <a:p>
            <a:pPr lvl="1"/>
            <a:r>
              <a:rPr lang="fa-IR" dirty="0" smtClean="0"/>
              <a:t>صفرکردن،</a:t>
            </a:r>
          </a:p>
          <a:p>
            <a:pPr lvl="1"/>
            <a:r>
              <a:rPr lang="fa-IR" dirty="0" smtClean="0"/>
              <a:t>خواندن.</a:t>
            </a:r>
          </a:p>
          <a:p>
            <a:r>
              <a:rPr lang="fa-IR" dirty="0" smtClean="0"/>
              <a:t>این اطلاعات باید در دستورالعمل پایش فردیِ شرکت موجود باشد.</a:t>
            </a:r>
          </a:p>
          <a:p>
            <a:pPr lvl="1"/>
            <a:endParaRPr lang="fa-IR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329130"/>
          </a:xfrm>
        </p:spPr>
        <p:txBody>
          <a:bodyPr>
            <a:normAutofit/>
          </a:bodyPr>
          <a:lstStyle/>
          <a:p>
            <a:r>
              <a:rPr lang="fa-IR" dirty="0" smtClean="0"/>
              <a:t>پایش‏گر را از همان ابتدای عملیات پرتونگاری (تحویل‏گرفتنِ دوربین پرتونگاری) روشن کنید.</a:t>
            </a:r>
          </a:p>
          <a:p>
            <a:r>
              <a:rPr lang="fa-IR" dirty="0" smtClean="0"/>
              <a:t>پایش‏گر را قبل از هر بار عملیات پرتونگاری صفر، یا مقدارِ آن را یادداشت کنید.</a:t>
            </a:r>
          </a:p>
          <a:p>
            <a:r>
              <a:rPr lang="fa-IR" dirty="0" smtClean="0"/>
              <a:t>پایش‏گر را روی بدن خود در محلی مناسب نصب کنید (مثلاً روی کمر یا روی سینه).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دزسنجیِِ فردی و پایش محیط کار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/>
          <a:lstStyle/>
          <a:p>
            <a:r>
              <a:rPr lang="fa-IR" dirty="0" smtClean="0"/>
              <a:t>هنگام کار با پرتو باید اطمینان حاصل شود که</a:t>
            </a:r>
          </a:p>
          <a:p>
            <a:pPr lvl="1"/>
            <a:r>
              <a:rPr lang="fa-IR" dirty="0" smtClean="0"/>
              <a:t>محیط برای کار ایمن است،</a:t>
            </a:r>
          </a:p>
          <a:p>
            <a:pPr lvl="1"/>
            <a:r>
              <a:rPr lang="fa-IR" dirty="0" smtClean="0"/>
              <a:t>مردم آسیب نمی‏بینند، و</a:t>
            </a:r>
          </a:p>
          <a:p>
            <a:pPr lvl="1"/>
            <a:r>
              <a:rPr lang="fa-IR" dirty="0" smtClean="0"/>
              <a:t>پرتوکاران آسیب نمی‏بینند.</a:t>
            </a:r>
          </a:p>
          <a:p>
            <a:r>
              <a:rPr lang="fa-IR" dirty="0" smtClean="0"/>
              <a:t>برای رسیدن به این اهداف، باید محیط کار و پرتوکار تحت پایش پرتوی قرار گیرند تا</a:t>
            </a:r>
          </a:p>
          <a:p>
            <a:pPr lvl="1"/>
            <a:r>
              <a:rPr lang="fa-IR" dirty="0" smtClean="0"/>
              <a:t>از بروز اثرات قطعی جلوگیری شود، و</a:t>
            </a:r>
          </a:p>
          <a:p>
            <a:pPr lvl="1"/>
            <a:r>
              <a:rPr lang="fa-IR" dirty="0" smtClean="0"/>
              <a:t>احتمالِ بروزِ اثرات تصادفی کاهش یابد.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روش خواندن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1900238"/>
          </a:xfrm>
        </p:spPr>
        <p:txBody>
          <a:bodyPr>
            <a:normAutofit/>
          </a:bodyPr>
          <a:lstStyle/>
          <a:p>
            <a:r>
              <a:rPr lang="fa-IR" dirty="0" smtClean="0"/>
              <a:t>در دزسنج‏های دیجیتال، دز به‏صورتِ یک عدد با یکای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Sv</a:t>
            </a:r>
            <a:r>
              <a:rPr lang="fa-IR" dirty="0" smtClean="0"/>
              <a:t>، </a:t>
            </a:r>
            <a:r>
              <a:rPr lang="en-US" sz="2800" dirty="0" err="1" smtClean="0"/>
              <a:t>mrem</a:t>
            </a:r>
            <a:r>
              <a:rPr lang="fa-IR" dirty="0" smtClean="0"/>
              <a:t>، یا </a:t>
            </a:r>
            <a:r>
              <a:rPr lang="en-US" sz="2800" dirty="0" err="1" smtClean="0"/>
              <a:t>mR</a:t>
            </a:r>
            <a:r>
              <a:rPr lang="fa-IR" dirty="0" smtClean="0"/>
              <a:t> بر صفحه نمایش داده می‏شود.</a:t>
            </a:r>
          </a:p>
          <a:p>
            <a:r>
              <a:rPr lang="fa-IR" dirty="0" smtClean="0"/>
              <a:t>دزسنج‏های قلمی عقربه دارند.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3952" y="4048023"/>
            <a:ext cx="3214710" cy="9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322808"/>
            <a:ext cx="5710238" cy="277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هیچ‏گاه بدون یک پایش‏گر فردیِ خوانش مستقیم پرتونگاری نکنید!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41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مستقیم: کاربرد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186122"/>
          </a:xfrm>
        </p:spPr>
        <p:txBody>
          <a:bodyPr>
            <a:normAutofit/>
          </a:bodyPr>
          <a:lstStyle/>
          <a:p>
            <a:r>
              <a:rPr lang="fa-IR" dirty="0" smtClean="0"/>
              <a:t>تخمین دز دریافتی در هر بار عملیات پرتونگاری</a:t>
            </a:r>
          </a:p>
          <a:p>
            <a:pPr lvl="1"/>
            <a:r>
              <a:rPr lang="fa-IR" dirty="0" smtClean="0"/>
              <a:t>پیش از عملیات، دزی را که پایش‏گر نشان می‏دهد بخوانید و ثبت کنید.</a:t>
            </a:r>
          </a:p>
          <a:p>
            <a:pPr lvl="1"/>
            <a:r>
              <a:rPr lang="fa-IR" dirty="0" smtClean="0"/>
              <a:t>پس از پایان عملیات، دز تابشی را که پایش‏گر نشان می‏دهد بخوانید.</a:t>
            </a:r>
          </a:p>
          <a:p>
            <a:pPr lvl="1"/>
            <a:r>
              <a:rPr lang="fa-IR" dirty="0" smtClean="0"/>
              <a:t>تفاضل دو خوانش بالا دز دریافتیِ شما در عملیات پرتونگاری است.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4164" y="4786322"/>
            <a:ext cx="5218232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دز دریافتی در هر بار عملیات پرتونگاری باید در فرم ثبت دز نوشته 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فرم ثبت دز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185990"/>
          </a:xfrm>
        </p:spPr>
        <p:txBody>
          <a:bodyPr/>
          <a:lstStyle/>
          <a:p>
            <a:r>
              <a:rPr lang="fa-IR" dirty="0" smtClean="0"/>
              <a:t>دز پرتوکار باید ثبت شود تا</a:t>
            </a:r>
          </a:p>
          <a:p>
            <a:pPr lvl="1"/>
            <a:r>
              <a:rPr lang="fa-IR" dirty="0" smtClean="0"/>
              <a:t>پرتوکار بتواند دز دریافتیِ خود را بداند.</a:t>
            </a:r>
          </a:p>
          <a:p>
            <a:pPr lvl="1"/>
            <a:r>
              <a:rPr lang="fa-IR" dirty="0" smtClean="0"/>
              <a:t>در صورت بروز هرگونه مشکل، امکان بررسی و پی‏گیری‏های بعدی فراهم باشد.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14133"/>
            <a:ext cx="7191373" cy="2500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غیرمستقیم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00568"/>
          </a:xfrm>
        </p:spPr>
        <p:txBody>
          <a:bodyPr>
            <a:normAutofit/>
          </a:bodyPr>
          <a:lstStyle/>
          <a:p>
            <a:r>
              <a:rPr lang="fa-IR" dirty="0" smtClean="0"/>
              <a:t>هر پرتونگار باید مجهز به یک پایش‏گر خوانش غیرمستقیم باشد.</a:t>
            </a:r>
          </a:p>
          <a:p>
            <a:pPr lvl="1"/>
            <a:r>
              <a:rPr lang="fa-IR" dirty="0" smtClean="0"/>
              <a:t>قرائت‏گرهای معمول فیلم‏بج و </a:t>
            </a:r>
            <a:r>
              <a:rPr lang="en-US" sz="2400" dirty="0" smtClean="0"/>
              <a:t>TLD</a:t>
            </a:r>
            <a:r>
              <a:rPr lang="fa-IR" sz="2400" dirty="0" smtClean="0"/>
              <a:t> </a:t>
            </a:r>
            <a:r>
              <a:rPr lang="fa-IR" dirty="0" smtClean="0"/>
              <a:t>(دزسنجِ گرم‏تاب) نام دارند</a:t>
            </a:r>
          </a:p>
          <a:p>
            <a:pPr lvl="2"/>
            <a:r>
              <a:rPr lang="fa-IR" dirty="0" smtClean="0"/>
              <a:t>در حال حاضر، همه‏ی پرتونگاران از </a:t>
            </a:r>
            <a:r>
              <a:rPr lang="en-US" sz="2000" dirty="0" smtClean="0"/>
              <a:t>TLD</a:t>
            </a:r>
            <a:r>
              <a:rPr lang="fa-IR" sz="2000" dirty="0" smtClean="0"/>
              <a:t> </a:t>
            </a:r>
            <a:r>
              <a:rPr lang="fa-IR" dirty="0" smtClean="0"/>
              <a:t>استفاده می‏کنند.</a:t>
            </a:r>
          </a:p>
          <a:p>
            <a:pPr lvl="1"/>
            <a:r>
              <a:rPr lang="fa-IR" dirty="0" smtClean="0"/>
              <a:t>دز تجمعیِ ثبت‏شده توسط این ابزارها را تنها متخصص‏ها و در آزمایشگاه‏های مخصوص می‏توانند تعیین کنند.</a:t>
            </a:r>
          </a:p>
          <a:p>
            <a:pPr lvl="2"/>
            <a:r>
              <a:rPr lang="fa-IR" dirty="0" smtClean="0"/>
              <a:t>دزهای تعیین‏شده به‏صورت منظم به پرتونگار اعلام می‏شود.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غیرمستقیم: فیلم‏بج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614749"/>
          </a:xfrm>
        </p:spPr>
        <p:txBody>
          <a:bodyPr/>
          <a:lstStyle/>
          <a:p>
            <a:r>
              <a:rPr lang="fa-IR" dirty="0" smtClean="0"/>
              <a:t>فیلم‏بج یک فیلم عکاسی است که درون یک جعبه قرار داده شده است.</a:t>
            </a:r>
          </a:p>
          <a:p>
            <a:r>
              <a:rPr lang="fa-IR" dirty="0" smtClean="0"/>
              <a:t>فیلم‏بج به تابش ایکس و گاما حساس است.</a:t>
            </a:r>
          </a:p>
          <a:p>
            <a:r>
              <a:rPr lang="fa-IR" dirty="0" smtClean="0"/>
              <a:t>فیلم‏بج می‏تواند برای اندازه‏گیریِ دز تجمعی (برحسبِ </a:t>
            </a:r>
            <a:r>
              <a:rPr lang="en-US" sz="2800" dirty="0" err="1" smtClean="0"/>
              <a:t>mSv</a:t>
            </a:r>
            <a:r>
              <a:rPr lang="fa-IR" dirty="0" smtClean="0"/>
              <a:t>) به‏کار رود.</a:t>
            </a:r>
          </a:p>
          <a:p>
            <a:r>
              <a:rPr lang="fa-IR" dirty="0" smtClean="0"/>
              <a:t>فیلم‏بج همواره در حال کار است و نمی‏شود آن را خاموش کرد.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فیلم‏بج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>
            <a:normAutofit/>
          </a:bodyPr>
          <a:lstStyle/>
          <a:p>
            <a:r>
              <a:rPr lang="fa-IR" dirty="0" smtClean="0"/>
              <a:t>هنگامِ دریافت فیلم‏بج</a:t>
            </a:r>
            <a:r>
              <a:rPr lang="fa-IR" sz="3000" dirty="0" smtClean="0"/>
              <a:t> </a:t>
            </a:r>
            <a:r>
              <a:rPr lang="fa-IR" dirty="0" smtClean="0"/>
              <a:t>مطمئن شوید که کد مخصوص شما بر آن نوشته شده باشد.</a:t>
            </a:r>
          </a:p>
          <a:p>
            <a:r>
              <a:rPr lang="fa-IR" dirty="0" smtClean="0"/>
              <a:t>تنها از فیلم‏بج خودتان استفاده کنید و آن را به دیگران ندهید.</a:t>
            </a:r>
          </a:p>
          <a:p>
            <a:r>
              <a:rPr lang="fa-IR" dirty="0" smtClean="0"/>
              <a:t>فیلم را از درون بج خارج نکنید.</a:t>
            </a:r>
          </a:p>
          <a:p>
            <a:r>
              <a:rPr lang="fa-IR" dirty="0" smtClean="0"/>
              <a:t>اگر گمان می‏کنید ممکن است فیلم‏بج شما (مثلاً در اثر ضربه، گرما، یا رطوبت) آسیب دیده باشد، به مسئول فیزیک‏بهداشت خبر دهید.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فیلم‏بج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400304"/>
          </a:xfrm>
        </p:spPr>
        <p:txBody>
          <a:bodyPr>
            <a:normAutofit/>
          </a:bodyPr>
          <a:lstStyle/>
          <a:p>
            <a:r>
              <a:rPr lang="fa-IR" dirty="0" smtClean="0"/>
              <a:t>هنگامی که از فیلم‏بج</a:t>
            </a:r>
            <a:r>
              <a:rPr lang="fa-IR" sz="2800" dirty="0" smtClean="0"/>
              <a:t> </a:t>
            </a:r>
            <a:r>
              <a:rPr lang="fa-IR" dirty="0" smtClean="0"/>
              <a:t>استفاده نمی‏کنید آن را در محلی امن، دور از منابع پرتو، و ترجیحاً در نزدیکیِ فیلم‏بج کنترل قرار دهید.</a:t>
            </a:r>
          </a:p>
          <a:p>
            <a:pPr lvl="1"/>
            <a:r>
              <a:rPr lang="fa-IR" dirty="0" smtClean="0"/>
              <a:t>فیلم‏بج را تا جایی که می‏شود از محل کار خارج نکنید.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422" y="3929066"/>
            <a:ext cx="5218232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همه‏ی شرکت‏های پرتونگاری یک فیلم‏بج کنترل دارند که در محل شرکت نگه‏داری می‏شود. </a:t>
            </a:r>
          </a:p>
          <a:p>
            <a:pPr algn="ctr"/>
            <a:r>
              <a:rPr lang="fa-IR" sz="2800" dirty="0" smtClean="0"/>
              <a:t>خوانش این فیلم‏بج</a:t>
            </a:r>
            <a:r>
              <a:rPr lang="fa-IR" sz="2400" dirty="0" smtClean="0"/>
              <a:t> </a:t>
            </a:r>
            <a:r>
              <a:rPr lang="fa-IR" sz="2800" dirty="0" smtClean="0"/>
              <a:t>با خوانش فیلم‏بجِ پرتوکاران مقایسه می‏شود.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فیلم‏بج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>
            <a:normAutofit/>
          </a:bodyPr>
          <a:lstStyle/>
          <a:p>
            <a:r>
              <a:rPr lang="fa-IR" dirty="0" smtClean="0"/>
              <a:t>فیلم‏بج را به‏تر است روی نیم‏تنه‏ی بالاییِ بدن نصب کرد.</a:t>
            </a:r>
          </a:p>
          <a:p>
            <a:r>
              <a:rPr lang="fa-IR" dirty="0" smtClean="0"/>
              <a:t>فیلم‏بج را نباید از زیر دستگاه‏های ایکسِ کاوشِ بار موجود در ورودیِ بعضی از اماکن رد کرد.</a:t>
            </a:r>
          </a:p>
          <a:p>
            <a:r>
              <a:rPr lang="fa-IR" dirty="0" smtClean="0"/>
              <a:t>پنجره‏ی فیلم‏بج همیشه باید به‏سمت بیرون باشد.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غیرمستقیم: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3900501"/>
          </a:xfrm>
        </p:spPr>
        <p:txBody>
          <a:bodyPr/>
          <a:lstStyle/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وسیله‏ای است که دز تابشی را در خود جمع می‏کند (دز تجمعی برحسبِ </a:t>
            </a:r>
            <a:r>
              <a:rPr lang="en-US" sz="2800" dirty="0" err="1" smtClean="0"/>
              <a:t>mSv</a:t>
            </a:r>
            <a:r>
              <a:rPr lang="fa-IR" dirty="0" smtClean="0"/>
              <a:t>).</a:t>
            </a:r>
          </a:p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را اگر با روشی مناسب گرم کنند، نوری می‏تاباند که شدت آن متناسب با دز جمع‏شده در آن است.</a:t>
            </a:r>
          </a:p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همواره در حال کار است و نمی‏شود آن را خاموش کرد.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88751" y="2997473"/>
            <a:ext cx="2340980" cy="177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چه چیزهایی را باید اندازه‏ بگیرم؟ چرا؟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هنگامِ دریافت </a:t>
            </a:r>
            <a:r>
              <a:rPr lang="en-US" sz="3000" dirty="0" smtClean="0"/>
              <a:t>TLD</a:t>
            </a:r>
            <a:r>
              <a:rPr lang="fa-IR" sz="3000" dirty="0" smtClean="0"/>
              <a:t>، </a:t>
            </a:r>
            <a:r>
              <a:rPr lang="fa-IR" dirty="0" smtClean="0"/>
              <a:t>مطمئن شوید که نام شما بر آن نوشته شده باشد.</a:t>
            </a:r>
          </a:p>
          <a:p>
            <a:r>
              <a:rPr lang="fa-IR" dirty="0" smtClean="0"/>
              <a:t>تنها از </a:t>
            </a:r>
            <a:r>
              <a:rPr lang="en-US" sz="3000" dirty="0" smtClean="0"/>
              <a:t>TLD</a:t>
            </a:r>
            <a:r>
              <a:rPr lang="fa-IR" dirty="0" smtClean="0"/>
              <a:t>ی خودتان استفاده کنید و آن را به دیگران ندهید.</a:t>
            </a:r>
          </a:p>
          <a:p>
            <a:r>
              <a:rPr lang="fa-IR" dirty="0" smtClean="0"/>
              <a:t>در انبار دوربین، هنگام حمل، و در عملیات پرتونگاری از </a:t>
            </a:r>
            <a:r>
              <a:rPr lang="en-US" sz="3000" dirty="0" smtClean="0"/>
              <a:t>TLD</a:t>
            </a:r>
            <a:r>
              <a:rPr lang="fa-IR" sz="3000" dirty="0" smtClean="0"/>
              <a:t> </a:t>
            </a:r>
            <a:r>
              <a:rPr lang="fa-IR" dirty="0" smtClean="0"/>
              <a:t>استفاده کنید.</a:t>
            </a:r>
          </a:p>
          <a:p>
            <a:r>
              <a:rPr lang="fa-IR" dirty="0" smtClean="0"/>
              <a:t>قاب </a:t>
            </a:r>
            <a:r>
              <a:rPr lang="en-US" sz="3000" dirty="0" smtClean="0"/>
              <a:t>TLD</a:t>
            </a:r>
            <a:r>
              <a:rPr lang="fa-IR" sz="3000" dirty="0" smtClean="0"/>
              <a:t> </a:t>
            </a:r>
            <a:r>
              <a:rPr lang="fa-IR" dirty="0" smtClean="0"/>
              <a:t>را باز نکنید.</a:t>
            </a:r>
          </a:p>
          <a:p>
            <a:r>
              <a:rPr lang="fa-IR" dirty="0" smtClean="0"/>
              <a:t>اگر گمان می‏کنید ممکن است </a:t>
            </a:r>
            <a:r>
              <a:rPr lang="en-US" sz="3000" dirty="0" smtClean="0"/>
              <a:t>TLD</a:t>
            </a:r>
            <a:r>
              <a:rPr lang="fa-IR" dirty="0" smtClean="0"/>
              <a:t>ی شما (مثلاً در اثر ضربه، گرما، یا رطوبت) آسیب دیده باشد، به مسئول فیزیک‏بهداشت خبر دهید.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400304"/>
          </a:xfrm>
        </p:spPr>
        <p:txBody>
          <a:bodyPr>
            <a:normAutofit/>
          </a:bodyPr>
          <a:lstStyle/>
          <a:p>
            <a:r>
              <a:rPr lang="fa-IR" dirty="0" smtClean="0"/>
              <a:t>هنگامی که از </a:t>
            </a:r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استفاده نمی‏کنید آن را در محلی امن، دور از منابع پرتو، و ترجیحاً در نزدیکیِ </a:t>
            </a:r>
            <a:r>
              <a:rPr lang="en-US" sz="2800" dirty="0" smtClean="0"/>
              <a:t>TLD</a:t>
            </a:r>
            <a:r>
              <a:rPr lang="fa-IR" dirty="0" smtClean="0"/>
              <a:t>ی کنترل قرار دهید.</a:t>
            </a:r>
          </a:p>
          <a:p>
            <a:pPr lvl="1"/>
            <a:r>
              <a:rPr lang="en-US" dirty="0" smtClean="0"/>
              <a:t>TLD</a:t>
            </a:r>
            <a:r>
              <a:rPr lang="fa-IR" dirty="0" smtClean="0"/>
              <a:t> را تا جایی که می‏شود از محل کار خارج نکنید.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422" y="3929066"/>
            <a:ext cx="5218232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همه‏ی شرکت‏های پرتونگاری یک </a:t>
            </a:r>
            <a:r>
              <a:rPr lang="en-US" sz="2400" dirty="0" smtClean="0"/>
              <a:t>TLD</a:t>
            </a:r>
            <a:r>
              <a:rPr lang="fa-IR" sz="2800" dirty="0" smtClean="0"/>
              <a:t>ی کنترل دارند که در محل شرکت نگه‏داری می‏شود. </a:t>
            </a:r>
          </a:p>
          <a:p>
            <a:pPr algn="ctr"/>
            <a:r>
              <a:rPr lang="fa-IR" sz="2800" dirty="0" smtClean="0"/>
              <a:t>خوانش این </a:t>
            </a:r>
            <a:r>
              <a:rPr lang="en-US" sz="2400" dirty="0" smtClean="0"/>
              <a:t>TLD</a:t>
            </a:r>
            <a:r>
              <a:rPr lang="fa-IR" sz="2400" dirty="0" smtClean="0"/>
              <a:t> </a:t>
            </a:r>
            <a:r>
              <a:rPr lang="fa-IR" sz="2800" dirty="0" smtClean="0"/>
              <a:t>با خوانش </a:t>
            </a:r>
            <a:r>
              <a:rPr lang="en-US" sz="2400" dirty="0" smtClean="0"/>
              <a:t>TLD</a:t>
            </a:r>
            <a:r>
              <a:rPr lang="fa-IR" sz="2800" dirty="0" smtClean="0"/>
              <a:t>ی پرتوکاران مقایسه می‏شود.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471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را به‏تر است روی نیم‏تنه‏ی بالاییِ بدن نصب کرد.</a:t>
            </a:r>
          </a:p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را نباید از زیر دستگاه‏های ایکسِ کاوشِ بار موجود در ورودیِ بعضی از اماکن رد کرد.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53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4400567"/>
          </a:xfrm>
        </p:spPr>
        <p:txBody>
          <a:bodyPr>
            <a:normAutofit/>
          </a:bodyPr>
          <a:lstStyle/>
          <a:p>
            <a:r>
              <a:rPr lang="fa-IR" dirty="0" smtClean="0"/>
              <a:t>برای انجام یک عملیات پرتونگاریِ ایمن دست‏کم چهار نوع دستگاه اندازه‏گیری لازم است:</a:t>
            </a:r>
          </a:p>
          <a:p>
            <a:pPr lvl="1"/>
            <a:r>
              <a:rPr lang="fa-IR" dirty="0" smtClean="0"/>
              <a:t>یک دزسنج خوانش غیرمستقیم (</a:t>
            </a:r>
            <a:r>
              <a:rPr lang="en-US" sz="2400" dirty="0" smtClean="0"/>
              <a:t>TLD</a:t>
            </a:r>
            <a:r>
              <a:rPr lang="fa-IR" dirty="0" smtClean="0"/>
              <a:t>) برای سنجش دز تجمعیِ فردی،</a:t>
            </a:r>
          </a:p>
          <a:p>
            <a:pPr lvl="1"/>
            <a:r>
              <a:rPr lang="fa-IR" dirty="0" smtClean="0"/>
              <a:t>یک دزسنج خوانش غیرمستقیم (قلمی یا دیجیتال) برای سنجشِ دز تجمعی در هر عملیات،</a:t>
            </a:r>
          </a:p>
          <a:p>
            <a:pPr lvl="1"/>
            <a:r>
              <a:rPr lang="fa-IR" dirty="0" smtClean="0"/>
              <a:t>یک دستگاهِ اندازه‏گیریِ آهنگ دز، و</a:t>
            </a:r>
          </a:p>
          <a:p>
            <a:pPr lvl="1"/>
            <a:r>
              <a:rPr lang="fa-IR" dirty="0" smtClean="0"/>
              <a:t>یک هشداردهنده برای آگاهی از وجود و شدتِ میدانِ تابشی.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54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کمیّت‏های مهم در پایش پرتوی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6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3900501"/>
          </a:xfrm>
        </p:spPr>
        <p:txBody>
          <a:bodyPr/>
          <a:lstStyle/>
          <a:p>
            <a:r>
              <a:rPr lang="fa-IR" dirty="0" smtClean="0"/>
              <a:t>برای انجام پایش پرتوی، باید کمیّت‏های زیر اندازه‏گیری شوند</a:t>
            </a:r>
          </a:p>
          <a:p>
            <a:pPr lvl="1"/>
            <a:r>
              <a:rPr lang="fa-IR" dirty="0" smtClean="0"/>
              <a:t>آهنگِ دز (معادل) در مکان‏های مختلف،</a:t>
            </a:r>
          </a:p>
          <a:p>
            <a:pPr lvl="1"/>
            <a:r>
              <a:rPr lang="fa-IR" dirty="0" smtClean="0"/>
              <a:t>دز تجمعیِ پرتوکار در هر عملیات پرتونگاری،</a:t>
            </a:r>
          </a:p>
          <a:p>
            <a:pPr lvl="1"/>
            <a:r>
              <a:rPr lang="fa-IR" dirty="0" smtClean="0"/>
              <a:t>دز تجمعیِ پرتوکار  هنگام وقوع سانحه،</a:t>
            </a:r>
          </a:p>
          <a:p>
            <a:pPr lvl="1"/>
            <a:r>
              <a:rPr lang="fa-IR" dirty="0" smtClean="0"/>
              <a:t>دز تجمعی در دوره‏های زمانیِ مشخص.</a:t>
            </a:r>
          </a:p>
          <a:p>
            <a:r>
              <a:rPr lang="fa-IR" dirty="0" smtClean="0"/>
              <a:t>هر کدام از این کمیّت‏ها وسایلِ اندازه‏گیریِ‏ِِ مخصوصی دارند.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71802" y="2643182"/>
            <a:ext cx="33602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آهنگِ دز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سنجشِ آهنگِ دز: دستگاهِ اندازه‏گیری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8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3614750"/>
          </a:xfrm>
        </p:spPr>
        <p:txBody>
          <a:bodyPr>
            <a:normAutofit/>
          </a:bodyPr>
          <a:lstStyle/>
          <a:p>
            <a:r>
              <a:rPr lang="fa-IR" dirty="0" smtClean="0"/>
              <a:t>دستگاه اندازه‏گیریِ آهنگِ دزِ تابشی وسیله‏ای است که توسط آن یکی از کمیّت‏های زیر اندازه‏گیری می‏شود:</a:t>
            </a:r>
          </a:p>
          <a:p>
            <a:pPr lvl="1"/>
            <a:r>
              <a:rPr lang="fa-IR" dirty="0" smtClean="0"/>
              <a:t>آهنگِ دز جذبی (</a:t>
            </a:r>
            <a:r>
              <a:rPr lang="en-US" sz="2400" dirty="0" err="1" smtClean="0"/>
              <a:t>Gy</a:t>
            </a:r>
            <a:r>
              <a:rPr lang="en-US" sz="2400" dirty="0" smtClean="0"/>
              <a:t>/h</a:t>
            </a:r>
            <a:r>
              <a:rPr lang="fa-IR" dirty="0" smtClean="0"/>
              <a:t>)،</a:t>
            </a:r>
          </a:p>
          <a:p>
            <a:pPr lvl="1"/>
            <a:r>
              <a:rPr lang="fa-IR" dirty="0" smtClean="0"/>
              <a:t>آهنگِ دزِ معادل (</a:t>
            </a:r>
            <a:r>
              <a:rPr lang="en-US" sz="2400" dirty="0" err="1" smtClean="0"/>
              <a:t>Sv</a:t>
            </a:r>
            <a:r>
              <a:rPr lang="en-US" sz="2400" dirty="0" smtClean="0"/>
              <a:t>/h</a:t>
            </a:r>
            <a:r>
              <a:rPr lang="fa-IR" dirty="0" smtClean="0"/>
              <a:t>)، یا</a:t>
            </a:r>
          </a:p>
          <a:p>
            <a:pPr lvl="1"/>
            <a:r>
              <a:rPr lang="fa-IR" dirty="0" smtClean="0"/>
              <a:t>آهنگ پرتودهی (</a:t>
            </a:r>
            <a:r>
              <a:rPr lang="en-US" sz="2400" dirty="0" smtClean="0"/>
              <a:t>R/h</a:t>
            </a:r>
            <a:r>
              <a:rPr lang="fa-IR" dirty="0" smtClean="0"/>
              <a:t>) ـ آهنگِ دزِ معادل (</a:t>
            </a:r>
            <a:r>
              <a:rPr lang="en-US" sz="2400" dirty="0" err="1" smtClean="0"/>
              <a:t>rem</a:t>
            </a:r>
            <a:r>
              <a:rPr lang="en-US" sz="2400" dirty="0" smtClean="0"/>
              <a:t>/h</a:t>
            </a:r>
            <a:r>
              <a:rPr lang="fa-IR" dirty="0" smtClean="0"/>
              <a:t>).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00256"/>
            <a:ext cx="2500310" cy="360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4286248" y="5143512"/>
            <a:ext cx="4214842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2800" dirty="0" err="1" smtClean="0"/>
              <a:t>mSv</a:t>
            </a:r>
            <a:r>
              <a:rPr lang="fa-IR" sz="2800" dirty="0" smtClean="0"/>
              <a:t> </a:t>
            </a:r>
            <a:r>
              <a:rPr lang="fa-IR" sz="3200" dirty="0" smtClean="0"/>
              <a:t>1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sz="3200" dirty="0" smtClean="0"/>
              <a:t> = </a:t>
            </a:r>
            <a:r>
              <a:rPr lang="en-US" sz="2800" dirty="0" err="1" smtClean="0"/>
              <a:t>rem</a:t>
            </a:r>
            <a:r>
              <a:rPr lang="fa-IR" sz="2800" dirty="0" smtClean="0"/>
              <a:t> </a:t>
            </a:r>
            <a:r>
              <a:rPr lang="fa-IR" sz="3200" dirty="0" smtClean="0"/>
              <a:t>1 = </a:t>
            </a:r>
            <a:r>
              <a:rPr lang="en-US" sz="2800" dirty="0" smtClean="0"/>
              <a:t>R</a:t>
            </a:r>
            <a:r>
              <a:rPr lang="fa-IR" sz="3200" dirty="0" smtClean="0"/>
              <a:t> 1</a:t>
            </a:r>
          </a:p>
          <a:p>
            <a:pPr marL="0" lvl="1" algn="ctr">
              <a:buNone/>
            </a:pPr>
            <a:r>
              <a:rPr lang="fa-IR" sz="3200" dirty="0" smtClean="0"/>
              <a:t>برای گاما و ایکس: </a:t>
            </a:r>
            <a:r>
              <a:rPr lang="en-US" sz="2800" dirty="0" err="1" smtClean="0"/>
              <a:t>Sv</a:t>
            </a:r>
            <a:r>
              <a:rPr lang="fa-IR" sz="2800" dirty="0" smtClean="0"/>
              <a:t> </a:t>
            </a:r>
            <a:r>
              <a:rPr lang="fa-IR" sz="3200" dirty="0" smtClean="0"/>
              <a:t>1 = </a:t>
            </a:r>
            <a:r>
              <a:rPr lang="en-US" sz="2800" dirty="0" err="1" smtClean="0"/>
              <a:t>Gy</a:t>
            </a:r>
            <a:r>
              <a:rPr lang="fa-IR" sz="2800" dirty="0" smtClean="0"/>
              <a:t> </a:t>
            </a:r>
            <a:r>
              <a:rPr lang="fa-IR" sz="3200" dirty="0" smtClean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5852" y="55721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 rot="5400000">
            <a:off x="1285852" y="4286256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57290" y="128586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mrem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5" name="Straight Arrow Connector 34"/>
          <p:cNvCxnSpPr>
            <a:endCxn id="30" idx="2"/>
          </p:cNvCxnSpPr>
          <p:nvPr/>
        </p:nvCxnSpPr>
        <p:spPr>
          <a:xfrm rot="16200000" flipV="1">
            <a:off x="1623842" y="2195354"/>
            <a:ext cx="1181409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4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4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0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5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51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9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54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اندازه‏گیری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9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543180"/>
          </a:xfrm>
        </p:spPr>
        <p:txBody>
          <a:bodyPr/>
          <a:lstStyle/>
          <a:p>
            <a:r>
              <a:rPr lang="fa-IR" dirty="0" smtClean="0"/>
              <a:t>اندازه‏گیریِ آهنگ دز تابشی سه مرحله دارد:</a:t>
            </a:r>
          </a:p>
          <a:p>
            <a:pPr lvl="1"/>
            <a:r>
              <a:rPr lang="fa-IR" dirty="0" smtClean="0"/>
              <a:t>انتخاب دستگاهِ اندازه‏گیریِ مناسب،</a:t>
            </a:r>
          </a:p>
          <a:p>
            <a:pPr lvl="1"/>
            <a:r>
              <a:rPr lang="fa-IR" dirty="0" smtClean="0"/>
              <a:t>اطمینان از سلامت دستگاه، و</a:t>
            </a:r>
          </a:p>
          <a:p>
            <a:pPr lvl="1"/>
            <a:r>
              <a:rPr lang="fa-IR" dirty="0" smtClean="0"/>
              <a:t>استفاده‏ی درست از دستگاه.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rtonegari">
      <a:dk1>
        <a:srgbClr val="FFFFFF"/>
      </a:dk1>
      <a:lt1>
        <a:srgbClr val="00000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9816</TotalTime>
  <Words>4736</Words>
  <Application>Microsoft Office PowerPoint</Application>
  <PresentationFormat>On-screen Show (4:3)</PresentationFormat>
  <Paragraphs>968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دزسنجیِ فردی و سنجش پرتویِ محیط کار</vt:lpstr>
      <vt:lpstr>آن‏‏چه می‏آموزید!</vt:lpstr>
      <vt:lpstr>عناوین</vt:lpstr>
      <vt:lpstr>دزسنجیِِ فردی و پایش محیط کار</vt:lpstr>
      <vt:lpstr>پرسش</vt:lpstr>
      <vt:lpstr>کمیّت‏های مهم در پایش پرتوی</vt:lpstr>
      <vt:lpstr>Slide 7</vt:lpstr>
      <vt:lpstr>سنجشِ آهنگِ دز: دستگاهِ اندازه‏گیری</vt:lpstr>
      <vt:lpstr>مراحل اندازه‏گیری</vt:lpstr>
      <vt:lpstr>دستگاه اندازه‏گیری: انتخاب دستگاه</vt:lpstr>
      <vt:lpstr>انتخاب دستگاه (ادامه)</vt:lpstr>
      <vt:lpstr>نکته‏ی حفاظتی</vt:lpstr>
      <vt:lpstr>دستگاهِ اندازه‏گیری: سلامت دستگاه</vt:lpstr>
      <vt:lpstr>دستگاهِ اندازه‏گیری: روش استفاده</vt:lpstr>
      <vt:lpstr>نکته‏ی حفاظتی</vt:lpstr>
      <vt:lpstr>کاربرد</vt:lpstr>
      <vt:lpstr>محل نگهداریِ دوربین</vt:lpstr>
      <vt:lpstr>محل نگهداریِ دوربین</vt:lpstr>
      <vt:lpstr>نکته‏ی حفاظتی</vt:lpstr>
      <vt:lpstr>آهنگ دز در مجاورتِ دوربین</vt:lpstr>
      <vt:lpstr>آهنگ دز در وسیله‏ی نقلیه </vt:lpstr>
      <vt:lpstr>آهنگ دز در مرز ناحیه‏ی کنترل‏شده</vt:lpstr>
      <vt:lpstr>آستانه‏های اقدام</vt:lpstr>
      <vt:lpstr>پرسش</vt:lpstr>
      <vt:lpstr>اقدامات چاره‏ساز</vt:lpstr>
      <vt:lpstr>هشداردهنده</vt:lpstr>
      <vt:lpstr>نکته‏ی حفاظتی</vt:lpstr>
      <vt:lpstr>Slide 28</vt:lpstr>
      <vt:lpstr>پایش فردی</vt:lpstr>
      <vt:lpstr>پرسش</vt:lpstr>
      <vt:lpstr>آستانه‏ی بررسی</vt:lpstr>
      <vt:lpstr>آستانه‏ی بررسی</vt:lpstr>
      <vt:lpstr>پرسش</vt:lpstr>
      <vt:lpstr>نقش پرتونگار در بررسی‏ها</vt:lpstr>
      <vt:lpstr>ابزار پایش فردی</vt:lpstr>
      <vt:lpstr>مراحلِ استفاده از پایش‏گرِ فردی</vt:lpstr>
      <vt:lpstr>پایش‏گر فردیِ خوانش مستقیم</vt:lpstr>
      <vt:lpstr>شناساییِ دستگاه</vt:lpstr>
      <vt:lpstr>روش استفاده</vt:lpstr>
      <vt:lpstr>روش خواندن</vt:lpstr>
      <vt:lpstr>نکته‏ی حفاظتی</vt:lpstr>
      <vt:lpstr>پایش‏گر فردیِ خوانش مستقیم: کاربرد</vt:lpstr>
      <vt:lpstr>فرم ثبت دز</vt:lpstr>
      <vt:lpstr>پایش‏گر فردیِ خوانش غیرمستقیم</vt:lpstr>
      <vt:lpstr>پایش‏گر فردیِ خوانش غیرمستقیم: فیلم‏بج</vt:lpstr>
      <vt:lpstr>فیلم‏بج: روش استفاده</vt:lpstr>
      <vt:lpstr>فیلم‏بج: روش استفاده (ادامه)</vt:lpstr>
      <vt:lpstr>فیلم‏بج: روش استفاده (ادامه)</vt:lpstr>
      <vt:lpstr>پایش‏گر فردیِ خوانش غیرمستقیم: TLD</vt:lpstr>
      <vt:lpstr>TLD : روش استفاده</vt:lpstr>
      <vt:lpstr>TLD : روش استفاده (ادامه)</vt:lpstr>
      <vt:lpstr>TLD : روش استفاده (ادامه)</vt:lpstr>
      <vt:lpstr>جمع‏بندی</vt:lpstr>
      <vt:lpstr>پرسش؟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Home</cp:lastModifiedBy>
  <cp:revision>419</cp:revision>
  <dcterms:created xsi:type="dcterms:W3CDTF">2015-11-07T11:15:31Z</dcterms:created>
  <dcterms:modified xsi:type="dcterms:W3CDTF">2017-06-18T04:06:19Z</dcterms:modified>
</cp:coreProperties>
</file>