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6"/>
  </p:notesMasterIdLst>
  <p:sldIdLst>
    <p:sldId id="256" r:id="rId2"/>
    <p:sldId id="298" r:id="rId3"/>
    <p:sldId id="258" r:id="rId4"/>
    <p:sldId id="293" r:id="rId5"/>
    <p:sldId id="302" r:id="rId6"/>
    <p:sldId id="299" r:id="rId7"/>
    <p:sldId id="300" r:id="rId8"/>
    <p:sldId id="301" r:id="rId9"/>
    <p:sldId id="303" r:id="rId10"/>
    <p:sldId id="310" r:id="rId11"/>
    <p:sldId id="311" r:id="rId12"/>
    <p:sldId id="306" r:id="rId13"/>
    <p:sldId id="307" r:id="rId14"/>
    <p:sldId id="308" r:id="rId15"/>
    <p:sldId id="314" r:id="rId16"/>
    <p:sldId id="309" r:id="rId17"/>
    <p:sldId id="304" r:id="rId18"/>
    <p:sldId id="329" r:id="rId19"/>
    <p:sldId id="312" r:id="rId20"/>
    <p:sldId id="315" r:id="rId21"/>
    <p:sldId id="313" r:id="rId22"/>
    <p:sldId id="316" r:id="rId23"/>
    <p:sldId id="330" r:id="rId24"/>
    <p:sldId id="320" r:id="rId25"/>
    <p:sldId id="318" r:id="rId26"/>
    <p:sldId id="319" r:id="rId27"/>
    <p:sldId id="321" r:id="rId28"/>
    <p:sldId id="322" r:id="rId29"/>
    <p:sldId id="323" r:id="rId30"/>
    <p:sldId id="331" r:id="rId31"/>
    <p:sldId id="327" r:id="rId32"/>
    <p:sldId id="328" r:id="rId33"/>
    <p:sldId id="325" r:id="rId34"/>
    <p:sldId id="326" r:id="rId3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0000"/>
    <a:srgbClr val="FFFFCC"/>
    <a:srgbClr val="0066FF"/>
    <a:srgbClr val="9BBB59"/>
    <a:srgbClr val="FFFF66"/>
    <a:srgbClr val="4D4D4D"/>
    <a:srgbClr val="B272A4"/>
    <a:srgbClr val="7F3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014" autoAdjust="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B5BAC-3F37-4B79-919A-226BD67DA648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E2A6A36-078E-4636-B68A-53148E361FB0}">
      <dgm:prSet phldrT="[Text]"/>
      <dgm:spPr/>
      <dgm:t>
        <a:bodyPr/>
        <a:lstStyle/>
        <a:p>
          <a:pPr rtl="1"/>
          <a:r>
            <a:rPr lang="fa-IR" dirty="0" smtClean="0"/>
            <a:t>کمیّت‏ها و یکاها</a:t>
          </a:r>
          <a:endParaRPr lang="fa-IR" dirty="0"/>
        </a:p>
      </dgm:t>
    </dgm:pt>
    <dgm:pt modelId="{739E84B3-3480-4277-A491-7930352C7B6D}" type="parTrans" cxnId="{4ADE94C1-9EDF-4CBE-8C2B-46ED095F5723}">
      <dgm:prSet/>
      <dgm:spPr/>
      <dgm:t>
        <a:bodyPr/>
        <a:lstStyle/>
        <a:p>
          <a:pPr rtl="1"/>
          <a:endParaRPr lang="fa-IR"/>
        </a:p>
      </dgm:t>
    </dgm:pt>
    <dgm:pt modelId="{F876913F-A1BA-4413-9088-2C088752A085}" type="sibTrans" cxnId="{4ADE94C1-9EDF-4CBE-8C2B-46ED095F5723}">
      <dgm:prSet/>
      <dgm:spPr/>
      <dgm:t>
        <a:bodyPr/>
        <a:lstStyle/>
        <a:p>
          <a:pPr rtl="1"/>
          <a:endParaRPr lang="fa-IR"/>
        </a:p>
      </dgm:t>
    </dgm:pt>
    <dgm:pt modelId="{A1D57E60-EA30-42A7-A24C-1DFDE40062A4}">
      <dgm:prSet phldrT="[Text]"/>
      <dgm:spPr/>
      <dgm:t>
        <a:bodyPr/>
        <a:lstStyle/>
        <a:p>
          <a:pPr rtl="1"/>
          <a:r>
            <a:rPr lang="fa-IR" dirty="0" smtClean="0"/>
            <a:t>چرا یکاهای مختلف؟</a:t>
          </a:r>
          <a:endParaRPr lang="fa-IR" dirty="0"/>
        </a:p>
      </dgm:t>
    </dgm:pt>
    <dgm:pt modelId="{10E92361-FF8F-4D7A-AF88-0A26F1FC2631}" type="parTrans" cxnId="{C39F75A0-E222-447F-82B0-B70AE11BE1CF}">
      <dgm:prSet/>
      <dgm:spPr/>
      <dgm:t>
        <a:bodyPr/>
        <a:lstStyle/>
        <a:p>
          <a:pPr rtl="1"/>
          <a:endParaRPr lang="fa-IR"/>
        </a:p>
      </dgm:t>
    </dgm:pt>
    <dgm:pt modelId="{518EE95E-5F7B-492D-A46F-E5827730D5CF}" type="sibTrans" cxnId="{C39F75A0-E222-447F-82B0-B70AE11BE1CF}">
      <dgm:prSet/>
      <dgm:spPr/>
      <dgm:t>
        <a:bodyPr/>
        <a:lstStyle/>
        <a:p>
          <a:pPr rtl="1"/>
          <a:endParaRPr lang="fa-IR"/>
        </a:p>
      </dgm:t>
    </dgm:pt>
    <dgm:pt modelId="{50F7F6D5-E82E-48AF-9EC8-F1D0A386E85D}">
      <dgm:prSet phldrT="[Text]"/>
      <dgm:spPr/>
      <dgm:t>
        <a:bodyPr/>
        <a:lstStyle/>
        <a:p>
          <a:pPr rtl="1"/>
          <a:r>
            <a:rPr lang="fa-IR" dirty="0" smtClean="0"/>
            <a:t>چه‏گونه؟</a:t>
          </a:r>
          <a:endParaRPr lang="fa-IR" dirty="0"/>
        </a:p>
      </dgm:t>
    </dgm:pt>
    <dgm:pt modelId="{31A96042-ADC5-4B75-B5A4-2F2DFD1D1DB0}" type="parTrans" cxnId="{BF68EC6A-8B96-4586-A20D-9EBB877CB1F8}">
      <dgm:prSet/>
      <dgm:spPr/>
      <dgm:t>
        <a:bodyPr/>
        <a:lstStyle/>
        <a:p>
          <a:pPr rtl="1"/>
          <a:endParaRPr lang="fa-IR"/>
        </a:p>
      </dgm:t>
    </dgm:pt>
    <dgm:pt modelId="{E7F606E1-D4C4-49B3-9962-3FB800E2D4E1}" type="sibTrans" cxnId="{BF68EC6A-8B96-4586-A20D-9EBB877CB1F8}">
      <dgm:prSet/>
      <dgm:spPr/>
      <dgm:t>
        <a:bodyPr/>
        <a:lstStyle/>
        <a:p>
          <a:pPr rtl="1"/>
          <a:endParaRPr lang="fa-IR"/>
        </a:p>
      </dgm:t>
    </dgm:pt>
    <dgm:pt modelId="{A2E37E08-EC49-4692-8ACE-BAC4A54EC140}">
      <dgm:prSet phldrT="[Text]"/>
      <dgm:spPr/>
      <dgm:t>
        <a:bodyPr/>
        <a:lstStyle/>
        <a:p>
          <a:pPr rtl="1"/>
          <a:r>
            <a:rPr lang="fa-IR" dirty="0" smtClean="0"/>
            <a:t>چه‏قدر؟</a:t>
          </a:r>
          <a:endParaRPr lang="fa-IR" dirty="0"/>
        </a:p>
      </dgm:t>
    </dgm:pt>
    <dgm:pt modelId="{722D282F-84D9-47BC-8D78-31076BE6656E}" type="parTrans" cxnId="{58289FA7-26F6-4F57-877B-B41319963A88}">
      <dgm:prSet/>
      <dgm:spPr/>
      <dgm:t>
        <a:bodyPr/>
        <a:lstStyle/>
        <a:p>
          <a:pPr rtl="1"/>
          <a:endParaRPr lang="fa-IR"/>
        </a:p>
      </dgm:t>
    </dgm:pt>
    <dgm:pt modelId="{9EFAF8DF-CBE4-411D-BF1D-C6C0B89BE51C}" type="sibTrans" cxnId="{58289FA7-26F6-4F57-877B-B41319963A88}">
      <dgm:prSet/>
      <dgm:spPr/>
      <dgm:t>
        <a:bodyPr/>
        <a:lstStyle/>
        <a:p>
          <a:pPr rtl="1"/>
          <a:endParaRPr lang="fa-IR"/>
        </a:p>
      </dgm:t>
    </dgm:pt>
    <dgm:pt modelId="{F4A7A0C2-BE29-40E5-9162-8FAFE232C6FA}">
      <dgm:prSet phldrT="[Text]"/>
      <dgm:spPr/>
      <dgm:t>
        <a:bodyPr/>
        <a:lstStyle/>
        <a:p>
          <a:pPr rtl="1"/>
          <a:r>
            <a:rPr lang="fa-IR" dirty="0" smtClean="0"/>
            <a:t>چه یکاهایی؟</a:t>
          </a:r>
          <a:endParaRPr lang="fa-IR" dirty="0"/>
        </a:p>
      </dgm:t>
    </dgm:pt>
    <dgm:pt modelId="{2894EBAF-772B-40F1-A769-7596530B977A}" type="parTrans" cxnId="{D14820A1-8871-434A-AFF0-71B928FF6AAC}">
      <dgm:prSet/>
      <dgm:spPr/>
      <dgm:t>
        <a:bodyPr/>
        <a:lstStyle/>
        <a:p>
          <a:pPr rtl="1"/>
          <a:endParaRPr lang="fa-IR"/>
        </a:p>
      </dgm:t>
    </dgm:pt>
    <dgm:pt modelId="{0AD31C18-93FC-483A-96D9-752CA3582884}" type="sibTrans" cxnId="{D14820A1-8871-434A-AFF0-71B928FF6AAC}">
      <dgm:prSet/>
      <dgm:spPr/>
      <dgm:t>
        <a:bodyPr/>
        <a:lstStyle/>
        <a:p>
          <a:pPr rtl="1"/>
          <a:endParaRPr lang="fa-IR"/>
        </a:p>
      </dgm:t>
    </dgm:pt>
    <dgm:pt modelId="{AD21F9C0-243B-46B2-92C7-272E35F2798F}" type="pres">
      <dgm:prSet presAssocID="{56EB5BAC-3F37-4B79-919A-226BD67DA64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148285C-C717-4105-BC8A-086843EBDFF1}" type="pres">
      <dgm:prSet presAssocID="{56EB5BAC-3F37-4B79-919A-226BD67DA648}" presName="radial" presStyleCnt="0">
        <dgm:presLayoutVars>
          <dgm:animLvl val="ctr"/>
        </dgm:presLayoutVars>
      </dgm:prSet>
      <dgm:spPr/>
    </dgm:pt>
    <dgm:pt modelId="{C8C83004-4605-43AB-AE3C-5E350C344CE9}" type="pres">
      <dgm:prSet presAssocID="{6E2A6A36-078E-4636-B68A-53148E361FB0}" presName="centerShape" presStyleLbl="vennNode1" presStyleIdx="0" presStyleCnt="5"/>
      <dgm:spPr/>
      <dgm:t>
        <a:bodyPr/>
        <a:lstStyle/>
        <a:p>
          <a:pPr rtl="1"/>
          <a:endParaRPr lang="fa-IR"/>
        </a:p>
      </dgm:t>
    </dgm:pt>
    <dgm:pt modelId="{DAE7DD6A-19EF-471B-B1ED-F0CC7727B73A}" type="pres">
      <dgm:prSet presAssocID="{A1D57E60-EA30-42A7-A24C-1DFDE40062A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0CCF6B-643B-4103-B51F-488CC7950569}" type="pres">
      <dgm:prSet presAssocID="{50F7F6D5-E82E-48AF-9EC8-F1D0A386E85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1A9784E-772D-46D3-B414-69D7EE2844FE}" type="pres">
      <dgm:prSet presAssocID="{A2E37E08-EC49-4692-8ACE-BAC4A54EC14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F80E866-7275-4D83-A9ED-4A97763071F5}" type="pres">
      <dgm:prSet presAssocID="{F4A7A0C2-BE29-40E5-9162-8FAFE232C6F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C1E9FCB-2B29-48FA-8840-D9FE05B2841F}" type="presOf" srcId="{56EB5BAC-3F37-4B79-919A-226BD67DA648}" destId="{AD21F9C0-243B-46B2-92C7-272E35F2798F}" srcOrd="0" destOrd="0" presId="urn:microsoft.com/office/officeart/2005/8/layout/radial3"/>
    <dgm:cxn modelId="{5B6A341D-A68E-4CA5-BFEF-91B9CDB32B24}" type="presOf" srcId="{A2E37E08-EC49-4692-8ACE-BAC4A54EC140}" destId="{C1A9784E-772D-46D3-B414-69D7EE2844FE}" srcOrd="0" destOrd="0" presId="urn:microsoft.com/office/officeart/2005/8/layout/radial3"/>
    <dgm:cxn modelId="{D14820A1-8871-434A-AFF0-71B928FF6AAC}" srcId="{6E2A6A36-078E-4636-B68A-53148E361FB0}" destId="{F4A7A0C2-BE29-40E5-9162-8FAFE232C6FA}" srcOrd="3" destOrd="0" parTransId="{2894EBAF-772B-40F1-A769-7596530B977A}" sibTransId="{0AD31C18-93FC-483A-96D9-752CA3582884}"/>
    <dgm:cxn modelId="{BF68EC6A-8B96-4586-A20D-9EBB877CB1F8}" srcId="{6E2A6A36-078E-4636-B68A-53148E361FB0}" destId="{50F7F6D5-E82E-48AF-9EC8-F1D0A386E85D}" srcOrd="1" destOrd="0" parTransId="{31A96042-ADC5-4B75-B5A4-2F2DFD1D1DB0}" sibTransId="{E7F606E1-D4C4-49B3-9962-3FB800E2D4E1}"/>
    <dgm:cxn modelId="{5FF35331-164B-467F-B859-C27EB6D664BC}" type="presOf" srcId="{F4A7A0C2-BE29-40E5-9162-8FAFE232C6FA}" destId="{EF80E866-7275-4D83-A9ED-4A97763071F5}" srcOrd="0" destOrd="0" presId="urn:microsoft.com/office/officeart/2005/8/layout/radial3"/>
    <dgm:cxn modelId="{7691D2B8-E57A-48EF-96D6-E5ACF92B6E8C}" type="presOf" srcId="{A1D57E60-EA30-42A7-A24C-1DFDE40062A4}" destId="{DAE7DD6A-19EF-471B-B1ED-F0CC7727B73A}" srcOrd="0" destOrd="0" presId="urn:microsoft.com/office/officeart/2005/8/layout/radial3"/>
    <dgm:cxn modelId="{58289FA7-26F6-4F57-877B-B41319963A88}" srcId="{6E2A6A36-078E-4636-B68A-53148E361FB0}" destId="{A2E37E08-EC49-4692-8ACE-BAC4A54EC140}" srcOrd="2" destOrd="0" parTransId="{722D282F-84D9-47BC-8D78-31076BE6656E}" sibTransId="{9EFAF8DF-CBE4-411D-BF1D-C6C0B89BE51C}"/>
    <dgm:cxn modelId="{4ADE94C1-9EDF-4CBE-8C2B-46ED095F5723}" srcId="{56EB5BAC-3F37-4B79-919A-226BD67DA648}" destId="{6E2A6A36-078E-4636-B68A-53148E361FB0}" srcOrd="0" destOrd="0" parTransId="{739E84B3-3480-4277-A491-7930352C7B6D}" sibTransId="{F876913F-A1BA-4413-9088-2C088752A085}"/>
    <dgm:cxn modelId="{DAFCC5E8-7F3B-4C65-B91A-C1F203E1CD40}" type="presOf" srcId="{50F7F6D5-E82E-48AF-9EC8-F1D0A386E85D}" destId="{EE0CCF6B-643B-4103-B51F-488CC7950569}" srcOrd="0" destOrd="0" presId="urn:microsoft.com/office/officeart/2005/8/layout/radial3"/>
    <dgm:cxn modelId="{58951317-7071-4CAD-99B9-E556F1206470}" type="presOf" srcId="{6E2A6A36-078E-4636-B68A-53148E361FB0}" destId="{C8C83004-4605-43AB-AE3C-5E350C344CE9}" srcOrd="0" destOrd="0" presId="urn:microsoft.com/office/officeart/2005/8/layout/radial3"/>
    <dgm:cxn modelId="{C39F75A0-E222-447F-82B0-B70AE11BE1CF}" srcId="{6E2A6A36-078E-4636-B68A-53148E361FB0}" destId="{A1D57E60-EA30-42A7-A24C-1DFDE40062A4}" srcOrd="0" destOrd="0" parTransId="{10E92361-FF8F-4D7A-AF88-0A26F1FC2631}" sibTransId="{518EE95E-5F7B-492D-A46F-E5827730D5CF}"/>
    <dgm:cxn modelId="{1B9B71F1-B8A2-4AD5-80AC-E0358122E1DD}" type="presParOf" srcId="{AD21F9C0-243B-46B2-92C7-272E35F2798F}" destId="{E148285C-C717-4105-BC8A-086843EBDFF1}" srcOrd="0" destOrd="0" presId="urn:microsoft.com/office/officeart/2005/8/layout/radial3"/>
    <dgm:cxn modelId="{B27E6E12-B6D8-475C-9697-61F3EA8F1624}" type="presParOf" srcId="{E148285C-C717-4105-BC8A-086843EBDFF1}" destId="{C8C83004-4605-43AB-AE3C-5E350C344CE9}" srcOrd="0" destOrd="0" presId="urn:microsoft.com/office/officeart/2005/8/layout/radial3"/>
    <dgm:cxn modelId="{3A10BD0C-C687-44EF-9838-A248753BCD9E}" type="presParOf" srcId="{E148285C-C717-4105-BC8A-086843EBDFF1}" destId="{DAE7DD6A-19EF-471B-B1ED-F0CC7727B73A}" srcOrd="1" destOrd="0" presId="urn:microsoft.com/office/officeart/2005/8/layout/radial3"/>
    <dgm:cxn modelId="{2E4D39CB-BE77-4B5A-A1C6-4066141DC213}" type="presParOf" srcId="{E148285C-C717-4105-BC8A-086843EBDFF1}" destId="{EE0CCF6B-643B-4103-B51F-488CC7950569}" srcOrd="2" destOrd="0" presId="urn:microsoft.com/office/officeart/2005/8/layout/radial3"/>
    <dgm:cxn modelId="{0B3F54F6-4048-44BC-BC0D-B29793476F1B}" type="presParOf" srcId="{E148285C-C717-4105-BC8A-086843EBDFF1}" destId="{C1A9784E-772D-46D3-B414-69D7EE2844FE}" srcOrd="3" destOrd="0" presId="urn:microsoft.com/office/officeart/2005/8/layout/radial3"/>
    <dgm:cxn modelId="{D584985D-6895-45C3-B2AE-54F8E5E99211}" type="presParOf" srcId="{E148285C-C717-4105-BC8A-086843EBDFF1}" destId="{EF80E866-7275-4D83-A9ED-4A97763071F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BAD0B-66EA-4877-BD8D-21D896D1AEE5}" type="doc">
      <dgm:prSet loTypeId="urn:microsoft.com/office/officeart/2005/8/layout/funnel1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0EF49613-A5B6-41EE-9940-3A53C0C4D21E}">
      <dgm:prSet phldrT="[Text]"/>
      <dgm:spPr/>
      <dgm:t>
        <a:bodyPr/>
        <a:lstStyle/>
        <a:p>
          <a:pPr rtl="1"/>
          <a:r>
            <a:rPr lang="fa-IR" dirty="0" smtClean="0"/>
            <a:t>وزن</a:t>
          </a:r>
          <a:endParaRPr lang="fa-IR" dirty="0"/>
        </a:p>
      </dgm:t>
    </dgm:pt>
    <dgm:pt modelId="{6E7F90EC-F053-4CB9-BF58-50BB4F15C6CF}" type="parTrans" cxnId="{166EFEAC-EEC0-465C-B1B0-C10C1C0FFB9D}">
      <dgm:prSet/>
      <dgm:spPr/>
      <dgm:t>
        <a:bodyPr/>
        <a:lstStyle/>
        <a:p>
          <a:pPr rtl="1"/>
          <a:endParaRPr lang="fa-IR"/>
        </a:p>
      </dgm:t>
    </dgm:pt>
    <dgm:pt modelId="{2E3A7343-C070-41FD-82AD-10756EBF53EC}" type="sibTrans" cxnId="{166EFEAC-EEC0-465C-B1B0-C10C1C0FFB9D}">
      <dgm:prSet/>
      <dgm:spPr/>
      <dgm:t>
        <a:bodyPr/>
        <a:lstStyle/>
        <a:p>
          <a:pPr rtl="1"/>
          <a:endParaRPr lang="fa-IR"/>
        </a:p>
      </dgm:t>
    </dgm:pt>
    <dgm:pt modelId="{03B2F0DB-7DAB-4D5E-944D-2E61BF42C790}">
      <dgm:prSet phldrT="[Text]"/>
      <dgm:spPr/>
      <dgm:t>
        <a:bodyPr/>
        <a:lstStyle/>
        <a:p>
          <a:pPr rtl="1"/>
          <a:r>
            <a:rPr lang="fa-IR" dirty="0" smtClean="0"/>
            <a:t>کیلوگرم</a:t>
          </a:r>
          <a:endParaRPr lang="fa-IR" dirty="0"/>
        </a:p>
      </dgm:t>
    </dgm:pt>
    <dgm:pt modelId="{A5232420-BBDE-405F-92D2-90DCA06BD427}" type="parTrans" cxnId="{07E375BD-75E7-4A59-83B3-79AD7A8A23BA}">
      <dgm:prSet/>
      <dgm:spPr/>
      <dgm:t>
        <a:bodyPr/>
        <a:lstStyle/>
        <a:p>
          <a:pPr rtl="1"/>
          <a:endParaRPr lang="fa-IR"/>
        </a:p>
      </dgm:t>
    </dgm:pt>
    <dgm:pt modelId="{D775CB31-BBB6-4485-A591-6B8824AF78EE}" type="sibTrans" cxnId="{07E375BD-75E7-4A59-83B3-79AD7A8A23BA}">
      <dgm:prSet/>
      <dgm:spPr/>
      <dgm:t>
        <a:bodyPr/>
        <a:lstStyle/>
        <a:p>
          <a:pPr rtl="1"/>
          <a:endParaRPr lang="fa-IR"/>
        </a:p>
      </dgm:t>
    </dgm:pt>
    <dgm:pt modelId="{8C81059E-932B-423D-B15A-007A9D8099D8}">
      <dgm:prSet phldrT="[Text]"/>
      <dgm:spPr/>
      <dgm:t>
        <a:bodyPr/>
        <a:lstStyle/>
        <a:p>
          <a:pPr rtl="1"/>
          <a:r>
            <a:rPr lang="fa-IR" dirty="0" smtClean="0"/>
            <a:t>ترازو</a:t>
          </a:r>
          <a:endParaRPr lang="fa-IR" dirty="0"/>
        </a:p>
      </dgm:t>
    </dgm:pt>
    <dgm:pt modelId="{86E6AAF2-96FC-4D74-A7E5-54AFC080446E}" type="parTrans" cxnId="{9C54EA96-E401-4094-8E45-01937B4E3B9D}">
      <dgm:prSet/>
      <dgm:spPr/>
      <dgm:t>
        <a:bodyPr/>
        <a:lstStyle/>
        <a:p>
          <a:pPr rtl="1"/>
          <a:endParaRPr lang="fa-IR"/>
        </a:p>
      </dgm:t>
    </dgm:pt>
    <dgm:pt modelId="{36E22F71-1FBC-4A3C-AEAE-3980352606BC}" type="sibTrans" cxnId="{9C54EA96-E401-4094-8E45-01937B4E3B9D}">
      <dgm:prSet/>
      <dgm:spPr/>
      <dgm:t>
        <a:bodyPr/>
        <a:lstStyle/>
        <a:p>
          <a:pPr rtl="1"/>
          <a:endParaRPr lang="fa-IR"/>
        </a:p>
      </dgm:t>
    </dgm:pt>
    <dgm:pt modelId="{91A0EA56-438C-4144-AF1A-CA12B8D41157}">
      <dgm:prSet phldrT="[Text]"/>
      <dgm:spPr/>
      <dgm:t>
        <a:bodyPr/>
        <a:lstStyle/>
        <a:p>
          <a:pPr rtl="1"/>
          <a:r>
            <a:rPr lang="fa-IR" dirty="0" smtClean="0"/>
            <a:t>اندازه‏گیریِ وزن</a:t>
          </a:r>
          <a:endParaRPr lang="fa-IR" dirty="0"/>
        </a:p>
      </dgm:t>
    </dgm:pt>
    <dgm:pt modelId="{254AF5A3-65D7-4B97-BFDA-B495CDE5921E}" type="parTrans" cxnId="{28B3CEB6-112D-422E-94B1-B0E6E5C23086}">
      <dgm:prSet/>
      <dgm:spPr/>
      <dgm:t>
        <a:bodyPr/>
        <a:lstStyle/>
        <a:p>
          <a:pPr rtl="1"/>
          <a:endParaRPr lang="fa-IR"/>
        </a:p>
      </dgm:t>
    </dgm:pt>
    <dgm:pt modelId="{CAD37D60-A839-4922-B6C6-0973446A5E68}" type="sibTrans" cxnId="{28B3CEB6-112D-422E-94B1-B0E6E5C23086}">
      <dgm:prSet/>
      <dgm:spPr/>
      <dgm:t>
        <a:bodyPr/>
        <a:lstStyle/>
        <a:p>
          <a:pPr rtl="1"/>
          <a:endParaRPr lang="fa-IR"/>
        </a:p>
      </dgm:t>
    </dgm:pt>
    <dgm:pt modelId="{B335B176-5993-4037-9C35-1DF69EBA3464}" type="pres">
      <dgm:prSet presAssocID="{474BAD0B-66EA-4877-BD8D-21D896D1AEE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9B4518-7A0B-4524-B42A-1D698ADFA184}" type="pres">
      <dgm:prSet presAssocID="{474BAD0B-66EA-4877-BD8D-21D896D1AEE5}" presName="ellipse" presStyleLbl="trBgShp" presStyleIdx="0" presStyleCnt="1"/>
      <dgm:spPr/>
    </dgm:pt>
    <dgm:pt modelId="{1C8157BB-7F41-46DE-ADFB-24DCFA48A306}" type="pres">
      <dgm:prSet presAssocID="{474BAD0B-66EA-4877-BD8D-21D896D1AEE5}" presName="arrow1" presStyleLbl="fgShp" presStyleIdx="0" presStyleCnt="1"/>
      <dgm:spPr/>
    </dgm:pt>
    <dgm:pt modelId="{C0164DD5-9E57-41CF-988D-BFD2E9144190}" type="pres">
      <dgm:prSet presAssocID="{474BAD0B-66EA-4877-BD8D-21D896D1AEE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E0BF88A-6D1A-467C-BA85-9707CED1BD14}" type="pres">
      <dgm:prSet presAssocID="{03B2F0DB-7DAB-4D5E-944D-2E61BF42C79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CD28E92-5A04-4CB8-8AC6-9E395F78427B}" type="pres">
      <dgm:prSet presAssocID="{8C81059E-932B-423D-B15A-007A9D8099D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771CA75-C56B-4FBB-8828-3B819D725802}" type="pres">
      <dgm:prSet presAssocID="{91A0EA56-438C-4144-AF1A-CA12B8D4115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F46D8E-9484-4518-B0F1-9F971FF2D0B4}" type="pres">
      <dgm:prSet presAssocID="{474BAD0B-66EA-4877-BD8D-21D896D1AEE5}" presName="funnel" presStyleLbl="trAlignAcc1" presStyleIdx="0" presStyleCnt="1"/>
      <dgm:spPr/>
    </dgm:pt>
  </dgm:ptLst>
  <dgm:cxnLst>
    <dgm:cxn modelId="{7973F7AF-B83B-469C-9353-AD7942B39159}" type="presOf" srcId="{474BAD0B-66EA-4877-BD8D-21D896D1AEE5}" destId="{B335B176-5993-4037-9C35-1DF69EBA3464}" srcOrd="0" destOrd="0" presId="urn:microsoft.com/office/officeart/2005/8/layout/funnel1"/>
    <dgm:cxn modelId="{4231E964-6DEE-4F60-81BF-DB89F18133BA}" type="presOf" srcId="{0EF49613-A5B6-41EE-9940-3A53C0C4D21E}" destId="{2771CA75-C56B-4FBB-8828-3B819D725802}" srcOrd="0" destOrd="0" presId="urn:microsoft.com/office/officeart/2005/8/layout/funnel1"/>
    <dgm:cxn modelId="{166EFEAC-EEC0-465C-B1B0-C10C1C0FFB9D}" srcId="{474BAD0B-66EA-4877-BD8D-21D896D1AEE5}" destId="{0EF49613-A5B6-41EE-9940-3A53C0C4D21E}" srcOrd="0" destOrd="0" parTransId="{6E7F90EC-F053-4CB9-BF58-50BB4F15C6CF}" sibTransId="{2E3A7343-C070-41FD-82AD-10756EBF53EC}"/>
    <dgm:cxn modelId="{CE4663B1-B6B0-41EB-8986-A6D671455545}" type="presOf" srcId="{8C81059E-932B-423D-B15A-007A9D8099D8}" destId="{8E0BF88A-6D1A-467C-BA85-9707CED1BD14}" srcOrd="0" destOrd="0" presId="urn:microsoft.com/office/officeart/2005/8/layout/funnel1"/>
    <dgm:cxn modelId="{28B3CEB6-112D-422E-94B1-B0E6E5C23086}" srcId="{474BAD0B-66EA-4877-BD8D-21D896D1AEE5}" destId="{91A0EA56-438C-4144-AF1A-CA12B8D41157}" srcOrd="3" destOrd="0" parTransId="{254AF5A3-65D7-4B97-BFDA-B495CDE5921E}" sibTransId="{CAD37D60-A839-4922-B6C6-0973446A5E68}"/>
    <dgm:cxn modelId="{11309A78-0F9B-4ABC-AE15-07433BA07298}" type="presOf" srcId="{91A0EA56-438C-4144-AF1A-CA12B8D41157}" destId="{C0164DD5-9E57-41CF-988D-BFD2E9144190}" srcOrd="0" destOrd="0" presId="urn:microsoft.com/office/officeart/2005/8/layout/funnel1"/>
    <dgm:cxn modelId="{6CB3523D-C53C-4FFC-BE79-C959BB1C081F}" type="presOf" srcId="{03B2F0DB-7DAB-4D5E-944D-2E61BF42C790}" destId="{DCD28E92-5A04-4CB8-8AC6-9E395F78427B}" srcOrd="0" destOrd="0" presId="urn:microsoft.com/office/officeart/2005/8/layout/funnel1"/>
    <dgm:cxn modelId="{9C54EA96-E401-4094-8E45-01937B4E3B9D}" srcId="{474BAD0B-66EA-4877-BD8D-21D896D1AEE5}" destId="{8C81059E-932B-423D-B15A-007A9D8099D8}" srcOrd="2" destOrd="0" parTransId="{86E6AAF2-96FC-4D74-A7E5-54AFC080446E}" sibTransId="{36E22F71-1FBC-4A3C-AEAE-3980352606BC}"/>
    <dgm:cxn modelId="{07E375BD-75E7-4A59-83B3-79AD7A8A23BA}" srcId="{474BAD0B-66EA-4877-BD8D-21D896D1AEE5}" destId="{03B2F0DB-7DAB-4D5E-944D-2E61BF42C790}" srcOrd="1" destOrd="0" parTransId="{A5232420-BBDE-405F-92D2-90DCA06BD427}" sibTransId="{D775CB31-BBB6-4485-A591-6B8824AF78EE}"/>
    <dgm:cxn modelId="{247B23C3-2CA7-4225-870C-9882E1641E52}" type="presParOf" srcId="{B335B176-5993-4037-9C35-1DF69EBA3464}" destId="{529B4518-7A0B-4524-B42A-1D698ADFA184}" srcOrd="0" destOrd="0" presId="urn:microsoft.com/office/officeart/2005/8/layout/funnel1"/>
    <dgm:cxn modelId="{992A7CFE-D046-4F24-82ED-1A9343A3E672}" type="presParOf" srcId="{B335B176-5993-4037-9C35-1DF69EBA3464}" destId="{1C8157BB-7F41-46DE-ADFB-24DCFA48A306}" srcOrd="1" destOrd="0" presId="urn:microsoft.com/office/officeart/2005/8/layout/funnel1"/>
    <dgm:cxn modelId="{744464BC-FF07-4CD7-976D-7F930C9C2ADA}" type="presParOf" srcId="{B335B176-5993-4037-9C35-1DF69EBA3464}" destId="{C0164DD5-9E57-41CF-988D-BFD2E9144190}" srcOrd="2" destOrd="0" presId="urn:microsoft.com/office/officeart/2005/8/layout/funnel1"/>
    <dgm:cxn modelId="{F41C4CA2-98FF-4318-867B-F36599344987}" type="presParOf" srcId="{B335B176-5993-4037-9C35-1DF69EBA3464}" destId="{8E0BF88A-6D1A-467C-BA85-9707CED1BD14}" srcOrd="3" destOrd="0" presId="urn:microsoft.com/office/officeart/2005/8/layout/funnel1"/>
    <dgm:cxn modelId="{D6767163-CA9F-4A5E-AF6B-79F67D9B78F2}" type="presParOf" srcId="{B335B176-5993-4037-9C35-1DF69EBA3464}" destId="{DCD28E92-5A04-4CB8-8AC6-9E395F78427B}" srcOrd="4" destOrd="0" presId="urn:microsoft.com/office/officeart/2005/8/layout/funnel1"/>
    <dgm:cxn modelId="{7E2DEB00-EA67-4A09-918E-47611FF814A3}" type="presParOf" srcId="{B335B176-5993-4037-9C35-1DF69EBA3464}" destId="{2771CA75-C56B-4FBB-8828-3B819D725802}" srcOrd="5" destOrd="0" presId="urn:microsoft.com/office/officeart/2005/8/layout/funnel1"/>
    <dgm:cxn modelId="{16D956E6-BED7-426C-B0B3-7EE0049590E4}" type="presParOf" srcId="{B335B176-5993-4037-9C35-1DF69EBA3464}" destId="{89F46D8E-9484-4518-B0F1-9F971FF2D0B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A6AFBE-C062-41D0-9F36-CAAD616D1C1B}" type="datetimeFigureOut">
              <a:rPr lang="fa-IR" smtClean="0"/>
              <a:pPr/>
              <a:t>24/09/1438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0F2C6B-C6B0-49DC-B4EB-690B6E80A4B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29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3842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848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1919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0756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در این اسلاید می‏خواهیم نشان دهیم واپاشی کبالت و ایریدیم باهم فرق دارد و منجر به فوتون‏هایی با انرژی‏های متفاوت می‏شود.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7241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998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483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2156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9684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1692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966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3747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8057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4441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67098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5965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8545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4173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202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958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4635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از این جدول برای این استفاده می‏کنیم که نشان دهیم کدام بافت‏ها از بقیه به پرتو حساس‏ترند.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06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68874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55545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44427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55779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2054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شدت پرتو قبلاً در درس منابع پرتو تعریف شد.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2038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546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مقدار انرژی‏ای که در بدن  آزاد می‏شود لزوماً با نظیرش برای هوا یکسان نیست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7722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6780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با این مثال نشان داده می‏شود که انرژی انتقالی از تابش به بدن چندان زیاد نیست؛ با وجود این، اثرات مخرب آن می‏تواند بسیار زیاد باشد. این تخریب به‏دلیل پدیده‏ی یونش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4203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647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1ECF2"/>
            </a:gs>
            <a:gs pos="16000">
              <a:srgbClr val="986E9C"/>
            </a:gs>
            <a:gs pos="80000">
              <a:srgbClr val="7B457F">
                <a:alpha val="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4.xml"/><Relationship Id="rId7" Type="http://schemas.openxmlformats.org/officeDocument/2006/relationships/slide" Target="slide2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457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5029208" cy="1470025"/>
          </a:xfrm>
        </p:spPr>
        <p:txBody>
          <a:bodyPr/>
          <a:lstStyle/>
          <a:p>
            <a:r>
              <a:rPr lang="fa-IR" u="sng" dirty="0" smtClean="0"/>
              <a:t>کمیّت‏ها و یکاها در حفاظت پرتوی</a:t>
            </a:r>
            <a:endParaRPr lang="fa-IR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4786346" cy="1042998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</a:rPr>
              <a:t>حفاظت در برابر اشعه: پرتونگاریِِ صنعتی (ویرایش نخست ـ 1395)</a:t>
            </a:r>
          </a:p>
          <a:p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Picture 4" descr="imagesCA0O7W3H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49586" y="1714488"/>
            <a:ext cx="2880000" cy="36000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TextBox 5"/>
          <p:cNvSpPr txBox="1"/>
          <p:nvPr/>
        </p:nvSpPr>
        <p:spPr>
          <a:xfrm>
            <a:off x="5857884" y="5715016"/>
            <a:ext cx="15001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smtClean="0"/>
              <a:t>34 اسلاید</a:t>
            </a:r>
            <a:endParaRPr lang="fa-IR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54301"/>
            <a:ext cx="10572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636" y="595896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/>
              <a:t>استفاده با ذکر مرجع آزاد است.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آهنگ دز جذبی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10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043378"/>
          </a:xfrm>
        </p:spPr>
        <p:txBody>
          <a:bodyPr>
            <a:normAutofit/>
          </a:bodyPr>
          <a:lstStyle/>
          <a:p>
            <a:r>
              <a:rPr lang="fa-IR" dirty="0" smtClean="0"/>
              <a:t>در نقطه‏ای در اطرافِ یک منبعِ تابش، دز جذبی‏ای که در هر لحظه (مثلاً هر ثانیه یا هر دقیقه) به بدن منتقل می‏شود </a:t>
            </a:r>
            <a:r>
              <a:rPr lang="fa-IR" dirty="0" smtClean="0">
                <a:solidFill>
                  <a:srgbClr val="FFFF00"/>
                </a:solidFill>
              </a:rPr>
              <a:t>آهنگِ دز جذبی </a:t>
            </a:r>
            <a:r>
              <a:rPr lang="fa-IR" dirty="0" smtClean="0"/>
              <a:t>از آن چشمه نام دارد.</a:t>
            </a:r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57422" y="3571876"/>
          <a:ext cx="4559007" cy="91440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2218054"/>
                <a:gridCol w="208280"/>
                <a:gridCol w="213267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دز جذبی</a:t>
                      </a:r>
                      <a:endParaRPr lang="fa-IR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1800" dirty="0" smtClean="0"/>
                        <a:t>=</a:t>
                      </a:r>
                      <a:endParaRPr lang="fa-I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آهنگ دز جذبی</a:t>
                      </a:r>
                      <a:endParaRPr lang="fa-IR" sz="24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زمان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7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2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7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8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8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آهنگ دز جذبی: مثال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11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00166" y="1600200"/>
            <a:ext cx="7186634" cy="4043378"/>
          </a:xfrm>
        </p:spPr>
        <p:txBody>
          <a:bodyPr>
            <a:normAutofit/>
          </a:bodyPr>
          <a:lstStyle/>
          <a:p>
            <a:r>
              <a:rPr lang="fa-IR" dirty="0" smtClean="0"/>
              <a:t>فردی بیست ثانیه در نزدیکیِ یک چشمه‏ی پرتونگاری بوده است و دز جذبی‏ای برابر با </a:t>
            </a:r>
            <a:r>
              <a:rPr lang="en-US" sz="2800" dirty="0" err="1" smtClean="0"/>
              <a:t>mGy</a:t>
            </a:r>
            <a:r>
              <a:rPr lang="fa-IR" sz="2800" dirty="0" smtClean="0"/>
              <a:t> </a:t>
            </a:r>
            <a:r>
              <a:rPr lang="fa-IR" dirty="0" smtClean="0"/>
              <a:t>5 دریافت کرده است. آهنگ دز جذبی در نقطه‏ای که او ایستاده چند </a:t>
            </a:r>
            <a:r>
              <a:rPr lang="en-US" sz="2800" dirty="0" err="1" smtClean="0"/>
              <a:t>mGy</a:t>
            </a:r>
            <a:r>
              <a:rPr lang="en-US" sz="2800" dirty="0" smtClean="0"/>
              <a:t>/s</a:t>
            </a:r>
            <a:r>
              <a:rPr lang="fa-IR" sz="2800" dirty="0" smtClean="0"/>
              <a:t> </a:t>
            </a:r>
            <a:r>
              <a:rPr lang="fa-IR" dirty="0" smtClean="0"/>
              <a:t>بوده است؟</a:t>
            </a:r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43174" y="3643314"/>
          <a:ext cx="3429023" cy="91440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557546"/>
                <a:gridCol w="232864"/>
                <a:gridCol w="163861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err="1" smtClean="0"/>
                        <a:t>mGy</a:t>
                      </a:r>
                      <a:r>
                        <a:rPr lang="fa-IR" sz="2400" b="0" baseline="0" dirty="0" smtClean="0"/>
                        <a:t> </a:t>
                      </a:r>
                      <a:r>
                        <a:rPr lang="fa-IR" sz="2400" b="0" dirty="0" smtClean="0"/>
                        <a:t> 5</a:t>
                      </a:r>
                      <a:endParaRPr lang="fa-IR" sz="2400" b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=</a:t>
                      </a:r>
                      <a:endParaRPr lang="fa-IR" sz="2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آهنگ دز جذبی</a:t>
                      </a:r>
                      <a:endParaRPr lang="fa-IR" sz="2400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s</a:t>
                      </a:r>
                      <a:r>
                        <a:rPr lang="fa-IR" sz="2400" b="0" dirty="0" smtClean="0"/>
                        <a:t> 2</a:t>
                      </a:r>
                      <a:r>
                        <a:rPr lang="fa-IR" sz="2000" b="0" dirty="0" smtClean="0">
                          <a:cs typeface="B Koodak Outline" pitchFamily="2" charset="-78"/>
                        </a:rPr>
                        <a:t>0</a:t>
                      </a:r>
                      <a:endParaRPr lang="fa-IR" sz="2400" b="0" dirty="0">
                        <a:cs typeface="B Koodak Outline" pitchFamily="2" charset="-7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71736" y="4714884"/>
          <a:ext cx="3500462" cy="74168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49908"/>
                <a:gridCol w="1750554"/>
              </a:tblGrid>
              <a:tr h="741680">
                <a:tc>
                  <a:txBody>
                    <a:bodyPr/>
                    <a:lstStyle/>
                    <a:p>
                      <a:pPr rtl="1"/>
                      <a:r>
                        <a:rPr lang="en-US" sz="2400" b="0" dirty="0" err="1" smtClean="0"/>
                        <a:t>mGy</a:t>
                      </a:r>
                      <a:r>
                        <a:rPr lang="en-US" sz="2400" b="0" dirty="0" smtClean="0"/>
                        <a:t>/s</a:t>
                      </a:r>
                      <a:r>
                        <a:rPr lang="fa-IR" sz="2400" b="0" baseline="0" dirty="0" smtClean="0"/>
                        <a:t> </a:t>
                      </a:r>
                      <a:r>
                        <a:rPr lang="fa-IR" sz="2400" b="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b="0" baseline="0" dirty="0" smtClean="0"/>
                        <a:t>/25 </a:t>
                      </a:r>
                      <a:r>
                        <a:rPr lang="fa-IR" sz="2400" b="0" dirty="0" smtClean="0"/>
                        <a:t>=</a:t>
                      </a:r>
                      <a:endParaRPr lang="fa-IR" sz="2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آهنگ دز جذبی</a:t>
                      </a:r>
                      <a:endParaRPr lang="fa-IR" sz="2400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8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0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3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8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4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2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9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آهنگ دز جذبیِ یک چشمه‏ی گاما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12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829064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مهم‏ترین عوامل مؤثر بر آهنگِ دز جذبی در نقطه‏ای پیرامون یک چشمه:</a:t>
            </a:r>
          </a:p>
          <a:p>
            <a:pPr lvl="1"/>
            <a:r>
              <a:rPr lang="fa-IR" dirty="0" smtClean="0"/>
              <a:t>نوع چشمه</a:t>
            </a:r>
          </a:p>
          <a:p>
            <a:pPr lvl="2"/>
            <a:r>
              <a:rPr lang="fa-IR" dirty="0" smtClean="0"/>
              <a:t>انرژیِ فوتون‏ها را تعیین می‏کند،</a:t>
            </a:r>
          </a:p>
          <a:p>
            <a:pPr lvl="1"/>
            <a:r>
              <a:rPr lang="fa-IR" dirty="0" smtClean="0"/>
              <a:t>اکتیویته‏ی چشمه</a:t>
            </a:r>
          </a:p>
          <a:p>
            <a:pPr lvl="2"/>
            <a:r>
              <a:rPr lang="fa-IR" i="1" dirty="0" smtClean="0"/>
              <a:t>تعداد فوتون‏ها در هر ثانیه </a:t>
            </a:r>
            <a:r>
              <a:rPr lang="fa-IR" dirty="0" smtClean="0"/>
              <a:t>(آهنگ تابش فوتون) را تعیین می‏کند،</a:t>
            </a:r>
          </a:p>
          <a:p>
            <a:pPr lvl="1"/>
            <a:r>
              <a:rPr lang="fa-IR" dirty="0" smtClean="0"/>
              <a:t>فاصله از چشمه</a:t>
            </a:r>
          </a:p>
          <a:p>
            <a:pPr lvl="2"/>
            <a:r>
              <a:rPr lang="fa-IR" dirty="0" smtClean="0"/>
              <a:t>هرچه از چشمه دورتر باشیم، آهنگ دز کم‏تر می‏شود.</a:t>
            </a:r>
            <a:endParaRPr lang="fa-IR" dirty="0"/>
          </a:p>
        </p:txBody>
      </p:sp>
      <p:grpSp>
        <p:nvGrpSpPr>
          <p:cNvPr id="46" name="Group 45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7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0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3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6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4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1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9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9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اثرِ نوع چشمه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13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000232" y="2000240"/>
          <a:ext cx="5719768" cy="1722112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2730466"/>
                <a:gridCol w="2989302"/>
              </a:tblGrid>
              <a:tr h="685792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نوع چشمه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میانگین انرژیِ فوتون‏ها</a:t>
                      </a:r>
                      <a:endParaRPr lang="fa-I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کبالت 6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800" dirty="0" smtClean="0"/>
                        <a:t>  (</a:t>
                      </a:r>
                      <a:r>
                        <a:rPr lang="en-US" sz="2400" baseline="30000" dirty="0" smtClean="0"/>
                        <a:t>60</a:t>
                      </a:r>
                      <a:r>
                        <a:rPr lang="en-US" sz="2400" dirty="0" smtClean="0"/>
                        <a:t>Co</a:t>
                      </a:r>
                      <a:r>
                        <a:rPr lang="fa-IR" sz="2800" dirty="0" smtClean="0"/>
                        <a:t>)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keV</a:t>
                      </a:r>
                      <a:r>
                        <a:rPr lang="fa-IR" sz="2400" baseline="0" dirty="0" smtClean="0"/>
                        <a:t> </a:t>
                      </a:r>
                      <a:r>
                        <a:rPr lang="fa-IR" sz="2800" baseline="0" dirty="0" smtClean="0"/>
                        <a:t>125</a:t>
                      </a:r>
                      <a:r>
                        <a:rPr lang="fa-IR" sz="2400" dirty="0" smtClean="0">
                          <a:cs typeface="B Koodak Outline" pitchFamily="2" charset="-78"/>
                        </a:rPr>
                        <a:t>0</a:t>
                      </a:r>
                      <a:endParaRPr lang="fa-IR" sz="2800" dirty="0">
                        <a:cs typeface="B Koodak Outline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ایریدیم</a:t>
                      </a:r>
                      <a:r>
                        <a:rPr lang="fa-IR" sz="2800" baseline="0" dirty="0" smtClean="0"/>
                        <a:t> 192 (</a:t>
                      </a:r>
                      <a:r>
                        <a:rPr lang="en-US" sz="2400" baseline="30000" dirty="0" smtClean="0"/>
                        <a:t>192</a:t>
                      </a:r>
                      <a:r>
                        <a:rPr lang="en-US" sz="2400" baseline="0" dirty="0" smtClean="0"/>
                        <a:t>Ir</a:t>
                      </a:r>
                      <a:r>
                        <a:rPr lang="fa-IR" sz="2800" baseline="0" dirty="0" smtClean="0"/>
                        <a:t>)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keV</a:t>
                      </a:r>
                      <a:r>
                        <a:rPr lang="fa-IR" sz="2400" dirty="0" smtClean="0"/>
                        <a:t> </a:t>
                      </a:r>
                      <a:r>
                        <a:rPr lang="fa-IR" sz="2800" dirty="0" smtClean="0"/>
                        <a:t>4</a:t>
                      </a:r>
                      <a:r>
                        <a:rPr lang="fa-IR" sz="2400" dirty="0" smtClean="0">
                          <a:cs typeface="B Koodak Outline" pitchFamily="2" charset="-78"/>
                        </a:rPr>
                        <a:t>00</a:t>
                      </a:r>
                      <a:endParaRPr lang="fa-IR" sz="2800" dirty="0">
                        <a:cs typeface="B Koodak Outline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2428860" y="4214818"/>
            <a:ext cx="4572032" cy="1428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R="0" lvl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fa-IR" sz="2400" dirty="0" smtClean="0"/>
              <a:t>انرژیِ فوتون‏ها را برحسب الکترون‏ولت می‏سنجند.</a:t>
            </a:r>
          </a:p>
          <a:p>
            <a:pPr marR="0" lvl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lang="fa-IR" sz="2000" dirty="0" smtClean="0"/>
          </a:p>
          <a:p>
            <a:pPr marR="0" lvl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n-US" sz="2000" dirty="0" smtClean="0"/>
              <a:t>J</a:t>
            </a:r>
            <a:r>
              <a:rPr lang="fa-IR" sz="2400" dirty="0" smtClean="0"/>
              <a:t> </a:t>
            </a:r>
            <a:r>
              <a:rPr lang="fa-IR" sz="2400" baseline="30000" dirty="0" smtClean="0"/>
              <a:t>19-</a:t>
            </a:r>
            <a:r>
              <a:rPr lang="fa-IR" sz="2400" dirty="0" smtClean="0"/>
              <a:t>1</a:t>
            </a:r>
            <a:r>
              <a:rPr lang="fa-IR" sz="2000" dirty="0" smtClean="0">
                <a:cs typeface="B Koodak Outline" pitchFamily="2" charset="-78"/>
              </a:rPr>
              <a:t>0</a:t>
            </a:r>
            <a:r>
              <a:rPr lang="fa-IR" sz="2400" dirty="0" smtClean="0"/>
              <a:t>×1/6 = </a:t>
            </a:r>
            <a:r>
              <a:rPr lang="en-US" sz="2000" dirty="0" err="1" smtClean="0"/>
              <a:t>eV</a:t>
            </a:r>
            <a:r>
              <a:rPr lang="fa-IR" sz="2000" dirty="0" smtClean="0"/>
              <a:t> </a:t>
            </a:r>
            <a:r>
              <a:rPr lang="fa-IR" sz="2400" dirty="0" smtClean="0"/>
              <a:t>1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4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7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9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0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8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5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6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3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46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/>
          <p:cNvSpPr/>
          <p:nvPr/>
        </p:nvSpPr>
        <p:spPr>
          <a:xfrm>
            <a:off x="5929322" y="3643314"/>
            <a:ext cx="2160000" cy="216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2476100" y="4143380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اثرِ نوع چشمه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14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2976" y="1600201"/>
            <a:ext cx="7543824" cy="828667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/>
              <a:t>مقایسه‏ی آهنگِ گسیلِ فوتون در واپاشیِ کبالت ـ 6</a:t>
            </a:r>
            <a:r>
              <a:rPr lang="fa-IR" sz="2800" dirty="0" smtClean="0">
                <a:cs typeface="B Koodak Outline" pitchFamily="2" charset="-78"/>
              </a:rPr>
              <a:t>0</a:t>
            </a:r>
            <a:r>
              <a:rPr lang="fa-IR" dirty="0" smtClean="0"/>
              <a:t> (</a:t>
            </a:r>
            <a:r>
              <a:rPr lang="en-US" sz="2800" baseline="30000" dirty="0" smtClean="0"/>
              <a:t>60</a:t>
            </a:r>
            <a:r>
              <a:rPr lang="en-US" sz="2800" dirty="0" smtClean="0"/>
              <a:t>Co</a:t>
            </a:r>
            <a:r>
              <a:rPr lang="fa-IR" dirty="0" smtClean="0"/>
              <a:t>) با نظیرش در ایریدیم ـ 192 (</a:t>
            </a:r>
            <a:r>
              <a:rPr lang="en-US" sz="2800" baseline="30000" dirty="0" smtClean="0"/>
              <a:t>192</a:t>
            </a:r>
            <a:r>
              <a:rPr lang="en-US" sz="2800" dirty="0" smtClean="0"/>
              <a:t>Ir</a:t>
            </a:r>
            <a:r>
              <a:rPr lang="fa-IR" dirty="0" smtClean="0"/>
              <a:t>)</a:t>
            </a:r>
          </a:p>
        </p:txBody>
      </p:sp>
      <p:sp>
        <p:nvSpPr>
          <p:cNvPr id="9" name="Oval 8"/>
          <p:cNvSpPr/>
          <p:nvPr/>
        </p:nvSpPr>
        <p:spPr>
          <a:xfrm>
            <a:off x="3608960" y="51148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3404794" y="4852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3261918" y="499501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Oval 14"/>
          <p:cNvSpPr/>
          <p:nvPr/>
        </p:nvSpPr>
        <p:spPr>
          <a:xfrm>
            <a:off x="3547670" y="492357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3190480" y="520933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3333356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Oval 17"/>
          <p:cNvSpPr/>
          <p:nvPr/>
        </p:nvSpPr>
        <p:spPr>
          <a:xfrm>
            <a:off x="3547670" y="528076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3404794" y="506645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3690546" y="499501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Oval 20"/>
          <p:cNvSpPr/>
          <p:nvPr/>
        </p:nvSpPr>
        <p:spPr>
          <a:xfrm>
            <a:off x="2976166" y="46434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Oval 21"/>
          <p:cNvSpPr/>
          <p:nvPr/>
        </p:nvSpPr>
        <p:spPr>
          <a:xfrm>
            <a:off x="3404794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2547538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2761852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Oval 24"/>
          <p:cNvSpPr/>
          <p:nvPr/>
        </p:nvSpPr>
        <p:spPr>
          <a:xfrm>
            <a:off x="2833290" y="50720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3066652" y="50911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3119042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3371452" y="53959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3047604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3200004" y="45100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3352404" y="46624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2690414" y="4572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2842814" y="47244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2833290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3047604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300014" y="51816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Oval 39"/>
          <p:cNvSpPr/>
          <p:nvPr/>
        </p:nvSpPr>
        <p:spPr>
          <a:xfrm>
            <a:off x="2904728" y="44291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3057128" y="45815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Oval 41"/>
          <p:cNvSpPr/>
          <p:nvPr/>
        </p:nvSpPr>
        <p:spPr>
          <a:xfrm>
            <a:off x="3119042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3361928" y="48863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3547670" y="46434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3476232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3666728" y="51911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Oval 46"/>
          <p:cNvSpPr/>
          <p:nvPr/>
        </p:nvSpPr>
        <p:spPr>
          <a:xfrm>
            <a:off x="2833290" y="528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2976166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3128566" y="44386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2833290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Oval 51"/>
          <p:cNvSpPr/>
          <p:nvPr/>
        </p:nvSpPr>
        <p:spPr>
          <a:xfrm>
            <a:off x="3476232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Oval 52"/>
          <p:cNvSpPr/>
          <p:nvPr/>
        </p:nvSpPr>
        <p:spPr>
          <a:xfrm>
            <a:off x="3333356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3476232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Oval 54"/>
          <p:cNvSpPr/>
          <p:nvPr/>
        </p:nvSpPr>
        <p:spPr>
          <a:xfrm>
            <a:off x="283329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Oval 55"/>
          <p:cNvSpPr/>
          <p:nvPr/>
        </p:nvSpPr>
        <p:spPr>
          <a:xfrm>
            <a:off x="3547670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Oval 56"/>
          <p:cNvSpPr/>
          <p:nvPr/>
        </p:nvSpPr>
        <p:spPr>
          <a:xfrm>
            <a:off x="2761852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354767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Oval 58"/>
          <p:cNvSpPr/>
          <p:nvPr/>
        </p:nvSpPr>
        <p:spPr>
          <a:xfrm>
            <a:off x="326191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Oval 59"/>
          <p:cNvSpPr/>
          <p:nvPr/>
        </p:nvSpPr>
        <p:spPr>
          <a:xfrm>
            <a:off x="3619108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Oval 60"/>
          <p:cNvSpPr/>
          <p:nvPr/>
        </p:nvSpPr>
        <p:spPr>
          <a:xfrm>
            <a:off x="3619108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Oval 61"/>
          <p:cNvSpPr/>
          <p:nvPr/>
        </p:nvSpPr>
        <p:spPr>
          <a:xfrm>
            <a:off x="3119042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Oval 62"/>
          <p:cNvSpPr/>
          <p:nvPr/>
        </p:nvSpPr>
        <p:spPr>
          <a:xfrm>
            <a:off x="2618976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Oval 63"/>
          <p:cNvSpPr/>
          <p:nvPr/>
        </p:nvSpPr>
        <p:spPr>
          <a:xfrm>
            <a:off x="3190480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Oval 64"/>
          <p:cNvSpPr/>
          <p:nvPr/>
        </p:nvSpPr>
        <p:spPr>
          <a:xfrm>
            <a:off x="3476232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6" name="Oval 65"/>
          <p:cNvSpPr/>
          <p:nvPr/>
        </p:nvSpPr>
        <p:spPr>
          <a:xfrm>
            <a:off x="3761984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3333356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Oval 67"/>
          <p:cNvSpPr/>
          <p:nvPr/>
        </p:nvSpPr>
        <p:spPr>
          <a:xfrm>
            <a:off x="2904728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Oval 68"/>
          <p:cNvSpPr/>
          <p:nvPr/>
        </p:nvSpPr>
        <p:spPr>
          <a:xfrm>
            <a:off x="3119042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Oval 69"/>
          <p:cNvSpPr/>
          <p:nvPr/>
        </p:nvSpPr>
        <p:spPr>
          <a:xfrm>
            <a:off x="3261918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1" name="Oval 70"/>
          <p:cNvSpPr/>
          <p:nvPr/>
        </p:nvSpPr>
        <p:spPr>
          <a:xfrm>
            <a:off x="3119042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Oval 71"/>
          <p:cNvSpPr/>
          <p:nvPr/>
        </p:nvSpPr>
        <p:spPr>
          <a:xfrm>
            <a:off x="2618976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Oval 72"/>
          <p:cNvSpPr/>
          <p:nvPr/>
        </p:nvSpPr>
        <p:spPr>
          <a:xfrm>
            <a:off x="3261918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Oval 73"/>
          <p:cNvSpPr/>
          <p:nvPr/>
        </p:nvSpPr>
        <p:spPr>
          <a:xfrm>
            <a:off x="3261918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2976166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2071670" y="5396066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-3840000">
            <a:off x="2573605" y="5149035"/>
            <a:ext cx="324000" cy="32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Flowchart: Connector 77"/>
          <p:cNvSpPr/>
          <p:nvPr/>
        </p:nvSpPr>
        <p:spPr>
          <a:xfrm rot="2580000">
            <a:off x="2990041" y="5133429"/>
            <a:ext cx="216000" cy="216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6" name="Oval 135"/>
          <p:cNvSpPr/>
          <p:nvPr/>
        </p:nvSpPr>
        <p:spPr>
          <a:xfrm>
            <a:off x="7525686" y="4614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7" name="Oval 136"/>
          <p:cNvSpPr/>
          <p:nvPr/>
        </p:nvSpPr>
        <p:spPr>
          <a:xfrm>
            <a:off x="7321520" y="43520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8" name="Oval 137"/>
          <p:cNvSpPr/>
          <p:nvPr/>
        </p:nvSpPr>
        <p:spPr>
          <a:xfrm>
            <a:off x="7178644" y="449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9" name="Oval 138"/>
          <p:cNvSpPr/>
          <p:nvPr/>
        </p:nvSpPr>
        <p:spPr>
          <a:xfrm>
            <a:off x="7464396" y="442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0" name="Oval 139"/>
          <p:cNvSpPr/>
          <p:nvPr/>
        </p:nvSpPr>
        <p:spPr>
          <a:xfrm>
            <a:off x="7107206" y="470926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1" name="Oval 140"/>
          <p:cNvSpPr/>
          <p:nvPr/>
        </p:nvSpPr>
        <p:spPr>
          <a:xfrm>
            <a:off x="7250082" y="4852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2" name="Oval 141"/>
          <p:cNvSpPr/>
          <p:nvPr/>
        </p:nvSpPr>
        <p:spPr>
          <a:xfrm>
            <a:off x="7464396" y="478070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" name="Oval 142"/>
          <p:cNvSpPr/>
          <p:nvPr/>
        </p:nvSpPr>
        <p:spPr>
          <a:xfrm>
            <a:off x="7321520" y="456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4" name="Oval 143"/>
          <p:cNvSpPr/>
          <p:nvPr/>
        </p:nvSpPr>
        <p:spPr>
          <a:xfrm>
            <a:off x="7607272" y="449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5" name="Oval 144"/>
          <p:cNvSpPr/>
          <p:nvPr/>
        </p:nvSpPr>
        <p:spPr>
          <a:xfrm>
            <a:off x="6892892" y="414338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6" name="Oval 145"/>
          <p:cNvSpPr/>
          <p:nvPr/>
        </p:nvSpPr>
        <p:spPr>
          <a:xfrm>
            <a:off x="7321520" y="400050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7" name="Oval 146"/>
          <p:cNvSpPr/>
          <p:nvPr/>
        </p:nvSpPr>
        <p:spPr>
          <a:xfrm>
            <a:off x="6464264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8" name="Oval 147"/>
          <p:cNvSpPr/>
          <p:nvPr/>
        </p:nvSpPr>
        <p:spPr>
          <a:xfrm>
            <a:off x="6678578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9" name="Oval 148"/>
          <p:cNvSpPr/>
          <p:nvPr/>
        </p:nvSpPr>
        <p:spPr>
          <a:xfrm>
            <a:off x="6750016" y="4572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0" name="Oval 149"/>
          <p:cNvSpPr/>
          <p:nvPr/>
        </p:nvSpPr>
        <p:spPr>
          <a:xfrm>
            <a:off x="6983378" y="45910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1" name="Oval 150"/>
          <p:cNvSpPr/>
          <p:nvPr/>
        </p:nvSpPr>
        <p:spPr>
          <a:xfrm>
            <a:off x="7035768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2" name="Oval 151"/>
          <p:cNvSpPr/>
          <p:nvPr/>
        </p:nvSpPr>
        <p:spPr>
          <a:xfrm>
            <a:off x="7288178" y="48958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" name="Oval 152"/>
          <p:cNvSpPr/>
          <p:nvPr/>
        </p:nvSpPr>
        <p:spPr>
          <a:xfrm>
            <a:off x="6964330" y="38576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4" name="Oval 153"/>
          <p:cNvSpPr/>
          <p:nvPr/>
        </p:nvSpPr>
        <p:spPr>
          <a:xfrm>
            <a:off x="7116730" y="40100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5" name="Oval 154"/>
          <p:cNvSpPr/>
          <p:nvPr/>
        </p:nvSpPr>
        <p:spPr>
          <a:xfrm>
            <a:off x="7269130" y="41624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6" name="Oval 155"/>
          <p:cNvSpPr/>
          <p:nvPr/>
        </p:nvSpPr>
        <p:spPr>
          <a:xfrm>
            <a:off x="6607140" y="40719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7" name="Oval 156"/>
          <p:cNvSpPr/>
          <p:nvPr/>
        </p:nvSpPr>
        <p:spPr>
          <a:xfrm>
            <a:off x="6759540" y="42243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8" name="Oval 157"/>
          <p:cNvSpPr/>
          <p:nvPr/>
        </p:nvSpPr>
        <p:spPr>
          <a:xfrm>
            <a:off x="6750016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9" name="Oval 158"/>
          <p:cNvSpPr/>
          <p:nvPr/>
        </p:nvSpPr>
        <p:spPr>
          <a:xfrm>
            <a:off x="6964330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0" name="Oval 159"/>
          <p:cNvSpPr/>
          <p:nvPr/>
        </p:nvSpPr>
        <p:spPr>
          <a:xfrm>
            <a:off x="7216740" y="46815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1" name="Oval 160"/>
          <p:cNvSpPr/>
          <p:nvPr/>
        </p:nvSpPr>
        <p:spPr>
          <a:xfrm>
            <a:off x="6821454" y="39290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2" name="Oval 161"/>
          <p:cNvSpPr/>
          <p:nvPr/>
        </p:nvSpPr>
        <p:spPr>
          <a:xfrm>
            <a:off x="6973854" y="40814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3" name="Oval 162"/>
          <p:cNvSpPr/>
          <p:nvPr/>
        </p:nvSpPr>
        <p:spPr>
          <a:xfrm>
            <a:off x="7035768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4" name="Oval 163"/>
          <p:cNvSpPr/>
          <p:nvPr/>
        </p:nvSpPr>
        <p:spPr>
          <a:xfrm>
            <a:off x="7278654" y="43862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5" name="Oval 164"/>
          <p:cNvSpPr/>
          <p:nvPr/>
        </p:nvSpPr>
        <p:spPr>
          <a:xfrm>
            <a:off x="7464396" y="414338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6" name="Oval 165"/>
          <p:cNvSpPr/>
          <p:nvPr/>
        </p:nvSpPr>
        <p:spPr>
          <a:xfrm>
            <a:off x="7392958" y="38576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7" name="Oval 166"/>
          <p:cNvSpPr/>
          <p:nvPr/>
        </p:nvSpPr>
        <p:spPr>
          <a:xfrm>
            <a:off x="7583454" y="46910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9" name="Oval 168"/>
          <p:cNvSpPr/>
          <p:nvPr/>
        </p:nvSpPr>
        <p:spPr>
          <a:xfrm>
            <a:off x="6892892" y="37861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0" name="Oval 169"/>
          <p:cNvSpPr/>
          <p:nvPr/>
        </p:nvSpPr>
        <p:spPr>
          <a:xfrm>
            <a:off x="7045292" y="39385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1" name="Oval 170"/>
          <p:cNvSpPr/>
          <p:nvPr/>
        </p:nvSpPr>
        <p:spPr>
          <a:xfrm>
            <a:off x="6750016" y="407194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2" name="Oval 171"/>
          <p:cNvSpPr/>
          <p:nvPr/>
        </p:nvSpPr>
        <p:spPr>
          <a:xfrm>
            <a:off x="739295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3" name="Oval 172"/>
          <p:cNvSpPr/>
          <p:nvPr/>
        </p:nvSpPr>
        <p:spPr>
          <a:xfrm>
            <a:off x="7250082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4" name="Oval 173"/>
          <p:cNvSpPr/>
          <p:nvPr/>
        </p:nvSpPr>
        <p:spPr>
          <a:xfrm>
            <a:off x="7392958" y="39290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5" name="Oval 174"/>
          <p:cNvSpPr/>
          <p:nvPr/>
        </p:nvSpPr>
        <p:spPr>
          <a:xfrm>
            <a:off x="6750016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6" name="Oval 175"/>
          <p:cNvSpPr/>
          <p:nvPr/>
        </p:nvSpPr>
        <p:spPr>
          <a:xfrm>
            <a:off x="7464396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7" name="Oval 176"/>
          <p:cNvSpPr/>
          <p:nvPr/>
        </p:nvSpPr>
        <p:spPr>
          <a:xfrm>
            <a:off x="6678578" y="39290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8" name="Oval 177"/>
          <p:cNvSpPr/>
          <p:nvPr/>
        </p:nvSpPr>
        <p:spPr>
          <a:xfrm>
            <a:off x="7464396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9" name="Oval 178"/>
          <p:cNvSpPr/>
          <p:nvPr/>
        </p:nvSpPr>
        <p:spPr>
          <a:xfrm>
            <a:off x="7178644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0" name="Oval 179"/>
          <p:cNvSpPr/>
          <p:nvPr/>
        </p:nvSpPr>
        <p:spPr>
          <a:xfrm>
            <a:off x="7535834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1" name="Oval 180"/>
          <p:cNvSpPr/>
          <p:nvPr/>
        </p:nvSpPr>
        <p:spPr>
          <a:xfrm>
            <a:off x="7535834" y="41433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2" name="Oval 181"/>
          <p:cNvSpPr/>
          <p:nvPr/>
        </p:nvSpPr>
        <p:spPr>
          <a:xfrm>
            <a:off x="7035768" y="41433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3" name="Oval 182"/>
          <p:cNvSpPr/>
          <p:nvPr/>
        </p:nvSpPr>
        <p:spPr>
          <a:xfrm>
            <a:off x="6535702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4" name="Oval 183"/>
          <p:cNvSpPr/>
          <p:nvPr/>
        </p:nvSpPr>
        <p:spPr>
          <a:xfrm>
            <a:off x="7107206" y="371475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5" name="Oval 184"/>
          <p:cNvSpPr/>
          <p:nvPr/>
        </p:nvSpPr>
        <p:spPr>
          <a:xfrm>
            <a:off x="7392958" y="41433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6" name="Oval 185"/>
          <p:cNvSpPr/>
          <p:nvPr/>
        </p:nvSpPr>
        <p:spPr>
          <a:xfrm>
            <a:off x="7678710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7" name="Oval 186"/>
          <p:cNvSpPr/>
          <p:nvPr/>
        </p:nvSpPr>
        <p:spPr>
          <a:xfrm>
            <a:off x="7250082" y="385762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8" name="Oval 187"/>
          <p:cNvSpPr/>
          <p:nvPr/>
        </p:nvSpPr>
        <p:spPr>
          <a:xfrm>
            <a:off x="6821454" y="450057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9" name="Oval 188"/>
          <p:cNvSpPr/>
          <p:nvPr/>
        </p:nvSpPr>
        <p:spPr>
          <a:xfrm>
            <a:off x="7035768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0" name="Oval 189"/>
          <p:cNvSpPr/>
          <p:nvPr/>
        </p:nvSpPr>
        <p:spPr>
          <a:xfrm>
            <a:off x="7178644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1" name="Oval 190"/>
          <p:cNvSpPr/>
          <p:nvPr/>
        </p:nvSpPr>
        <p:spPr>
          <a:xfrm>
            <a:off x="7035768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2" name="Oval 191"/>
          <p:cNvSpPr/>
          <p:nvPr/>
        </p:nvSpPr>
        <p:spPr>
          <a:xfrm>
            <a:off x="6535702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3" name="Oval 192"/>
          <p:cNvSpPr/>
          <p:nvPr/>
        </p:nvSpPr>
        <p:spPr>
          <a:xfrm>
            <a:off x="7178644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4" name="Oval 193"/>
          <p:cNvSpPr/>
          <p:nvPr/>
        </p:nvSpPr>
        <p:spPr>
          <a:xfrm>
            <a:off x="7178644" y="407194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5" name="Oval 194"/>
          <p:cNvSpPr/>
          <p:nvPr/>
        </p:nvSpPr>
        <p:spPr>
          <a:xfrm>
            <a:off x="6892892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9" name="Oval 198"/>
          <p:cNvSpPr/>
          <p:nvPr/>
        </p:nvSpPr>
        <p:spPr>
          <a:xfrm>
            <a:off x="7205058" y="52577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0" name="Oval 199"/>
          <p:cNvSpPr/>
          <p:nvPr/>
        </p:nvSpPr>
        <p:spPr>
          <a:xfrm>
            <a:off x="7000892" y="499501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1" name="Oval 200"/>
          <p:cNvSpPr/>
          <p:nvPr/>
        </p:nvSpPr>
        <p:spPr>
          <a:xfrm>
            <a:off x="6858016" y="513789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2" name="Oval 201"/>
          <p:cNvSpPr/>
          <p:nvPr/>
        </p:nvSpPr>
        <p:spPr>
          <a:xfrm>
            <a:off x="7143768" y="506645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3" name="Oval 202"/>
          <p:cNvSpPr/>
          <p:nvPr/>
        </p:nvSpPr>
        <p:spPr>
          <a:xfrm>
            <a:off x="6786578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4" name="Oval 203"/>
          <p:cNvSpPr/>
          <p:nvPr/>
        </p:nvSpPr>
        <p:spPr>
          <a:xfrm>
            <a:off x="6964330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5" name="Oval 204"/>
          <p:cNvSpPr/>
          <p:nvPr/>
        </p:nvSpPr>
        <p:spPr>
          <a:xfrm>
            <a:off x="7143768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6" name="Oval 205"/>
          <p:cNvSpPr/>
          <p:nvPr/>
        </p:nvSpPr>
        <p:spPr>
          <a:xfrm>
            <a:off x="7000892" y="520933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7" name="Oval 206"/>
          <p:cNvSpPr/>
          <p:nvPr/>
        </p:nvSpPr>
        <p:spPr>
          <a:xfrm>
            <a:off x="7286644" y="513789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8" name="Oval 207"/>
          <p:cNvSpPr/>
          <p:nvPr/>
        </p:nvSpPr>
        <p:spPr>
          <a:xfrm>
            <a:off x="6572264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9" name="Oval 208"/>
          <p:cNvSpPr/>
          <p:nvPr/>
        </p:nvSpPr>
        <p:spPr>
          <a:xfrm>
            <a:off x="7000892" y="46434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0" name="Oval 209"/>
          <p:cNvSpPr/>
          <p:nvPr/>
        </p:nvSpPr>
        <p:spPr>
          <a:xfrm>
            <a:off x="6643702" y="52181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1" name="Oval 210"/>
          <p:cNvSpPr/>
          <p:nvPr/>
        </p:nvSpPr>
        <p:spPr>
          <a:xfrm>
            <a:off x="6535702" y="50038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2" name="Oval 211"/>
          <p:cNvSpPr/>
          <p:nvPr/>
        </p:nvSpPr>
        <p:spPr>
          <a:xfrm>
            <a:off x="6429388" y="521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3" name="Oval 212"/>
          <p:cNvSpPr/>
          <p:nvPr/>
        </p:nvSpPr>
        <p:spPr>
          <a:xfrm>
            <a:off x="6662750" y="52339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4" name="Oval 213"/>
          <p:cNvSpPr/>
          <p:nvPr/>
        </p:nvSpPr>
        <p:spPr>
          <a:xfrm>
            <a:off x="6715140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5" name="Oval 214"/>
          <p:cNvSpPr/>
          <p:nvPr/>
        </p:nvSpPr>
        <p:spPr>
          <a:xfrm>
            <a:off x="6967550" y="55387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6" name="Oval 215"/>
          <p:cNvSpPr/>
          <p:nvPr/>
        </p:nvSpPr>
        <p:spPr>
          <a:xfrm>
            <a:off x="6643702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7" name="Oval 216"/>
          <p:cNvSpPr/>
          <p:nvPr/>
        </p:nvSpPr>
        <p:spPr>
          <a:xfrm>
            <a:off x="6796102" y="46529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8" name="Oval 217"/>
          <p:cNvSpPr/>
          <p:nvPr/>
        </p:nvSpPr>
        <p:spPr>
          <a:xfrm>
            <a:off x="6948502" y="48053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9" name="Oval 218"/>
          <p:cNvSpPr/>
          <p:nvPr/>
        </p:nvSpPr>
        <p:spPr>
          <a:xfrm>
            <a:off x="6286512" y="47148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0" name="Oval 219"/>
          <p:cNvSpPr/>
          <p:nvPr/>
        </p:nvSpPr>
        <p:spPr>
          <a:xfrm>
            <a:off x="6438912" y="48672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1" name="Oval 220"/>
          <p:cNvSpPr/>
          <p:nvPr/>
        </p:nvSpPr>
        <p:spPr>
          <a:xfrm>
            <a:off x="6429388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2" name="Oval 221"/>
          <p:cNvSpPr/>
          <p:nvPr/>
        </p:nvSpPr>
        <p:spPr>
          <a:xfrm>
            <a:off x="6643702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3" name="Oval 222"/>
          <p:cNvSpPr/>
          <p:nvPr/>
        </p:nvSpPr>
        <p:spPr>
          <a:xfrm>
            <a:off x="6896112" y="53244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4" name="Oval 223"/>
          <p:cNvSpPr/>
          <p:nvPr/>
        </p:nvSpPr>
        <p:spPr>
          <a:xfrm>
            <a:off x="6500826" y="4572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5" name="Oval 224"/>
          <p:cNvSpPr/>
          <p:nvPr/>
        </p:nvSpPr>
        <p:spPr>
          <a:xfrm>
            <a:off x="6653226" y="47244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6" name="Oval 225"/>
          <p:cNvSpPr/>
          <p:nvPr/>
        </p:nvSpPr>
        <p:spPr>
          <a:xfrm>
            <a:off x="6715140" y="49291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7" name="Oval 226"/>
          <p:cNvSpPr/>
          <p:nvPr/>
        </p:nvSpPr>
        <p:spPr>
          <a:xfrm>
            <a:off x="6958026" y="50292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8" name="Oval 227"/>
          <p:cNvSpPr/>
          <p:nvPr/>
        </p:nvSpPr>
        <p:spPr>
          <a:xfrm>
            <a:off x="7143768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9" name="Oval 228"/>
          <p:cNvSpPr/>
          <p:nvPr/>
        </p:nvSpPr>
        <p:spPr>
          <a:xfrm>
            <a:off x="7072330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0" name="Oval 229"/>
          <p:cNvSpPr/>
          <p:nvPr/>
        </p:nvSpPr>
        <p:spPr>
          <a:xfrm>
            <a:off x="7262826" y="5334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2" name="Oval 231"/>
          <p:cNvSpPr/>
          <p:nvPr/>
        </p:nvSpPr>
        <p:spPr>
          <a:xfrm>
            <a:off x="6572264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3" name="Oval 232"/>
          <p:cNvSpPr/>
          <p:nvPr/>
        </p:nvSpPr>
        <p:spPr>
          <a:xfrm>
            <a:off x="6724664" y="45815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4" name="Oval 233"/>
          <p:cNvSpPr/>
          <p:nvPr/>
        </p:nvSpPr>
        <p:spPr>
          <a:xfrm>
            <a:off x="642938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5" name="Oval 234"/>
          <p:cNvSpPr/>
          <p:nvPr/>
        </p:nvSpPr>
        <p:spPr>
          <a:xfrm>
            <a:off x="7072330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6" name="Oval 235"/>
          <p:cNvSpPr/>
          <p:nvPr/>
        </p:nvSpPr>
        <p:spPr>
          <a:xfrm>
            <a:off x="6929454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7" name="Oval 236"/>
          <p:cNvSpPr/>
          <p:nvPr/>
        </p:nvSpPr>
        <p:spPr>
          <a:xfrm>
            <a:off x="7072330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8" name="Oval 237"/>
          <p:cNvSpPr/>
          <p:nvPr/>
        </p:nvSpPr>
        <p:spPr>
          <a:xfrm>
            <a:off x="6429388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9" name="Oval 238"/>
          <p:cNvSpPr/>
          <p:nvPr/>
        </p:nvSpPr>
        <p:spPr>
          <a:xfrm>
            <a:off x="7143768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0" name="Oval 239"/>
          <p:cNvSpPr/>
          <p:nvPr/>
        </p:nvSpPr>
        <p:spPr>
          <a:xfrm>
            <a:off x="6357950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1" name="Oval 240"/>
          <p:cNvSpPr/>
          <p:nvPr/>
        </p:nvSpPr>
        <p:spPr>
          <a:xfrm>
            <a:off x="7143768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2" name="Oval 241"/>
          <p:cNvSpPr/>
          <p:nvPr/>
        </p:nvSpPr>
        <p:spPr>
          <a:xfrm>
            <a:off x="6858016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3" name="Oval 242"/>
          <p:cNvSpPr/>
          <p:nvPr/>
        </p:nvSpPr>
        <p:spPr>
          <a:xfrm>
            <a:off x="7215206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4" name="Oval 243"/>
          <p:cNvSpPr/>
          <p:nvPr/>
        </p:nvSpPr>
        <p:spPr>
          <a:xfrm>
            <a:off x="7215206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5" name="Oval 244"/>
          <p:cNvSpPr/>
          <p:nvPr/>
        </p:nvSpPr>
        <p:spPr>
          <a:xfrm>
            <a:off x="671514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6" name="Oval 245"/>
          <p:cNvSpPr/>
          <p:nvPr/>
        </p:nvSpPr>
        <p:spPr>
          <a:xfrm>
            <a:off x="6392826" y="49324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7" name="Oval 246"/>
          <p:cNvSpPr/>
          <p:nvPr/>
        </p:nvSpPr>
        <p:spPr>
          <a:xfrm>
            <a:off x="6786578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8" name="Oval 247"/>
          <p:cNvSpPr/>
          <p:nvPr/>
        </p:nvSpPr>
        <p:spPr>
          <a:xfrm>
            <a:off x="707233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9" name="Oval 248"/>
          <p:cNvSpPr/>
          <p:nvPr/>
        </p:nvSpPr>
        <p:spPr>
          <a:xfrm>
            <a:off x="7358082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0" name="Oval 249"/>
          <p:cNvSpPr/>
          <p:nvPr/>
        </p:nvSpPr>
        <p:spPr>
          <a:xfrm>
            <a:off x="6929454" y="450057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1" name="Oval 250"/>
          <p:cNvSpPr/>
          <p:nvPr/>
        </p:nvSpPr>
        <p:spPr>
          <a:xfrm>
            <a:off x="6500826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2" name="Oval 251"/>
          <p:cNvSpPr/>
          <p:nvPr/>
        </p:nvSpPr>
        <p:spPr>
          <a:xfrm>
            <a:off x="6715140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3" name="Oval 252"/>
          <p:cNvSpPr/>
          <p:nvPr/>
        </p:nvSpPr>
        <p:spPr>
          <a:xfrm>
            <a:off x="6892892" y="542926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4" name="Oval 253"/>
          <p:cNvSpPr/>
          <p:nvPr/>
        </p:nvSpPr>
        <p:spPr>
          <a:xfrm>
            <a:off x="6715140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5" name="Oval 254"/>
          <p:cNvSpPr/>
          <p:nvPr/>
        </p:nvSpPr>
        <p:spPr>
          <a:xfrm>
            <a:off x="6392826" y="51467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6" name="Oval 255"/>
          <p:cNvSpPr/>
          <p:nvPr/>
        </p:nvSpPr>
        <p:spPr>
          <a:xfrm>
            <a:off x="6858016" y="5286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7" name="Oval 256"/>
          <p:cNvSpPr/>
          <p:nvPr/>
        </p:nvSpPr>
        <p:spPr>
          <a:xfrm>
            <a:off x="6858016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8" name="Oval 257"/>
          <p:cNvSpPr/>
          <p:nvPr/>
        </p:nvSpPr>
        <p:spPr>
          <a:xfrm>
            <a:off x="6572264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2" name="Oval 261"/>
          <p:cNvSpPr/>
          <p:nvPr/>
        </p:nvSpPr>
        <p:spPr>
          <a:xfrm>
            <a:off x="6276364" y="429808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3" name="Oval 262"/>
          <p:cNvSpPr/>
          <p:nvPr/>
        </p:nvSpPr>
        <p:spPr>
          <a:xfrm>
            <a:off x="6535702" y="378619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4" name="Oval 263"/>
          <p:cNvSpPr/>
          <p:nvPr/>
        </p:nvSpPr>
        <p:spPr>
          <a:xfrm>
            <a:off x="6569044" y="528076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5" name="Oval 264"/>
          <p:cNvSpPr/>
          <p:nvPr/>
        </p:nvSpPr>
        <p:spPr>
          <a:xfrm>
            <a:off x="6215074" y="41068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6" name="Oval 265"/>
          <p:cNvSpPr/>
          <p:nvPr/>
        </p:nvSpPr>
        <p:spPr>
          <a:xfrm>
            <a:off x="6532482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7" name="Oval 266"/>
          <p:cNvSpPr/>
          <p:nvPr/>
        </p:nvSpPr>
        <p:spPr>
          <a:xfrm>
            <a:off x="6675358" y="556652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8" name="Oval 267"/>
          <p:cNvSpPr/>
          <p:nvPr/>
        </p:nvSpPr>
        <p:spPr>
          <a:xfrm>
            <a:off x="6215074" y="4464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9" name="Oval 268"/>
          <p:cNvSpPr/>
          <p:nvPr/>
        </p:nvSpPr>
        <p:spPr>
          <a:xfrm>
            <a:off x="6072198" y="4249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0" name="Oval 269"/>
          <p:cNvSpPr/>
          <p:nvPr/>
        </p:nvSpPr>
        <p:spPr>
          <a:xfrm>
            <a:off x="6357950" y="4178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1" name="Oval 270"/>
          <p:cNvSpPr/>
          <p:nvPr/>
        </p:nvSpPr>
        <p:spPr>
          <a:xfrm>
            <a:off x="7821586" y="46816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2" name="Oval 271"/>
          <p:cNvSpPr/>
          <p:nvPr/>
        </p:nvSpPr>
        <p:spPr>
          <a:xfrm>
            <a:off x="7500958" y="5035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3" name="Oval 272"/>
          <p:cNvSpPr/>
          <p:nvPr/>
        </p:nvSpPr>
        <p:spPr>
          <a:xfrm>
            <a:off x="7429520" y="50388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4" name="Oval 273"/>
          <p:cNvSpPr/>
          <p:nvPr/>
        </p:nvSpPr>
        <p:spPr>
          <a:xfrm>
            <a:off x="7250082" y="5178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5" name="Oval 274"/>
          <p:cNvSpPr/>
          <p:nvPr/>
        </p:nvSpPr>
        <p:spPr>
          <a:xfrm>
            <a:off x="7321520" y="5464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6" name="Oval 275"/>
          <p:cNvSpPr/>
          <p:nvPr/>
        </p:nvSpPr>
        <p:spPr>
          <a:xfrm>
            <a:off x="6373778" y="53768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7" name="Oval 276"/>
          <p:cNvSpPr/>
          <p:nvPr/>
        </p:nvSpPr>
        <p:spPr>
          <a:xfrm>
            <a:off x="6426168" y="528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8" name="Oval 277"/>
          <p:cNvSpPr/>
          <p:nvPr/>
        </p:nvSpPr>
        <p:spPr>
          <a:xfrm>
            <a:off x="6713454" y="56102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9" name="Oval 278"/>
          <p:cNvSpPr/>
          <p:nvPr/>
        </p:nvSpPr>
        <p:spPr>
          <a:xfrm>
            <a:off x="6107074" y="4749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0" name="Oval 279"/>
          <p:cNvSpPr/>
          <p:nvPr/>
        </p:nvSpPr>
        <p:spPr>
          <a:xfrm>
            <a:off x="6007064" y="47211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1" name="Oval 280"/>
          <p:cNvSpPr/>
          <p:nvPr/>
        </p:nvSpPr>
        <p:spPr>
          <a:xfrm>
            <a:off x="6337216" y="49482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2" name="Oval 281"/>
          <p:cNvSpPr/>
          <p:nvPr/>
        </p:nvSpPr>
        <p:spPr>
          <a:xfrm>
            <a:off x="7535834" y="46102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3" name="Oval 282"/>
          <p:cNvSpPr/>
          <p:nvPr/>
        </p:nvSpPr>
        <p:spPr>
          <a:xfrm>
            <a:off x="7688234" y="47626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4" name="Oval 283"/>
          <p:cNvSpPr/>
          <p:nvPr/>
        </p:nvSpPr>
        <p:spPr>
          <a:xfrm>
            <a:off x="7321520" y="5249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5" name="Oval 284"/>
          <p:cNvSpPr/>
          <p:nvPr/>
        </p:nvSpPr>
        <p:spPr>
          <a:xfrm>
            <a:off x="6178512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6" name="Oval 285"/>
          <p:cNvSpPr/>
          <p:nvPr/>
        </p:nvSpPr>
        <p:spPr>
          <a:xfrm>
            <a:off x="6642016" y="53959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7" name="Oval 286"/>
          <p:cNvSpPr/>
          <p:nvPr/>
        </p:nvSpPr>
        <p:spPr>
          <a:xfrm>
            <a:off x="7750148" y="446735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8" name="Oval 287"/>
          <p:cNvSpPr/>
          <p:nvPr/>
        </p:nvSpPr>
        <p:spPr>
          <a:xfrm>
            <a:off x="6041940" y="48672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9" name="Oval 288"/>
          <p:cNvSpPr/>
          <p:nvPr/>
        </p:nvSpPr>
        <p:spPr>
          <a:xfrm>
            <a:off x="6103854" y="50720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0" name="Oval 289"/>
          <p:cNvSpPr/>
          <p:nvPr/>
        </p:nvSpPr>
        <p:spPr>
          <a:xfrm>
            <a:off x="6346740" y="51720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1" name="Oval 290"/>
          <p:cNvSpPr/>
          <p:nvPr/>
        </p:nvSpPr>
        <p:spPr>
          <a:xfrm>
            <a:off x="7643834" y="5178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2" name="Oval 291"/>
          <p:cNvSpPr/>
          <p:nvPr/>
        </p:nvSpPr>
        <p:spPr>
          <a:xfrm>
            <a:off x="7572396" y="4892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3" name="Oval 292"/>
          <p:cNvSpPr/>
          <p:nvPr/>
        </p:nvSpPr>
        <p:spPr>
          <a:xfrm>
            <a:off x="6334132" y="43743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5" name="Oval 294"/>
          <p:cNvSpPr/>
          <p:nvPr/>
        </p:nvSpPr>
        <p:spPr>
          <a:xfrm>
            <a:off x="7821586" y="432448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6" name="Oval 295"/>
          <p:cNvSpPr/>
          <p:nvPr/>
        </p:nvSpPr>
        <p:spPr>
          <a:xfrm>
            <a:off x="5935626" y="46497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7" name="Oval 296"/>
          <p:cNvSpPr/>
          <p:nvPr/>
        </p:nvSpPr>
        <p:spPr>
          <a:xfrm>
            <a:off x="7678710" y="461023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8" name="Oval 297"/>
          <p:cNvSpPr/>
          <p:nvPr/>
        </p:nvSpPr>
        <p:spPr>
          <a:xfrm>
            <a:off x="6143636" y="43981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9" name="Oval 298"/>
          <p:cNvSpPr/>
          <p:nvPr/>
        </p:nvSpPr>
        <p:spPr>
          <a:xfrm>
            <a:off x="6318168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0" name="Oval 299"/>
          <p:cNvSpPr/>
          <p:nvPr/>
        </p:nvSpPr>
        <p:spPr>
          <a:xfrm>
            <a:off x="7572396" y="4964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1" name="Oval 300"/>
          <p:cNvSpPr/>
          <p:nvPr/>
        </p:nvSpPr>
        <p:spPr>
          <a:xfrm>
            <a:off x="7321520" y="5178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2" name="Oval 301"/>
          <p:cNvSpPr/>
          <p:nvPr/>
        </p:nvSpPr>
        <p:spPr>
          <a:xfrm>
            <a:off x="6215074" y="42553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3" name="Oval 302"/>
          <p:cNvSpPr/>
          <p:nvPr/>
        </p:nvSpPr>
        <p:spPr>
          <a:xfrm>
            <a:off x="7607272" y="446735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4" name="Oval 303"/>
          <p:cNvSpPr/>
          <p:nvPr/>
        </p:nvSpPr>
        <p:spPr>
          <a:xfrm>
            <a:off x="6215074" y="39695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5" name="Oval 304"/>
          <p:cNvSpPr/>
          <p:nvPr/>
        </p:nvSpPr>
        <p:spPr>
          <a:xfrm>
            <a:off x="6246730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6" name="Oval 305"/>
          <p:cNvSpPr/>
          <p:nvPr/>
        </p:nvSpPr>
        <p:spPr>
          <a:xfrm>
            <a:off x="6286512" y="40410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7" name="Oval 306"/>
          <p:cNvSpPr/>
          <p:nvPr/>
        </p:nvSpPr>
        <p:spPr>
          <a:xfrm>
            <a:off x="7715272" y="5178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8" name="Oval 307"/>
          <p:cNvSpPr/>
          <p:nvPr/>
        </p:nvSpPr>
        <p:spPr>
          <a:xfrm>
            <a:off x="6103854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9" name="Oval 308"/>
          <p:cNvSpPr/>
          <p:nvPr/>
        </p:nvSpPr>
        <p:spPr>
          <a:xfrm>
            <a:off x="7464396" y="475311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0" name="Oval 309"/>
          <p:cNvSpPr/>
          <p:nvPr/>
        </p:nvSpPr>
        <p:spPr>
          <a:xfrm>
            <a:off x="5997540" y="44259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1" name="Oval 310"/>
          <p:cNvSpPr/>
          <p:nvPr/>
        </p:nvSpPr>
        <p:spPr>
          <a:xfrm>
            <a:off x="7572396" y="5178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2" name="Oval 311"/>
          <p:cNvSpPr/>
          <p:nvPr/>
        </p:nvSpPr>
        <p:spPr>
          <a:xfrm>
            <a:off x="6429388" y="38981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3" name="Oval 312"/>
          <p:cNvSpPr/>
          <p:nvPr/>
        </p:nvSpPr>
        <p:spPr>
          <a:xfrm>
            <a:off x="6140416" y="45687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4" name="Oval 313"/>
          <p:cNvSpPr/>
          <p:nvPr/>
        </p:nvSpPr>
        <p:spPr>
          <a:xfrm>
            <a:off x="7392958" y="539270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5" name="Oval 314"/>
          <p:cNvSpPr/>
          <p:nvPr/>
        </p:nvSpPr>
        <p:spPr>
          <a:xfrm>
            <a:off x="6426168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6" name="Oval 315"/>
          <p:cNvSpPr/>
          <p:nvPr/>
        </p:nvSpPr>
        <p:spPr>
          <a:xfrm>
            <a:off x="6603920" y="557214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7" name="Oval 316"/>
          <p:cNvSpPr/>
          <p:nvPr/>
        </p:nvSpPr>
        <p:spPr>
          <a:xfrm>
            <a:off x="6103854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8" name="Oval 317"/>
          <p:cNvSpPr/>
          <p:nvPr/>
        </p:nvSpPr>
        <p:spPr>
          <a:xfrm>
            <a:off x="7500958" y="49674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9" name="Oval 318"/>
          <p:cNvSpPr/>
          <p:nvPr/>
        </p:nvSpPr>
        <p:spPr>
          <a:xfrm>
            <a:off x="6603920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0" name="Oval 319"/>
          <p:cNvSpPr/>
          <p:nvPr/>
        </p:nvSpPr>
        <p:spPr>
          <a:xfrm>
            <a:off x="6246730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1" name="Oval 320"/>
          <p:cNvSpPr/>
          <p:nvPr/>
        </p:nvSpPr>
        <p:spPr>
          <a:xfrm>
            <a:off x="7858148" y="48245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8" name="Oval 387"/>
          <p:cNvSpPr/>
          <p:nvPr/>
        </p:nvSpPr>
        <p:spPr>
          <a:xfrm>
            <a:off x="6865854" y="5572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0" name="Oval 389"/>
          <p:cNvSpPr/>
          <p:nvPr/>
        </p:nvSpPr>
        <p:spPr>
          <a:xfrm>
            <a:off x="7464396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1" name="Oval 390"/>
          <p:cNvSpPr/>
          <p:nvPr/>
        </p:nvSpPr>
        <p:spPr>
          <a:xfrm>
            <a:off x="7821586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2" name="Oval 391"/>
          <p:cNvSpPr/>
          <p:nvPr/>
        </p:nvSpPr>
        <p:spPr>
          <a:xfrm>
            <a:off x="7607272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3" name="Oval 392"/>
          <p:cNvSpPr/>
          <p:nvPr/>
        </p:nvSpPr>
        <p:spPr>
          <a:xfrm>
            <a:off x="6715140" y="371475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4" name="Oval 393"/>
          <p:cNvSpPr/>
          <p:nvPr/>
        </p:nvSpPr>
        <p:spPr>
          <a:xfrm>
            <a:off x="6500826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5" name="Oval 394"/>
          <p:cNvSpPr/>
          <p:nvPr/>
        </p:nvSpPr>
        <p:spPr>
          <a:xfrm>
            <a:off x="7392958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6" name="Oval 395"/>
          <p:cNvSpPr/>
          <p:nvPr/>
        </p:nvSpPr>
        <p:spPr>
          <a:xfrm>
            <a:off x="6249950" y="528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7" name="Oval 396"/>
          <p:cNvSpPr/>
          <p:nvPr/>
        </p:nvSpPr>
        <p:spPr>
          <a:xfrm>
            <a:off x="7929586" y="44291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8" name="Oval 397"/>
          <p:cNvSpPr/>
          <p:nvPr/>
        </p:nvSpPr>
        <p:spPr>
          <a:xfrm>
            <a:off x="7464396" y="550070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9" name="Oval 398"/>
          <p:cNvSpPr/>
          <p:nvPr/>
        </p:nvSpPr>
        <p:spPr>
          <a:xfrm>
            <a:off x="7572396" y="39290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0" name="Oval 399"/>
          <p:cNvSpPr/>
          <p:nvPr/>
        </p:nvSpPr>
        <p:spPr>
          <a:xfrm>
            <a:off x="7678710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1" name="Oval 400"/>
          <p:cNvSpPr/>
          <p:nvPr/>
        </p:nvSpPr>
        <p:spPr>
          <a:xfrm>
            <a:off x="7535834" y="42148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2" name="Oval 401"/>
          <p:cNvSpPr/>
          <p:nvPr/>
        </p:nvSpPr>
        <p:spPr>
          <a:xfrm>
            <a:off x="7678710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5" name="Oval 474"/>
          <p:cNvSpPr/>
          <p:nvPr/>
        </p:nvSpPr>
        <p:spPr>
          <a:xfrm>
            <a:off x="7178644" y="553557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6" name="Oval 475"/>
          <p:cNvSpPr/>
          <p:nvPr/>
        </p:nvSpPr>
        <p:spPr>
          <a:xfrm rot="-3840000">
            <a:off x="7158941" y="5538405"/>
            <a:ext cx="90000" cy="90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7" name="Oval 476"/>
          <p:cNvSpPr/>
          <p:nvPr/>
        </p:nvSpPr>
        <p:spPr>
          <a:xfrm rot="-3840000">
            <a:off x="7221275" y="5578209"/>
            <a:ext cx="36000" cy="36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8" name="Oval 477"/>
          <p:cNvSpPr/>
          <p:nvPr/>
        </p:nvSpPr>
        <p:spPr>
          <a:xfrm rot="-3840000">
            <a:off x="7118368" y="5453540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9" name="Oval 478"/>
          <p:cNvSpPr/>
          <p:nvPr/>
        </p:nvSpPr>
        <p:spPr>
          <a:xfrm rot="-3840000">
            <a:off x="7118368" y="5524978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0" name="Oval 479"/>
          <p:cNvSpPr/>
          <p:nvPr/>
        </p:nvSpPr>
        <p:spPr>
          <a:xfrm rot="-3840000">
            <a:off x="7221275" y="5601509"/>
            <a:ext cx="36000" cy="36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1" name="Oval 480"/>
          <p:cNvSpPr/>
          <p:nvPr/>
        </p:nvSpPr>
        <p:spPr>
          <a:xfrm rot="-3840000">
            <a:off x="7118368" y="5475302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2" name="Oval 481"/>
          <p:cNvSpPr/>
          <p:nvPr/>
        </p:nvSpPr>
        <p:spPr>
          <a:xfrm rot="-3840000">
            <a:off x="7168044" y="5524978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3" name="Oval 482"/>
          <p:cNvSpPr/>
          <p:nvPr/>
        </p:nvSpPr>
        <p:spPr>
          <a:xfrm rot="-3840000">
            <a:off x="7160437" y="5517371"/>
            <a:ext cx="108000" cy="108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4" name="Oval 483"/>
          <p:cNvSpPr/>
          <p:nvPr/>
        </p:nvSpPr>
        <p:spPr>
          <a:xfrm rot="-3840000">
            <a:off x="7202506" y="5599314"/>
            <a:ext cx="72000" cy="7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5" name="Oval 484"/>
          <p:cNvSpPr/>
          <p:nvPr/>
        </p:nvSpPr>
        <p:spPr>
          <a:xfrm rot="-3840000">
            <a:off x="7118368" y="5453540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87" name="Straight Connector 486"/>
          <p:cNvCxnSpPr/>
          <p:nvPr/>
        </p:nvCxnSpPr>
        <p:spPr>
          <a:xfrm rot="5400000">
            <a:off x="3251191" y="4464057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Rectangle 487"/>
          <p:cNvSpPr/>
          <p:nvPr/>
        </p:nvSpPr>
        <p:spPr>
          <a:xfrm>
            <a:off x="1285852" y="2500306"/>
            <a:ext cx="3500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واپاشیِ کبالت ـ 6</a:t>
            </a:r>
            <a:r>
              <a:rPr lang="fa-IR" sz="2000" dirty="0" smtClean="0">
                <a:cs typeface="B Koodak Outline" pitchFamily="2" charset="-78"/>
              </a:rPr>
              <a:t>0</a:t>
            </a:r>
          </a:p>
        </p:txBody>
      </p:sp>
      <p:cxnSp>
        <p:nvCxnSpPr>
          <p:cNvPr id="489" name="Straight Arrow Connector 488"/>
          <p:cNvCxnSpPr/>
          <p:nvPr/>
        </p:nvCxnSpPr>
        <p:spPr>
          <a:xfrm flipV="1">
            <a:off x="6500826" y="5639082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>
          <a:xfrm>
            <a:off x="4929190" y="2500306"/>
            <a:ext cx="3643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واپاشیِ ایریدیم ـ 192</a:t>
            </a:r>
            <a:endParaRPr lang="fa-IR" sz="2000" dirty="0" smtClean="0">
              <a:cs typeface="B Koodak Outline" pitchFamily="2" charset="-78"/>
            </a:endParaRPr>
          </a:p>
        </p:txBody>
      </p:sp>
      <p:sp>
        <p:nvSpPr>
          <p:cNvPr id="322" name="Rectangle 321"/>
          <p:cNvSpPr/>
          <p:nvPr/>
        </p:nvSpPr>
        <p:spPr>
          <a:xfrm>
            <a:off x="1643042" y="3000372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dirty="0" smtClean="0">
                <a:solidFill>
                  <a:srgbClr val="FFFF00"/>
                </a:solidFill>
              </a:rPr>
              <a:t>انرژیِ میانگین =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keV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000" dirty="0" smtClean="0">
                <a:solidFill>
                  <a:srgbClr val="FFFF00"/>
                </a:solidFill>
              </a:rPr>
              <a:t>125</a:t>
            </a:r>
            <a:r>
              <a:rPr lang="fa-IR" dirty="0" smtClean="0">
                <a:solidFill>
                  <a:srgbClr val="FFFF00"/>
                </a:solidFill>
                <a:cs typeface="B Koodak Outline" pitchFamily="2" charset="-78"/>
              </a:rPr>
              <a:t>0</a:t>
            </a:r>
            <a:endParaRPr lang="fa-IR" sz="2000" dirty="0">
              <a:solidFill>
                <a:srgbClr val="FFFF00"/>
              </a:solidFill>
              <a:cs typeface="B Koodak Outline" pitchFamily="2" charset="-78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5643570" y="3000372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dirty="0" smtClean="0">
                <a:solidFill>
                  <a:srgbClr val="FFFF00"/>
                </a:solidFill>
              </a:rPr>
              <a:t>انرژیِ میانگین =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keV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dirty="0" smtClean="0">
                <a:solidFill>
                  <a:srgbClr val="FFFF00"/>
                </a:solidFill>
                <a:cs typeface="B Koodak Outline" pitchFamily="2" charset="-78"/>
              </a:rPr>
              <a:t>0</a:t>
            </a:r>
            <a:r>
              <a:rPr lang="fa-IR" sz="2000" dirty="0" smtClean="0">
                <a:solidFill>
                  <a:srgbClr val="FFFF00"/>
                </a:solidFill>
                <a:cs typeface="B Koodak Outline" pitchFamily="2" charset="-78"/>
              </a:rPr>
              <a:t>0</a:t>
            </a:r>
            <a:endParaRPr lang="fa-IR" sz="2000" dirty="0">
              <a:solidFill>
                <a:srgbClr val="FFFF00"/>
              </a:solidFill>
              <a:cs typeface="B Koodak Outline" pitchFamily="2" charset="-78"/>
            </a:endParaRPr>
          </a:p>
        </p:txBody>
      </p:sp>
      <p:grpSp>
        <p:nvGrpSpPr>
          <p:cNvPr id="332" name="Group 331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3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35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38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40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4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41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39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36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37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34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348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349" name="Straight Connector 348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TextBox 349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2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2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6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8" dur="2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0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2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4" dur="2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6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8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0" dur="2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2" dur="2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4" dur="2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6" dur="2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8" dur="2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0" dur="2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2" dur="2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4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6" dur="2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8" dur="2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0" dur="2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2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4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6" dur="2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000"/>
                            </p:stCondLst>
                            <p:childTnLst>
                              <p:par>
                                <p:cTn id="512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000"/>
                            </p:stCondLst>
                            <p:childTnLst>
                              <p:par>
                                <p:cTn id="51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3000"/>
                            </p:stCondLst>
                            <p:childTnLst>
                              <p:par>
                                <p:cTn id="5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3500"/>
                            </p:stCondLst>
                            <p:childTnLst>
                              <p:par>
                                <p:cTn id="53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30805E-7 L -0.12205 -0.0747 " pathEditMode="relative" rAng="0" ptsTypes="AA">
                                      <p:cBhvr>
                                        <p:cTn id="53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3700"/>
                                    </p:animMotion>
                                  </p:childTnLst>
                                </p:cTn>
                              </p:par>
                              <p:par>
                                <p:cTn id="5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2187 -0.15949 " pathEditMode="relative" rAng="0" ptsTypes="AA">
                                      <p:cBhvr>
                                        <p:cTn id="53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8000"/>
                                    </p:animMotion>
                                  </p:childTnLst>
                                </p:cTn>
                              </p:par>
                              <p:par>
                                <p:cTn id="53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5" dur="2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000"/>
                            </p:stCondLst>
                            <p:childTnLst>
                              <p:par>
                                <p:cTn id="541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2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4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5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6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7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8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-0.23403 -0.11319 " pathEditMode="relative" rAng="0" ptsTypes="AA">
                                      <p:cBhvr>
                                        <p:cTn id="556" dur="2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5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3646 -0.15833 " pathEditMode="relative" rAng="0" ptsTypes="AA">
                                      <p:cBhvr>
                                        <p:cTn id="562" dur="2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7900"/>
                                    </p:animMotion>
                                  </p:childTnLst>
                                </p:cTn>
                              </p:par>
                              <p:par>
                                <p:cTn id="5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0481E-7 L 0.12569 -0.03562 " pathEditMode="relative" rAng="0" ptsTypes="AA">
                                      <p:cBhvr>
                                        <p:cTn id="568" dur="2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1800"/>
                                    </p:animMotion>
                                  </p:childTnLst>
                                </p:cTn>
                              </p:par>
                              <p:par>
                                <p:cTn id="5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4394E-6 L 0.16493 -0.28376 " pathEditMode="relative" rAng="0" ptsTypes="AA">
                                      <p:cBhvr>
                                        <p:cTn id="574" dur="2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5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3959 -0.32963 " pathEditMode="relative" rAng="0" ptsTypes="AA">
                                      <p:cBhvr>
                                        <p:cTn id="580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16500"/>
                                    </p:animMotion>
                                  </p:childTnLst>
                                </p:cTn>
                              </p:par>
                              <p:par>
                                <p:cTn id="5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093 L -0.16822 -0.03565 " pathEditMode="relative" rAng="0" ptsTypes="AA">
                                      <p:cBhvr>
                                        <p:cTn id="586" dur="2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700"/>
                                    </p:animMotion>
                                  </p:childTnLst>
                                </p:cTn>
                              </p:par>
                              <p:par>
                                <p:cTn id="5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19011 -0.21319 " pathEditMode="relative" rAng="0" ptsTypes="AA">
                                      <p:cBhvr>
                                        <p:cTn id="592" dur="2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10700"/>
                                    </p:animMotion>
                                  </p:childTnLst>
                                </p:cTn>
                              </p:par>
                              <p:par>
                                <p:cTn id="5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8348E-6 L 0.12379 -0.31599 " pathEditMode="relative" rAng="0" ptsTypes="AA">
                                      <p:cBhvr>
                                        <p:cTn id="598" dur="2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-15800"/>
                                    </p:animMotion>
                                  </p:childTnLst>
                                </p:cTn>
                              </p:par>
                              <p:par>
                                <p:cTn id="5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78261E-6 L 0.11441 0.00717 " pathEditMode="relative" rAng="0" ptsTypes="AA">
                                      <p:cBhvr>
                                        <p:cTn id="604" dur="2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300"/>
                                    </p:animMotion>
                                  </p:childTnLst>
                                </p:cTn>
                              </p:par>
                              <p:par>
                                <p:cTn id="6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9601 -0.36806 " pathEditMode="relative" rAng="0" ptsTypes="AA">
                                      <p:cBhvr>
                                        <p:cTn id="610" dur="2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5500"/>
                            </p:stCondLst>
                            <p:childTnLst>
                              <p:par>
                                <p:cTn id="6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7" grpId="2" animBg="1"/>
      <p:bldP spid="78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88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75" grpId="0" animBg="1"/>
      <p:bldP spid="475" grpId="1" animBg="1"/>
      <p:bldP spid="476" grpId="0" animBg="1"/>
      <p:bldP spid="476" grpId="1" animBg="1"/>
      <p:bldP spid="477" grpId="0" animBg="1"/>
      <p:bldP spid="477" grpId="1" animBg="1"/>
      <p:bldP spid="478" grpId="0" animBg="1"/>
      <p:bldP spid="478" grpId="1" animBg="1"/>
      <p:bldP spid="479" grpId="0" animBg="1"/>
      <p:bldP spid="479" grpId="1" animBg="1"/>
      <p:bldP spid="480" grpId="0" animBg="1"/>
      <p:bldP spid="480" grpId="1" animBg="1"/>
      <p:bldP spid="481" grpId="0" animBg="1"/>
      <p:bldP spid="481" grpId="1" animBg="1"/>
      <p:bldP spid="482" grpId="0" animBg="1"/>
      <p:bldP spid="482" grpId="1" animBg="1"/>
      <p:bldP spid="483" grpId="0" animBg="1"/>
      <p:bldP spid="483" grpId="1" animBg="1"/>
      <p:bldP spid="484" grpId="0" animBg="1"/>
      <p:bldP spid="484" grpId="1" animBg="1"/>
      <p:bldP spid="485" grpId="0" animBg="1"/>
      <p:bldP spid="485" grpId="1" animBg="1"/>
      <p:bldP spid="322" grpId="0"/>
      <p:bldP spid="3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476100" y="4243520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اثرِ اکتیویته‏ی چشمه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15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2976" y="1600201"/>
            <a:ext cx="7543824" cy="1257295"/>
          </a:xfrm>
        </p:spPr>
        <p:txBody>
          <a:bodyPr>
            <a:normAutofit/>
          </a:bodyPr>
          <a:lstStyle/>
          <a:p>
            <a:r>
              <a:rPr lang="fa-IR" dirty="0" smtClean="0"/>
              <a:t>آهنگِ گسیلِ فوتون‏های گامای یک چشمه با اکتیویته‏ی آن متناسب است.</a:t>
            </a:r>
          </a:p>
        </p:txBody>
      </p:sp>
      <p:sp>
        <p:nvSpPr>
          <p:cNvPr id="9" name="Oval 8"/>
          <p:cNvSpPr/>
          <p:nvPr/>
        </p:nvSpPr>
        <p:spPr>
          <a:xfrm>
            <a:off x="3608960" y="521498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3404794" y="495228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3261918" y="50951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Oval 14"/>
          <p:cNvSpPr/>
          <p:nvPr/>
        </p:nvSpPr>
        <p:spPr>
          <a:xfrm>
            <a:off x="3547670" y="50237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3190480" y="53094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3333356" y="54523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Oval 17"/>
          <p:cNvSpPr/>
          <p:nvPr/>
        </p:nvSpPr>
        <p:spPr>
          <a:xfrm>
            <a:off x="3547670" y="53809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3404794" y="51665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3690546" y="50951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Oval 20"/>
          <p:cNvSpPr/>
          <p:nvPr/>
        </p:nvSpPr>
        <p:spPr>
          <a:xfrm>
            <a:off x="2976166" y="4743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Oval 21"/>
          <p:cNvSpPr/>
          <p:nvPr/>
        </p:nvSpPr>
        <p:spPr>
          <a:xfrm>
            <a:off x="3404794" y="460071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2547538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2761852" y="48864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Oval 24"/>
          <p:cNvSpPr/>
          <p:nvPr/>
        </p:nvSpPr>
        <p:spPr>
          <a:xfrm>
            <a:off x="2833290" y="517221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3066652" y="51912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3119042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3371452" y="54960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3047604" y="44578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3200004" y="46102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3352404" y="47626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2690414" y="46721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2842814" y="48245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2833290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3047604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300014" y="52817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Oval 39"/>
          <p:cNvSpPr/>
          <p:nvPr/>
        </p:nvSpPr>
        <p:spPr>
          <a:xfrm>
            <a:off x="2904728" y="45292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3057128" y="46816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Oval 41"/>
          <p:cNvSpPr/>
          <p:nvPr/>
        </p:nvSpPr>
        <p:spPr>
          <a:xfrm>
            <a:off x="3119042" y="48864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3361928" y="49864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3547670" y="4743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3476232" y="44578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3666728" y="52912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Oval 46"/>
          <p:cNvSpPr/>
          <p:nvPr/>
        </p:nvSpPr>
        <p:spPr>
          <a:xfrm>
            <a:off x="2833290" y="53865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2976166" y="438639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3128566" y="453879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2833290" y="46721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Oval 51"/>
          <p:cNvSpPr/>
          <p:nvPr/>
        </p:nvSpPr>
        <p:spPr>
          <a:xfrm>
            <a:off x="3476232" y="53150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Oval 52"/>
          <p:cNvSpPr/>
          <p:nvPr/>
        </p:nvSpPr>
        <p:spPr>
          <a:xfrm>
            <a:off x="3333356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3476232" y="452927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Oval 54"/>
          <p:cNvSpPr/>
          <p:nvPr/>
        </p:nvSpPr>
        <p:spPr>
          <a:xfrm>
            <a:off x="2833290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Oval 55"/>
          <p:cNvSpPr/>
          <p:nvPr/>
        </p:nvSpPr>
        <p:spPr>
          <a:xfrm>
            <a:off x="3547670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Oval 56"/>
          <p:cNvSpPr/>
          <p:nvPr/>
        </p:nvSpPr>
        <p:spPr>
          <a:xfrm>
            <a:off x="2761852" y="452927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3547670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Oval 58"/>
          <p:cNvSpPr/>
          <p:nvPr/>
        </p:nvSpPr>
        <p:spPr>
          <a:xfrm>
            <a:off x="3261918" y="48150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Oval 59"/>
          <p:cNvSpPr/>
          <p:nvPr/>
        </p:nvSpPr>
        <p:spPr>
          <a:xfrm>
            <a:off x="3619108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Oval 60"/>
          <p:cNvSpPr/>
          <p:nvPr/>
        </p:nvSpPr>
        <p:spPr>
          <a:xfrm>
            <a:off x="3619108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Oval 61"/>
          <p:cNvSpPr/>
          <p:nvPr/>
        </p:nvSpPr>
        <p:spPr>
          <a:xfrm>
            <a:off x="3119042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Oval 62"/>
          <p:cNvSpPr/>
          <p:nvPr/>
        </p:nvSpPr>
        <p:spPr>
          <a:xfrm>
            <a:off x="2618976" y="48150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Oval 63"/>
          <p:cNvSpPr/>
          <p:nvPr/>
        </p:nvSpPr>
        <p:spPr>
          <a:xfrm>
            <a:off x="3190480" y="431495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Oval 64"/>
          <p:cNvSpPr/>
          <p:nvPr/>
        </p:nvSpPr>
        <p:spPr>
          <a:xfrm>
            <a:off x="3476232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6" name="Oval 65"/>
          <p:cNvSpPr/>
          <p:nvPr/>
        </p:nvSpPr>
        <p:spPr>
          <a:xfrm>
            <a:off x="3761984" y="48150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3333356" y="445783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Oval 67"/>
          <p:cNvSpPr/>
          <p:nvPr/>
        </p:nvSpPr>
        <p:spPr>
          <a:xfrm>
            <a:off x="2904728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Oval 68"/>
          <p:cNvSpPr/>
          <p:nvPr/>
        </p:nvSpPr>
        <p:spPr>
          <a:xfrm>
            <a:off x="3119042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Oval 69"/>
          <p:cNvSpPr/>
          <p:nvPr/>
        </p:nvSpPr>
        <p:spPr>
          <a:xfrm>
            <a:off x="3261918" y="54579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1" name="Oval 70"/>
          <p:cNvSpPr/>
          <p:nvPr/>
        </p:nvSpPr>
        <p:spPr>
          <a:xfrm>
            <a:off x="3119042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Oval 71"/>
          <p:cNvSpPr/>
          <p:nvPr/>
        </p:nvSpPr>
        <p:spPr>
          <a:xfrm>
            <a:off x="2618976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Oval 72"/>
          <p:cNvSpPr/>
          <p:nvPr/>
        </p:nvSpPr>
        <p:spPr>
          <a:xfrm>
            <a:off x="3261918" y="524365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Oval 73"/>
          <p:cNvSpPr/>
          <p:nvPr/>
        </p:nvSpPr>
        <p:spPr>
          <a:xfrm>
            <a:off x="3261918" y="46721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2976166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2071670" y="5496206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-3840000">
            <a:off x="2561467" y="5301749"/>
            <a:ext cx="252000" cy="25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Flowchart: Connector 77"/>
          <p:cNvSpPr/>
          <p:nvPr/>
        </p:nvSpPr>
        <p:spPr>
          <a:xfrm rot="2580000">
            <a:off x="3007153" y="5226129"/>
            <a:ext cx="180000" cy="180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87" name="Straight Connector 486"/>
          <p:cNvCxnSpPr/>
          <p:nvPr/>
        </p:nvCxnSpPr>
        <p:spPr>
          <a:xfrm rot="5400000">
            <a:off x="3251191" y="4679165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Rectangle 487"/>
          <p:cNvSpPr/>
          <p:nvPr/>
        </p:nvSpPr>
        <p:spPr>
          <a:xfrm>
            <a:off x="1714480" y="2857496"/>
            <a:ext cx="30718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یک بکرل کبالت 6</a:t>
            </a:r>
            <a:r>
              <a:rPr lang="fa-IR" sz="2000" dirty="0" smtClean="0">
                <a:cs typeface="B Koodak Outline" pitchFamily="2" charset="-78"/>
              </a:rPr>
              <a:t>0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6000760" y="2928934"/>
            <a:ext cx="2857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دو بکرل کبالت 6</a:t>
            </a:r>
            <a:r>
              <a:rPr lang="fa-IR" sz="2000" dirty="0" smtClean="0">
                <a:cs typeface="B Koodak Outline" pitchFamily="2" charset="-78"/>
              </a:rPr>
              <a:t>0</a:t>
            </a:r>
          </a:p>
        </p:txBody>
      </p:sp>
      <p:sp>
        <p:nvSpPr>
          <p:cNvPr id="498" name="Oval 497"/>
          <p:cNvSpPr/>
          <p:nvPr/>
        </p:nvSpPr>
        <p:spPr>
          <a:xfrm>
            <a:off x="1205984" y="3369704"/>
            <a:ext cx="1080000" cy="10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endParaRPr lang="fa-IR" sz="2400" dirty="0"/>
          </a:p>
        </p:txBody>
      </p:sp>
      <p:grpSp>
        <p:nvGrpSpPr>
          <p:cNvPr id="499" name="Group 29"/>
          <p:cNvGrpSpPr/>
          <p:nvPr/>
        </p:nvGrpSpPr>
        <p:grpSpPr>
          <a:xfrm>
            <a:off x="1706050" y="3369704"/>
            <a:ext cx="72000" cy="1080000"/>
            <a:chOff x="4495800" y="1143000"/>
            <a:chExt cx="152400" cy="4572000"/>
          </a:xfrm>
        </p:grpSpPr>
        <p:sp>
          <p:nvSpPr>
            <p:cNvPr id="500" name="Up Arrow 499"/>
            <p:cNvSpPr/>
            <p:nvPr/>
          </p:nvSpPr>
          <p:spPr>
            <a:xfrm>
              <a:off x="4495800" y="1143000"/>
              <a:ext cx="152400" cy="2194560"/>
            </a:xfrm>
            <a:prstGeom prst="up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4495800" y="3429000"/>
              <a:ext cx="152400" cy="228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2" name="TextBox 501"/>
          <p:cNvSpPr txBox="1"/>
          <p:nvPr/>
        </p:nvSpPr>
        <p:spPr>
          <a:xfrm>
            <a:off x="1277422" y="3000372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bg2">
                    <a:lumMod val="50000"/>
                  </a:schemeClr>
                </a:solidFill>
              </a:rPr>
              <a:t>یک ثانیه</a:t>
            </a:r>
            <a:endParaRPr lang="fa-I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3" name="Oval 502"/>
          <p:cNvSpPr/>
          <p:nvPr/>
        </p:nvSpPr>
        <p:spPr>
          <a:xfrm>
            <a:off x="5476496" y="4457834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4" name="Oval 503"/>
          <p:cNvSpPr/>
          <p:nvPr/>
        </p:nvSpPr>
        <p:spPr>
          <a:xfrm>
            <a:off x="6609356" y="542929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5" name="Oval 504"/>
          <p:cNvSpPr/>
          <p:nvPr/>
        </p:nvSpPr>
        <p:spPr>
          <a:xfrm>
            <a:off x="6405190" y="51665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6" name="Oval 505"/>
          <p:cNvSpPr/>
          <p:nvPr/>
        </p:nvSpPr>
        <p:spPr>
          <a:xfrm>
            <a:off x="6262314" y="53094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7" name="Oval 506"/>
          <p:cNvSpPr/>
          <p:nvPr/>
        </p:nvSpPr>
        <p:spPr>
          <a:xfrm>
            <a:off x="6548066" y="52380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8" name="Oval 507"/>
          <p:cNvSpPr/>
          <p:nvPr/>
        </p:nvSpPr>
        <p:spPr>
          <a:xfrm>
            <a:off x="6190876" y="55237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9" name="Oval 508"/>
          <p:cNvSpPr/>
          <p:nvPr/>
        </p:nvSpPr>
        <p:spPr>
          <a:xfrm>
            <a:off x="6333752" y="56666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0" name="Oval 509"/>
          <p:cNvSpPr/>
          <p:nvPr/>
        </p:nvSpPr>
        <p:spPr>
          <a:xfrm>
            <a:off x="6548066" y="55952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1" name="Oval 510"/>
          <p:cNvSpPr/>
          <p:nvPr/>
        </p:nvSpPr>
        <p:spPr>
          <a:xfrm>
            <a:off x="6405190" y="53809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2" name="Oval 511"/>
          <p:cNvSpPr/>
          <p:nvPr/>
        </p:nvSpPr>
        <p:spPr>
          <a:xfrm>
            <a:off x="6690942" y="53094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3" name="Oval 512"/>
          <p:cNvSpPr/>
          <p:nvPr/>
        </p:nvSpPr>
        <p:spPr>
          <a:xfrm>
            <a:off x="5976562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4" name="Oval 513"/>
          <p:cNvSpPr/>
          <p:nvPr/>
        </p:nvSpPr>
        <p:spPr>
          <a:xfrm>
            <a:off x="6405190" y="481502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5" name="Oval 514"/>
          <p:cNvSpPr/>
          <p:nvPr/>
        </p:nvSpPr>
        <p:spPr>
          <a:xfrm>
            <a:off x="5547934" y="531509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6" name="Oval 515"/>
          <p:cNvSpPr/>
          <p:nvPr/>
        </p:nvSpPr>
        <p:spPr>
          <a:xfrm>
            <a:off x="5762248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7" name="Oval 516"/>
          <p:cNvSpPr/>
          <p:nvPr/>
        </p:nvSpPr>
        <p:spPr>
          <a:xfrm>
            <a:off x="5833686" y="53865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8" name="Oval 517"/>
          <p:cNvSpPr/>
          <p:nvPr/>
        </p:nvSpPr>
        <p:spPr>
          <a:xfrm>
            <a:off x="6067048" y="54055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9" name="Oval 518"/>
          <p:cNvSpPr/>
          <p:nvPr/>
        </p:nvSpPr>
        <p:spPr>
          <a:xfrm>
            <a:off x="6119438" y="531509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0" name="Oval 519"/>
          <p:cNvSpPr/>
          <p:nvPr/>
        </p:nvSpPr>
        <p:spPr>
          <a:xfrm>
            <a:off x="6371848" y="57103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1" name="Oval 520"/>
          <p:cNvSpPr/>
          <p:nvPr/>
        </p:nvSpPr>
        <p:spPr>
          <a:xfrm>
            <a:off x="6048000" y="46721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2" name="Oval 521"/>
          <p:cNvSpPr/>
          <p:nvPr/>
        </p:nvSpPr>
        <p:spPr>
          <a:xfrm>
            <a:off x="6200400" y="48245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3" name="Oval 522"/>
          <p:cNvSpPr/>
          <p:nvPr/>
        </p:nvSpPr>
        <p:spPr>
          <a:xfrm>
            <a:off x="6352800" y="49769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4" name="Oval 523"/>
          <p:cNvSpPr/>
          <p:nvPr/>
        </p:nvSpPr>
        <p:spPr>
          <a:xfrm>
            <a:off x="5690810" y="48864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5" name="Oval 524"/>
          <p:cNvSpPr/>
          <p:nvPr/>
        </p:nvSpPr>
        <p:spPr>
          <a:xfrm>
            <a:off x="5843210" y="50388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6" name="Oval 525"/>
          <p:cNvSpPr/>
          <p:nvPr/>
        </p:nvSpPr>
        <p:spPr>
          <a:xfrm>
            <a:off x="5833686" y="517221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7" name="Oval 526"/>
          <p:cNvSpPr/>
          <p:nvPr/>
        </p:nvSpPr>
        <p:spPr>
          <a:xfrm>
            <a:off x="6048000" y="517221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8" name="Oval 527"/>
          <p:cNvSpPr/>
          <p:nvPr/>
        </p:nvSpPr>
        <p:spPr>
          <a:xfrm>
            <a:off x="6300410" y="54960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9" name="Oval 528"/>
          <p:cNvSpPr/>
          <p:nvPr/>
        </p:nvSpPr>
        <p:spPr>
          <a:xfrm>
            <a:off x="5905124" y="4743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0" name="Oval 529"/>
          <p:cNvSpPr/>
          <p:nvPr/>
        </p:nvSpPr>
        <p:spPr>
          <a:xfrm>
            <a:off x="6057524" y="48959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1" name="Oval 530"/>
          <p:cNvSpPr/>
          <p:nvPr/>
        </p:nvSpPr>
        <p:spPr>
          <a:xfrm>
            <a:off x="6119438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2" name="Oval 531"/>
          <p:cNvSpPr/>
          <p:nvPr/>
        </p:nvSpPr>
        <p:spPr>
          <a:xfrm>
            <a:off x="6362324" y="52007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3" name="Oval 532"/>
          <p:cNvSpPr/>
          <p:nvPr/>
        </p:nvSpPr>
        <p:spPr>
          <a:xfrm>
            <a:off x="6548066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4" name="Oval 533"/>
          <p:cNvSpPr/>
          <p:nvPr/>
        </p:nvSpPr>
        <p:spPr>
          <a:xfrm>
            <a:off x="6476628" y="46721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5" name="Oval 534"/>
          <p:cNvSpPr/>
          <p:nvPr/>
        </p:nvSpPr>
        <p:spPr>
          <a:xfrm>
            <a:off x="6667124" y="5505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6" name="Oval 535"/>
          <p:cNvSpPr/>
          <p:nvPr/>
        </p:nvSpPr>
        <p:spPr>
          <a:xfrm>
            <a:off x="5833686" y="56008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7" name="Oval 536"/>
          <p:cNvSpPr/>
          <p:nvPr/>
        </p:nvSpPr>
        <p:spPr>
          <a:xfrm>
            <a:off x="5976562" y="460071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8" name="Oval 537"/>
          <p:cNvSpPr/>
          <p:nvPr/>
        </p:nvSpPr>
        <p:spPr>
          <a:xfrm>
            <a:off x="6128962" y="475311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9" name="Oval 538"/>
          <p:cNvSpPr/>
          <p:nvPr/>
        </p:nvSpPr>
        <p:spPr>
          <a:xfrm>
            <a:off x="5833686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0" name="Oval 539"/>
          <p:cNvSpPr/>
          <p:nvPr/>
        </p:nvSpPr>
        <p:spPr>
          <a:xfrm>
            <a:off x="6476628" y="552940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1" name="Oval 540"/>
          <p:cNvSpPr/>
          <p:nvPr/>
        </p:nvSpPr>
        <p:spPr>
          <a:xfrm>
            <a:off x="6333752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2" name="Oval 541"/>
          <p:cNvSpPr/>
          <p:nvPr/>
        </p:nvSpPr>
        <p:spPr>
          <a:xfrm>
            <a:off x="6476628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3" name="Oval 542"/>
          <p:cNvSpPr/>
          <p:nvPr/>
        </p:nvSpPr>
        <p:spPr>
          <a:xfrm>
            <a:off x="5833686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4" name="Oval 543"/>
          <p:cNvSpPr/>
          <p:nvPr/>
        </p:nvSpPr>
        <p:spPr>
          <a:xfrm>
            <a:off x="6548066" y="538652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5" name="Oval 544"/>
          <p:cNvSpPr/>
          <p:nvPr/>
        </p:nvSpPr>
        <p:spPr>
          <a:xfrm>
            <a:off x="5762248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6" name="Oval 545"/>
          <p:cNvSpPr/>
          <p:nvPr/>
        </p:nvSpPr>
        <p:spPr>
          <a:xfrm>
            <a:off x="6548066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7" name="Oval 546"/>
          <p:cNvSpPr/>
          <p:nvPr/>
        </p:nvSpPr>
        <p:spPr>
          <a:xfrm>
            <a:off x="6262314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8" name="Oval 547"/>
          <p:cNvSpPr/>
          <p:nvPr/>
        </p:nvSpPr>
        <p:spPr>
          <a:xfrm>
            <a:off x="6619504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9" name="Oval 548"/>
          <p:cNvSpPr/>
          <p:nvPr/>
        </p:nvSpPr>
        <p:spPr>
          <a:xfrm>
            <a:off x="6619504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0" name="Oval 549"/>
          <p:cNvSpPr/>
          <p:nvPr/>
        </p:nvSpPr>
        <p:spPr>
          <a:xfrm>
            <a:off x="6119438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1" name="Oval 550"/>
          <p:cNvSpPr/>
          <p:nvPr/>
        </p:nvSpPr>
        <p:spPr>
          <a:xfrm>
            <a:off x="5619372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2" name="Oval 551"/>
          <p:cNvSpPr/>
          <p:nvPr/>
        </p:nvSpPr>
        <p:spPr>
          <a:xfrm>
            <a:off x="6190876" y="452927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3" name="Oval 552"/>
          <p:cNvSpPr/>
          <p:nvPr/>
        </p:nvSpPr>
        <p:spPr>
          <a:xfrm>
            <a:off x="6476628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4" name="Oval 553"/>
          <p:cNvSpPr/>
          <p:nvPr/>
        </p:nvSpPr>
        <p:spPr>
          <a:xfrm>
            <a:off x="6762380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5" name="Oval 554"/>
          <p:cNvSpPr/>
          <p:nvPr/>
        </p:nvSpPr>
        <p:spPr>
          <a:xfrm>
            <a:off x="6333752" y="46721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6" name="Oval 555"/>
          <p:cNvSpPr/>
          <p:nvPr/>
        </p:nvSpPr>
        <p:spPr>
          <a:xfrm>
            <a:off x="5905124" y="53150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7" name="Oval 556"/>
          <p:cNvSpPr/>
          <p:nvPr/>
        </p:nvSpPr>
        <p:spPr>
          <a:xfrm>
            <a:off x="6119438" y="538652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8" name="Oval 557"/>
          <p:cNvSpPr/>
          <p:nvPr/>
        </p:nvSpPr>
        <p:spPr>
          <a:xfrm>
            <a:off x="6262314" y="56722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9" name="Oval 558"/>
          <p:cNvSpPr/>
          <p:nvPr/>
        </p:nvSpPr>
        <p:spPr>
          <a:xfrm>
            <a:off x="6119438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0" name="Oval 559"/>
          <p:cNvSpPr/>
          <p:nvPr/>
        </p:nvSpPr>
        <p:spPr>
          <a:xfrm>
            <a:off x="5619372" y="524365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1" name="Oval 560"/>
          <p:cNvSpPr/>
          <p:nvPr/>
        </p:nvSpPr>
        <p:spPr>
          <a:xfrm>
            <a:off x="6262314" y="54579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2" name="Oval 561"/>
          <p:cNvSpPr/>
          <p:nvPr/>
        </p:nvSpPr>
        <p:spPr>
          <a:xfrm>
            <a:off x="6262314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3" name="Oval 562"/>
          <p:cNvSpPr/>
          <p:nvPr/>
        </p:nvSpPr>
        <p:spPr>
          <a:xfrm>
            <a:off x="5976562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64" name="Straight Arrow Connector 563"/>
          <p:cNvCxnSpPr/>
          <p:nvPr/>
        </p:nvCxnSpPr>
        <p:spPr>
          <a:xfrm flipV="1">
            <a:off x="5072066" y="5710520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5" name="Oval 564"/>
          <p:cNvSpPr/>
          <p:nvPr/>
        </p:nvSpPr>
        <p:spPr>
          <a:xfrm rot="-3840000">
            <a:off x="5561863" y="5516063"/>
            <a:ext cx="252000" cy="25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6" name="Flowchart: Connector 565"/>
          <p:cNvSpPr/>
          <p:nvPr/>
        </p:nvSpPr>
        <p:spPr>
          <a:xfrm rot="2580000">
            <a:off x="6007549" y="5440443"/>
            <a:ext cx="180000" cy="180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7" name="Oval 566"/>
          <p:cNvSpPr/>
          <p:nvPr/>
        </p:nvSpPr>
        <p:spPr>
          <a:xfrm>
            <a:off x="4777884" y="3298266"/>
            <a:ext cx="1080000" cy="10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endParaRPr lang="fa-IR" sz="2400" dirty="0"/>
          </a:p>
        </p:txBody>
      </p:sp>
      <p:grpSp>
        <p:nvGrpSpPr>
          <p:cNvPr id="568" name="Group 29"/>
          <p:cNvGrpSpPr/>
          <p:nvPr/>
        </p:nvGrpSpPr>
        <p:grpSpPr>
          <a:xfrm>
            <a:off x="5277950" y="3298266"/>
            <a:ext cx="72000" cy="1080000"/>
            <a:chOff x="4495800" y="1143000"/>
            <a:chExt cx="152400" cy="4572000"/>
          </a:xfrm>
        </p:grpSpPr>
        <p:sp>
          <p:nvSpPr>
            <p:cNvPr id="569" name="Up Arrow 568"/>
            <p:cNvSpPr/>
            <p:nvPr/>
          </p:nvSpPr>
          <p:spPr>
            <a:xfrm>
              <a:off x="4495800" y="1143000"/>
              <a:ext cx="152400" cy="2194560"/>
            </a:xfrm>
            <a:prstGeom prst="up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4495800" y="3429000"/>
              <a:ext cx="152400" cy="228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1" name="TextBox 570"/>
          <p:cNvSpPr txBox="1"/>
          <p:nvPr/>
        </p:nvSpPr>
        <p:spPr>
          <a:xfrm>
            <a:off x="4849322" y="2928934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bg2">
                    <a:lumMod val="50000"/>
                  </a:schemeClr>
                </a:solidFill>
              </a:rPr>
              <a:t>یک ثانیه</a:t>
            </a:r>
            <a:endParaRPr lang="fa-I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2" name="Oval 571"/>
          <p:cNvSpPr/>
          <p:nvPr/>
        </p:nvSpPr>
        <p:spPr>
          <a:xfrm>
            <a:off x="7346842" y="4500570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3" name="Oval 572"/>
          <p:cNvSpPr/>
          <p:nvPr/>
        </p:nvSpPr>
        <p:spPr>
          <a:xfrm>
            <a:off x="8479702" y="54720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4" name="Oval 573"/>
          <p:cNvSpPr/>
          <p:nvPr/>
        </p:nvSpPr>
        <p:spPr>
          <a:xfrm>
            <a:off x="8275536" y="520933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5" name="Oval 574"/>
          <p:cNvSpPr/>
          <p:nvPr/>
        </p:nvSpPr>
        <p:spPr>
          <a:xfrm>
            <a:off x="8132660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6" name="Oval 575"/>
          <p:cNvSpPr/>
          <p:nvPr/>
        </p:nvSpPr>
        <p:spPr>
          <a:xfrm>
            <a:off x="8418412" y="528076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7" name="Oval 576"/>
          <p:cNvSpPr/>
          <p:nvPr/>
        </p:nvSpPr>
        <p:spPr>
          <a:xfrm>
            <a:off x="8061222" y="556652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8" name="Oval 577"/>
          <p:cNvSpPr/>
          <p:nvPr/>
        </p:nvSpPr>
        <p:spPr>
          <a:xfrm>
            <a:off x="8204098" y="570939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9" name="Oval 578"/>
          <p:cNvSpPr/>
          <p:nvPr/>
        </p:nvSpPr>
        <p:spPr>
          <a:xfrm>
            <a:off x="8418412" y="563795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0" name="Oval 579"/>
          <p:cNvSpPr/>
          <p:nvPr/>
        </p:nvSpPr>
        <p:spPr>
          <a:xfrm>
            <a:off x="8275536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1" name="Oval 580"/>
          <p:cNvSpPr/>
          <p:nvPr/>
        </p:nvSpPr>
        <p:spPr>
          <a:xfrm>
            <a:off x="8561288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2" name="Oval 581"/>
          <p:cNvSpPr/>
          <p:nvPr/>
        </p:nvSpPr>
        <p:spPr>
          <a:xfrm>
            <a:off x="7846908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3" name="Oval 582"/>
          <p:cNvSpPr/>
          <p:nvPr/>
        </p:nvSpPr>
        <p:spPr>
          <a:xfrm>
            <a:off x="8275536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4" name="Oval 583"/>
          <p:cNvSpPr/>
          <p:nvPr/>
        </p:nvSpPr>
        <p:spPr>
          <a:xfrm>
            <a:off x="7418280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5" name="Oval 584"/>
          <p:cNvSpPr/>
          <p:nvPr/>
        </p:nvSpPr>
        <p:spPr>
          <a:xfrm>
            <a:off x="7632594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6" name="Oval 585"/>
          <p:cNvSpPr/>
          <p:nvPr/>
        </p:nvSpPr>
        <p:spPr>
          <a:xfrm>
            <a:off x="7704032" y="542926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7" name="Oval 586"/>
          <p:cNvSpPr/>
          <p:nvPr/>
        </p:nvSpPr>
        <p:spPr>
          <a:xfrm>
            <a:off x="7937394" y="54483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8" name="Oval 587"/>
          <p:cNvSpPr/>
          <p:nvPr/>
        </p:nvSpPr>
        <p:spPr>
          <a:xfrm>
            <a:off x="7989784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9" name="Oval 588"/>
          <p:cNvSpPr/>
          <p:nvPr/>
        </p:nvSpPr>
        <p:spPr>
          <a:xfrm>
            <a:off x="8242194" y="57531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0" name="Oval 589"/>
          <p:cNvSpPr/>
          <p:nvPr/>
        </p:nvSpPr>
        <p:spPr>
          <a:xfrm>
            <a:off x="7918346" y="47148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1" name="Oval 590"/>
          <p:cNvSpPr/>
          <p:nvPr/>
        </p:nvSpPr>
        <p:spPr>
          <a:xfrm>
            <a:off x="8070746" y="48672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2" name="Oval 591"/>
          <p:cNvSpPr/>
          <p:nvPr/>
        </p:nvSpPr>
        <p:spPr>
          <a:xfrm>
            <a:off x="8223146" y="50196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3" name="Oval 592"/>
          <p:cNvSpPr/>
          <p:nvPr/>
        </p:nvSpPr>
        <p:spPr>
          <a:xfrm>
            <a:off x="7561156" y="49291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4" name="Oval 593"/>
          <p:cNvSpPr/>
          <p:nvPr/>
        </p:nvSpPr>
        <p:spPr>
          <a:xfrm>
            <a:off x="7713556" y="50815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5" name="Oval 594"/>
          <p:cNvSpPr/>
          <p:nvPr/>
        </p:nvSpPr>
        <p:spPr>
          <a:xfrm>
            <a:off x="7704032" y="521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6" name="Oval 595"/>
          <p:cNvSpPr/>
          <p:nvPr/>
        </p:nvSpPr>
        <p:spPr>
          <a:xfrm>
            <a:off x="7918346" y="532126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7" name="Oval 596"/>
          <p:cNvSpPr/>
          <p:nvPr/>
        </p:nvSpPr>
        <p:spPr>
          <a:xfrm>
            <a:off x="8170756" y="55387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8" name="Oval 597"/>
          <p:cNvSpPr/>
          <p:nvPr/>
        </p:nvSpPr>
        <p:spPr>
          <a:xfrm>
            <a:off x="7775470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9" name="Oval 598"/>
          <p:cNvSpPr/>
          <p:nvPr/>
        </p:nvSpPr>
        <p:spPr>
          <a:xfrm>
            <a:off x="7927870" y="49387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0" name="Oval 599"/>
          <p:cNvSpPr/>
          <p:nvPr/>
        </p:nvSpPr>
        <p:spPr>
          <a:xfrm>
            <a:off x="7989784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1" name="Oval 600"/>
          <p:cNvSpPr/>
          <p:nvPr/>
        </p:nvSpPr>
        <p:spPr>
          <a:xfrm>
            <a:off x="8232670" y="52435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2" name="Oval 601"/>
          <p:cNvSpPr/>
          <p:nvPr/>
        </p:nvSpPr>
        <p:spPr>
          <a:xfrm>
            <a:off x="8418412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3" name="Oval 602"/>
          <p:cNvSpPr/>
          <p:nvPr/>
        </p:nvSpPr>
        <p:spPr>
          <a:xfrm>
            <a:off x="8346974" y="47148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4" name="Oval 603"/>
          <p:cNvSpPr/>
          <p:nvPr/>
        </p:nvSpPr>
        <p:spPr>
          <a:xfrm>
            <a:off x="8537470" y="5548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5" name="Oval 604"/>
          <p:cNvSpPr/>
          <p:nvPr/>
        </p:nvSpPr>
        <p:spPr>
          <a:xfrm>
            <a:off x="7821586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6" name="Oval 605"/>
          <p:cNvSpPr/>
          <p:nvPr/>
        </p:nvSpPr>
        <p:spPr>
          <a:xfrm>
            <a:off x="7846908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7" name="Oval 606"/>
          <p:cNvSpPr/>
          <p:nvPr/>
        </p:nvSpPr>
        <p:spPr>
          <a:xfrm>
            <a:off x="7999308" y="47958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8" name="Oval 607"/>
          <p:cNvSpPr/>
          <p:nvPr/>
        </p:nvSpPr>
        <p:spPr>
          <a:xfrm>
            <a:off x="7704032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9" name="Oval 608"/>
          <p:cNvSpPr/>
          <p:nvPr/>
        </p:nvSpPr>
        <p:spPr>
          <a:xfrm>
            <a:off x="8346974" y="557214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0" name="Oval 609"/>
          <p:cNvSpPr/>
          <p:nvPr/>
        </p:nvSpPr>
        <p:spPr>
          <a:xfrm>
            <a:off x="8204098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1" name="Oval 610"/>
          <p:cNvSpPr/>
          <p:nvPr/>
        </p:nvSpPr>
        <p:spPr>
          <a:xfrm>
            <a:off x="8346974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2" name="Oval 611"/>
          <p:cNvSpPr/>
          <p:nvPr/>
        </p:nvSpPr>
        <p:spPr>
          <a:xfrm>
            <a:off x="7704032" y="560701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3" name="Oval 612"/>
          <p:cNvSpPr/>
          <p:nvPr/>
        </p:nvSpPr>
        <p:spPr>
          <a:xfrm>
            <a:off x="8418412" y="542926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4" name="Oval 613"/>
          <p:cNvSpPr/>
          <p:nvPr/>
        </p:nvSpPr>
        <p:spPr>
          <a:xfrm>
            <a:off x="7632594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5" name="Oval 614"/>
          <p:cNvSpPr/>
          <p:nvPr/>
        </p:nvSpPr>
        <p:spPr>
          <a:xfrm>
            <a:off x="8418412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6" name="Oval 615"/>
          <p:cNvSpPr/>
          <p:nvPr/>
        </p:nvSpPr>
        <p:spPr>
          <a:xfrm>
            <a:off x="7858148" y="553557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7" name="Oval 616"/>
          <p:cNvSpPr/>
          <p:nvPr/>
        </p:nvSpPr>
        <p:spPr>
          <a:xfrm>
            <a:off x="8489850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8" name="Oval 617"/>
          <p:cNvSpPr/>
          <p:nvPr/>
        </p:nvSpPr>
        <p:spPr>
          <a:xfrm>
            <a:off x="8489850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9" name="Oval 618"/>
          <p:cNvSpPr/>
          <p:nvPr/>
        </p:nvSpPr>
        <p:spPr>
          <a:xfrm>
            <a:off x="7989784" y="5249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0" name="Oval 619"/>
          <p:cNvSpPr/>
          <p:nvPr/>
        </p:nvSpPr>
        <p:spPr>
          <a:xfrm>
            <a:off x="7489718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1" name="Oval 620"/>
          <p:cNvSpPr/>
          <p:nvPr/>
        </p:nvSpPr>
        <p:spPr>
          <a:xfrm>
            <a:off x="8061222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2" name="Oval 621"/>
          <p:cNvSpPr/>
          <p:nvPr/>
        </p:nvSpPr>
        <p:spPr>
          <a:xfrm>
            <a:off x="8346974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3" name="Oval 622"/>
          <p:cNvSpPr/>
          <p:nvPr/>
        </p:nvSpPr>
        <p:spPr>
          <a:xfrm>
            <a:off x="8632726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4" name="Oval 623"/>
          <p:cNvSpPr/>
          <p:nvPr/>
        </p:nvSpPr>
        <p:spPr>
          <a:xfrm>
            <a:off x="820409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5" name="Oval 624"/>
          <p:cNvSpPr/>
          <p:nvPr/>
        </p:nvSpPr>
        <p:spPr>
          <a:xfrm>
            <a:off x="7775470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6" name="Oval 625"/>
          <p:cNvSpPr/>
          <p:nvPr/>
        </p:nvSpPr>
        <p:spPr>
          <a:xfrm>
            <a:off x="7989784" y="542926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7" name="Oval 626"/>
          <p:cNvSpPr/>
          <p:nvPr/>
        </p:nvSpPr>
        <p:spPr>
          <a:xfrm>
            <a:off x="8132660" y="571501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8" name="Oval 627"/>
          <p:cNvSpPr/>
          <p:nvPr/>
        </p:nvSpPr>
        <p:spPr>
          <a:xfrm>
            <a:off x="8035900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9" name="Oval 628"/>
          <p:cNvSpPr/>
          <p:nvPr/>
        </p:nvSpPr>
        <p:spPr>
          <a:xfrm>
            <a:off x="7489718" y="5286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0" name="Oval 629"/>
          <p:cNvSpPr/>
          <p:nvPr/>
        </p:nvSpPr>
        <p:spPr>
          <a:xfrm>
            <a:off x="8132660" y="550070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1" name="Oval 630"/>
          <p:cNvSpPr/>
          <p:nvPr/>
        </p:nvSpPr>
        <p:spPr>
          <a:xfrm>
            <a:off x="8132660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2" name="Oval 631"/>
          <p:cNvSpPr/>
          <p:nvPr/>
        </p:nvSpPr>
        <p:spPr>
          <a:xfrm>
            <a:off x="7846908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33" name="Straight Arrow Connector 632"/>
          <p:cNvCxnSpPr/>
          <p:nvPr/>
        </p:nvCxnSpPr>
        <p:spPr>
          <a:xfrm flipV="1">
            <a:off x="7072330" y="4929198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4" name="Oval 633"/>
          <p:cNvSpPr/>
          <p:nvPr/>
        </p:nvSpPr>
        <p:spPr>
          <a:xfrm rot="-3840000">
            <a:off x="7686316" y="4543053"/>
            <a:ext cx="252000" cy="25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5" name="Flowchart: Connector 634"/>
          <p:cNvSpPr/>
          <p:nvPr/>
        </p:nvSpPr>
        <p:spPr>
          <a:xfrm rot="2580000">
            <a:off x="7895349" y="4752086"/>
            <a:ext cx="180000" cy="180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25" name="Group 22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2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3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4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24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24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246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3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2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3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2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25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253" name="Straight Connector 25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2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2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2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2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2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2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2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2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2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2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2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2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2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2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2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2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2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2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2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2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2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2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2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20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2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2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2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2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20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2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2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2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2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20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2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2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2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2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2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2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2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2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2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2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2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2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2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2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2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2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2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00"/>
                            </p:stCondLst>
                            <p:childTnLst>
                              <p:par>
                                <p:cTn id="370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000"/>
                            </p:stCondLst>
                            <p:childTnLst>
                              <p:par>
                                <p:cTn id="373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3000"/>
                            </p:stCondLst>
                            <p:childTnLst>
                              <p:par>
                                <p:cTn id="3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12465 -0.07084 " pathEditMode="relative" rAng="0" ptsTypes="AA">
                                      <p:cBhvr>
                                        <p:cTn id="3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-3500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2187 -0.15949 " pathEditMode="relative" rAng="0" ptsTypes="AA">
                                      <p:cBhvr>
                                        <p:cTn id="3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8000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000"/>
                            </p:stCondLst>
                            <p:childTnLst>
                              <p:par>
                                <p:cTn id="398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9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35" presetClass="emph" presetSubtype="0" repeatCount="200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3" dur="5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6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7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8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9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1" dur="1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3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4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5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6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-0.05903 -0.1338 " pathEditMode="relative" rAng="0" ptsTypes="AA">
                                      <p:cBhvr>
                                        <p:cTn id="426" dur="1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-6700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10885 0.07176 " pathEditMode="relative" rAng="0" ptsTypes="AA">
                                      <p:cBhvr>
                                        <p:cTn id="428" dur="1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3600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-0.03941 -0.11783 " pathEditMode="relative" rAng="0" ptsTypes="AA">
                                      <p:cBhvr>
                                        <p:cTn id="438" dur="1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5900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0283 -0.11158 " pathEditMode="relative" rAng="0" ptsTypes="AA">
                                      <p:cBhvr>
                                        <p:cTn id="440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7" grpId="1" animBg="1"/>
      <p:bldP spid="78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35" grpId="0" animBg="1"/>
      <p:bldP spid="536" grpId="0" animBg="1"/>
      <p:bldP spid="536" grpId="1" animBg="1"/>
      <p:bldP spid="537" grpId="0" animBg="1"/>
      <p:bldP spid="538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557" grpId="0" animBg="1"/>
      <p:bldP spid="558" grpId="0" animBg="1"/>
      <p:bldP spid="559" grpId="0" animBg="1"/>
      <p:bldP spid="560" grpId="0" animBg="1"/>
      <p:bldP spid="561" grpId="0" animBg="1"/>
      <p:bldP spid="562" grpId="0" animBg="1"/>
      <p:bldP spid="563" grpId="0" animBg="1"/>
      <p:bldP spid="565" grpId="0" animBg="1"/>
      <p:bldP spid="565" grpId="1" animBg="1"/>
      <p:bldP spid="566" grpId="0" animBg="1"/>
      <p:bldP spid="573" grpId="0" animBg="1"/>
      <p:bldP spid="574" grpId="0" animBg="1"/>
      <p:bldP spid="575" grpId="0" animBg="1"/>
      <p:bldP spid="576" grpId="0" animBg="1"/>
      <p:bldP spid="577" grpId="0" animBg="1"/>
      <p:bldP spid="578" grpId="0" animBg="1"/>
      <p:bldP spid="579" grpId="0" animBg="1"/>
      <p:bldP spid="580" grpId="0" animBg="1"/>
      <p:bldP spid="581" grpId="0" animBg="1"/>
      <p:bldP spid="582" grpId="0" animBg="1"/>
      <p:bldP spid="583" grpId="0" animBg="1"/>
      <p:bldP spid="584" grpId="0" animBg="1"/>
      <p:bldP spid="585" grpId="0" animBg="1"/>
      <p:bldP spid="586" grpId="0" animBg="1"/>
      <p:bldP spid="587" grpId="0" animBg="1"/>
      <p:bldP spid="588" grpId="0" animBg="1"/>
      <p:bldP spid="589" grpId="0" animBg="1"/>
      <p:bldP spid="590" grpId="0" animBg="1"/>
      <p:bldP spid="591" grpId="0" animBg="1"/>
      <p:bldP spid="592" grpId="0" animBg="1"/>
      <p:bldP spid="593" grpId="0" animBg="1"/>
      <p:bldP spid="594" grpId="0" animBg="1"/>
      <p:bldP spid="595" grpId="0" animBg="1"/>
      <p:bldP spid="596" grpId="0" animBg="1"/>
      <p:bldP spid="597" grpId="0" animBg="1"/>
      <p:bldP spid="598" grpId="0" animBg="1"/>
      <p:bldP spid="599" grpId="0" animBg="1"/>
      <p:bldP spid="600" grpId="0" animBg="1"/>
      <p:bldP spid="601" grpId="0" animBg="1"/>
      <p:bldP spid="602" grpId="0" animBg="1"/>
      <p:bldP spid="603" grpId="0" animBg="1"/>
      <p:bldP spid="604" grpId="0" animBg="1"/>
      <p:bldP spid="605" grpId="0" animBg="1"/>
      <p:bldP spid="605" grpId="1" animBg="1"/>
      <p:bldP spid="606" grpId="0" animBg="1"/>
      <p:bldP spid="607" grpId="0" animBg="1"/>
      <p:bldP spid="608" grpId="0" animBg="1"/>
      <p:bldP spid="609" grpId="0" animBg="1"/>
      <p:bldP spid="610" grpId="0" animBg="1"/>
      <p:bldP spid="611" grpId="0" animBg="1"/>
      <p:bldP spid="612" grpId="0" animBg="1"/>
      <p:bldP spid="613" grpId="0" animBg="1"/>
      <p:bldP spid="614" grpId="0" animBg="1"/>
      <p:bldP spid="615" grpId="0" animBg="1"/>
      <p:bldP spid="616" grpId="0" animBg="1"/>
      <p:bldP spid="617" grpId="0" animBg="1"/>
      <p:bldP spid="618" grpId="0" animBg="1"/>
      <p:bldP spid="619" grpId="0" animBg="1"/>
      <p:bldP spid="620" grpId="0" animBg="1"/>
      <p:bldP spid="621" grpId="0" animBg="1"/>
      <p:bldP spid="622" grpId="0" animBg="1"/>
      <p:bldP spid="623" grpId="0" animBg="1"/>
      <p:bldP spid="624" grpId="0" animBg="1"/>
      <p:bldP spid="625" grpId="0" animBg="1"/>
      <p:bldP spid="626" grpId="0" animBg="1"/>
      <p:bldP spid="627" grpId="0" animBg="1"/>
      <p:bldP spid="628" grpId="0" animBg="1"/>
      <p:bldP spid="629" grpId="0" animBg="1"/>
      <p:bldP spid="630" grpId="0" animBg="1"/>
      <p:bldP spid="631" grpId="0" animBg="1"/>
      <p:bldP spid="632" grpId="0" animBg="1"/>
      <p:bldP spid="634" grpId="0" animBg="1"/>
      <p:bldP spid="634" grpId="1" animBg="1"/>
      <p:bldP spid="6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 فاصله بر آهنگِ دز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16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2757493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هر چه فاصله از چشمه بیش‏تر شود آهنگِ دز آن کم‏تر می‏شود.</a:t>
            </a:r>
          </a:p>
          <a:p>
            <a:pPr>
              <a:lnSpc>
                <a:spcPct val="120000"/>
              </a:lnSpc>
            </a:pPr>
            <a:r>
              <a:rPr lang="fa-IR" dirty="0" smtClean="0"/>
              <a:t>برای یک چشمه‏ی کوچک، مانند چشمه‏های گامای پرتونگاری، آهنگ دز با عکس مجذور فاصله از چشمه متناسب است.</a:t>
            </a:r>
          </a:p>
        </p:txBody>
      </p:sp>
      <p:graphicFrame>
        <p:nvGraphicFramePr>
          <p:cNvPr id="607" name="Table 606"/>
          <p:cNvGraphicFramePr>
            <a:graphicFrameLocks noGrp="1"/>
          </p:cNvGraphicFramePr>
          <p:nvPr/>
        </p:nvGraphicFramePr>
        <p:xfrm>
          <a:off x="2714612" y="4357694"/>
          <a:ext cx="4071966" cy="91440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849586"/>
                <a:gridCol w="276526"/>
                <a:gridCol w="194585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0" dirty="0" smtClean="0"/>
                        <a:t>1</a:t>
                      </a:r>
                      <a:endParaRPr lang="fa-IR" sz="2400" b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ym typeface="WP MathA"/>
                        </a:rPr>
                        <a:t></a:t>
                      </a:r>
                      <a:endParaRPr lang="fa-IR" sz="2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آهنگ دز جذبی</a:t>
                      </a:r>
                      <a:endParaRPr lang="fa-IR" sz="2400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0" dirty="0" smtClean="0">
                          <a:cs typeface="+mn-cs"/>
                        </a:rPr>
                        <a:t>فاصله به‏توان 2</a:t>
                      </a:r>
                      <a:endParaRPr lang="fa-IR" sz="2400" b="0" dirty="0"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4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7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9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8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5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6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3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71670" y="1749735"/>
            <a:ext cx="5733571" cy="4105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 فاصله بر آهنگِ دز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17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857884" y="2777999"/>
            <a:ext cx="576000" cy="972000"/>
            <a:chOff x="1071538" y="3357562"/>
            <a:chExt cx="540000" cy="1113752"/>
          </a:xfrm>
          <a:solidFill>
            <a:schemeClr val="accent4">
              <a:lumMod val="40000"/>
              <a:lumOff val="60000"/>
            </a:schemeClr>
          </a:solidFill>
          <a:scene3d>
            <a:camera prst="isometricRightUp"/>
            <a:lightRig rig="threePt" dir="t"/>
          </a:scene3d>
        </p:grpSpPr>
        <p:sp>
          <p:nvSpPr>
            <p:cNvPr id="18" name="Oval 17"/>
            <p:cNvSpPr/>
            <p:nvPr/>
          </p:nvSpPr>
          <p:spPr>
            <a:xfrm>
              <a:off x="1071538" y="3643314"/>
              <a:ext cx="540000" cy="828000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1188000" y="3357562"/>
              <a:ext cx="285752" cy="324000"/>
            </a:xfrm>
            <a:prstGeom prst="smileyFac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14678" y="1749735"/>
            <a:ext cx="1428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Gy</a:t>
            </a:r>
            <a:r>
              <a:rPr lang="en-US" sz="2400" b="1" dirty="0" smtClean="0">
                <a:solidFill>
                  <a:srgbClr val="FF0000"/>
                </a:solidFill>
              </a:rPr>
              <a:t>/h</a:t>
            </a:r>
            <a:r>
              <a:rPr lang="fa-IR" sz="2400" b="1" dirty="0" smtClean="0">
                <a:solidFill>
                  <a:srgbClr val="FF0000"/>
                </a:solidFill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</a:rPr>
              <a:t>9</a:t>
            </a:r>
            <a:endParaRPr lang="fa-IR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1879340"/>
            <a:ext cx="17859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F0"/>
                </a:solidFill>
              </a:rPr>
              <a:t>Gy</a:t>
            </a:r>
            <a:r>
              <a:rPr lang="en-US" sz="2400" b="1" dirty="0" smtClean="0">
                <a:solidFill>
                  <a:srgbClr val="00B0F0"/>
                </a:solidFill>
              </a:rPr>
              <a:t>/h</a:t>
            </a:r>
            <a:r>
              <a:rPr lang="fa-IR" sz="2400" b="1" dirty="0" smtClean="0">
                <a:solidFill>
                  <a:srgbClr val="00B0F0"/>
                </a:solidFill>
              </a:rPr>
              <a:t> </a:t>
            </a:r>
            <a:r>
              <a:rPr lang="fa-IR" sz="3200" b="1" dirty="0" smtClean="0">
                <a:solidFill>
                  <a:srgbClr val="00B0F0"/>
                </a:solidFill>
              </a:rPr>
              <a:t>2/25</a:t>
            </a:r>
            <a:endParaRPr lang="fa-IR" sz="3200" b="1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2035487"/>
            <a:ext cx="15001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</a:rPr>
              <a:t>Gy</a:t>
            </a:r>
            <a:r>
              <a:rPr lang="en-US" sz="2400" b="1" dirty="0" smtClean="0">
                <a:solidFill>
                  <a:srgbClr val="00B050"/>
                </a:solidFill>
              </a:rPr>
              <a:t>/h</a:t>
            </a:r>
            <a:r>
              <a:rPr lang="fa-IR" sz="3200" b="1" dirty="0" smtClean="0">
                <a:solidFill>
                  <a:srgbClr val="00B050"/>
                </a:solidFill>
              </a:rPr>
              <a:t>1</a:t>
            </a:r>
            <a:endParaRPr lang="fa-IR" sz="32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46876" y="3093786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 </a:t>
            </a:r>
            <a:r>
              <a:rPr lang="fa-IR" sz="2400" b="1" dirty="0" smtClean="0">
                <a:solidFill>
                  <a:srgbClr val="FF0000"/>
                </a:solidFill>
              </a:rPr>
              <a:t>1</a:t>
            </a:r>
            <a:endParaRPr lang="fa-IR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802" y="4250065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m </a:t>
            </a:r>
            <a:r>
              <a:rPr lang="fa-IR" sz="2400" b="1" dirty="0" smtClean="0">
                <a:solidFill>
                  <a:srgbClr val="00B0F0"/>
                </a:solidFill>
              </a:rPr>
              <a:t>2</a:t>
            </a:r>
            <a:endParaRPr lang="fa-IR" sz="24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0876" y="5360036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m </a:t>
            </a:r>
            <a:r>
              <a:rPr lang="fa-IR" sz="2400" b="1" dirty="0" smtClean="0">
                <a:solidFill>
                  <a:srgbClr val="00B050"/>
                </a:solidFill>
              </a:rPr>
              <a:t>3</a:t>
            </a:r>
            <a:endParaRPr lang="fa-IR" sz="24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9486006">
            <a:off x="1442751" y="1725476"/>
            <a:ext cx="12144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chemeClr val="bg1"/>
                </a:solidFill>
              </a:rPr>
              <a:t>چشمه</a:t>
            </a:r>
            <a:endParaRPr lang="fa-IR" sz="32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6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9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4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5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7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5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028E-8 L -0.13281 -0.05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81 -0.05435 L -0.26666 -0.09621 " pathEditMode="relative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357298"/>
            <a:ext cx="7533024" cy="2357454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None/>
            </a:pPr>
            <a:endParaRPr lang="fa-IR" sz="3600" dirty="0" smtClean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3600" dirty="0" smtClean="0">
                <a:solidFill>
                  <a:srgbClr val="FFFF00"/>
                </a:solidFill>
              </a:rPr>
              <a:t>همیشه در دورترین فاصله‏ی ممکن تا چشمه کار کنید!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نکته‏ی حفاظتی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18</a:t>
            </a:fld>
            <a:endParaRPr lang="fa-IR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500174"/>
            <a:ext cx="642942" cy="64294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1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فاکتور گاما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19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686187"/>
          </a:xfrm>
        </p:spPr>
        <p:txBody>
          <a:bodyPr>
            <a:normAutofit/>
          </a:bodyPr>
          <a:lstStyle/>
          <a:p>
            <a:r>
              <a:rPr lang="fa-IR" dirty="0" smtClean="0"/>
              <a:t>آهنگِ دز جذبیِ حاصل از یک چشمه‏ی گاما</a:t>
            </a:r>
          </a:p>
          <a:p>
            <a:pPr lvl="1"/>
            <a:r>
              <a:rPr lang="fa-IR" dirty="0" smtClean="0"/>
              <a:t>با اکتیویته‏ی یک کوری</a:t>
            </a:r>
          </a:p>
          <a:p>
            <a:pPr lvl="1"/>
            <a:r>
              <a:rPr lang="fa-IR" dirty="0" smtClean="0"/>
              <a:t>در فاصله‏ی یک متری</a:t>
            </a:r>
          </a:p>
          <a:p>
            <a:pPr>
              <a:buNone/>
            </a:pPr>
            <a:r>
              <a:rPr lang="fa-IR" dirty="0" smtClean="0">
                <a:solidFill>
                  <a:srgbClr val="FFFF00"/>
                </a:solidFill>
              </a:rPr>
              <a:t>	فاکتور گامای (گاماگسیلیِ ویژه‏ی ـ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G</a:t>
            </a:r>
            <a:r>
              <a:rPr lang="fa-IR" dirty="0" smtClean="0">
                <a:solidFill>
                  <a:srgbClr val="FFFF00"/>
                </a:solidFill>
              </a:rPr>
              <a:t>) </a:t>
            </a:r>
            <a:r>
              <a:rPr lang="fa-IR" dirty="0" smtClean="0"/>
              <a:t>آن چشمه نامیده می‏شود.</a:t>
            </a:r>
          </a:p>
          <a:p>
            <a:pPr>
              <a:buNone/>
            </a:pPr>
            <a:endParaRPr lang="fa-IR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آن‏‏چه می‏آموزید!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</a:t>
            </a:fld>
            <a:endParaRPr lang="fa-IR" sz="14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ontent Placeholder 24"/>
          <p:cNvGraphicFramePr>
            <a:graphicFrameLocks noGrp="1"/>
          </p:cNvGraphicFramePr>
          <p:nvPr>
            <p:ph idx="1"/>
          </p:nvPr>
        </p:nvGraphicFramePr>
        <p:xfrm>
          <a:off x="557242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فاکتور گاما (مثال)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285852" y="1535113"/>
            <a:ext cx="3211536" cy="639762"/>
          </a:xfrm>
        </p:spPr>
        <p:txBody>
          <a:bodyPr/>
          <a:lstStyle/>
          <a:p>
            <a:r>
              <a:rPr lang="fa-IR" dirty="0" smtClean="0"/>
              <a:t>فاکتور گامای ایریدیم 192</a:t>
            </a:r>
            <a:endParaRPr lang="fa-I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5143504" y="1535113"/>
            <a:ext cx="3543296" cy="639762"/>
          </a:xfrm>
        </p:spPr>
        <p:txBody>
          <a:bodyPr/>
          <a:lstStyle/>
          <a:p>
            <a:r>
              <a:rPr lang="fa-IR" dirty="0" smtClean="0"/>
              <a:t>فاکتور گامای کبالت 60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20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783504" y="2143116"/>
            <a:ext cx="360000" cy="406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3" name="Group 22"/>
          <p:cNvGrpSpPr/>
          <p:nvPr/>
        </p:nvGrpSpPr>
        <p:grpSpPr>
          <a:xfrm>
            <a:off x="5500694" y="3000372"/>
            <a:ext cx="2520000" cy="2520000"/>
            <a:chOff x="5500694" y="3000372"/>
            <a:chExt cx="2520000" cy="2520000"/>
          </a:xfrm>
        </p:grpSpPr>
        <p:sp>
          <p:nvSpPr>
            <p:cNvPr id="17" name="Oval 16"/>
            <p:cNvSpPr/>
            <p:nvPr/>
          </p:nvSpPr>
          <p:spPr>
            <a:xfrm>
              <a:off x="5500694" y="3000372"/>
              <a:ext cx="2520000" cy="2520000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tint val="66000"/>
                    <a:satMod val="160000"/>
                  </a:srgbClr>
                </a:gs>
                <a:gs pos="50000">
                  <a:srgbClr val="FFFF66">
                    <a:tint val="44500"/>
                    <a:satMod val="160000"/>
                  </a:srgbClr>
                </a:gs>
                <a:gs pos="100000">
                  <a:srgbClr val="FFFF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V="1">
              <a:off x="6643702" y="4000504"/>
              <a:ext cx="159000" cy="540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rgbClr val="FFFF66">
                  <a:alpha val="40000"/>
                </a:srgbClr>
              </a:glow>
              <a:softEdge rad="31750"/>
            </a:effectLst>
            <a:scene3d>
              <a:camera prst="perspectiveRelaxed"/>
              <a:lightRig rig="threePt" dir="t"/>
            </a:scene3d>
          </p:spPr>
        </p:pic>
        <p:cxnSp>
          <p:nvCxnSpPr>
            <p:cNvPr id="19" name="Straight Arrow Connector 18"/>
            <p:cNvCxnSpPr/>
            <p:nvPr/>
          </p:nvCxnSpPr>
          <p:spPr>
            <a:xfrm rot="16200000" flipH="1">
              <a:off x="6607983" y="4536289"/>
              <a:ext cx="1000132" cy="64294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3332477">
              <a:off x="6635324" y="4333281"/>
              <a:ext cx="9153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m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</a:t>
              </a:r>
              <a:r>
                <a:rPr lang="fa-IR" sz="2400" b="1" dirty="0" smtClean="0">
                  <a:solidFill>
                    <a:schemeClr val="bg1"/>
                  </a:solidFill>
                </a:rPr>
                <a:t>1</a:t>
              </a:r>
              <a:endParaRPr lang="fa-I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00166" y="2980702"/>
            <a:ext cx="2734314" cy="2520000"/>
            <a:chOff x="5286380" y="3000372"/>
            <a:chExt cx="2734314" cy="2520000"/>
          </a:xfrm>
        </p:grpSpPr>
        <p:sp>
          <p:nvSpPr>
            <p:cNvPr id="25" name="Oval 24"/>
            <p:cNvSpPr/>
            <p:nvPr/>
          </p:nvSpPr>
          <p:spPr>
            <a:xfrm>
              <a:off x="5500694" y="3000372"/>
              <a:ext cx="2520000" cy="2520000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tint val="66000"/>
                    <a:satMod val="160000"/>
                  </a:srgbClr>
                </a:gs>
                <a:gs pos="50000">
                  <a:srgbClr val="FFFF66">
                    <a:tint val="44500"/>
                    <a:satMod val="160000"/>
                  </a:srgbClr>
                </a:gs>
                <a:gs pos="100000">
                  <a:srgbClr val="FFFF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V="1">
              <a:off x="6643702" y="4000504"/>
              <a:ext cx="159000" cy="540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rgbClr val="FFFF66">
                  <a:alpha val="40000"/>
                </a:srgbClr>
              </a:glow>
              <a:softEdge rad="31750"/>
            </a:effectLst>
            <a:scene3d>
              <a:camera prst="perspectiveRelaxed"/>
              <a:lightRig rig="threePt" dir="t"/>
            </a:scene3d>
          </p:spPr>
        </p:pic>
        <p:cxnSp>
          <p:nvCxnSpPr>
            <p:cNvPr id="27" name="Straight Arrow Connector 26"/>
            <p:cNvCxnSpPr/>
            <p:nvPr/>
          </p:nvCxnSpPr>
          <p:spPr>
            <a:xfrm rot="16200000" flipH="1">
              <a:off x="6419553" y="4510405"/>
              <a:ext cx="1162678" cy="57150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3830426">
              <a:off x="6698530" y="4410037"/>
              <a:ext cx="9153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m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</a:t>
              </a:r>
              <a:r>
                <a:rPr lang="fa-IR" sz="2400" b="1" dirty="0" smtClean="0">
                  <a:solidFill>
                    <a:schemeClr val="bg1"/>
                  </a:solidFill>
                </a:rPr>
                <a:t>1</a:t>
              </a:r>
              <a:endParaRPr lang="fa-I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86380" y="3714752"/>
              <a:ext cx="271464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err="1" smtClean="0">
                  <a:solidFill>
                    <a:schemeClr val="bg1"/>
                  </a:solidFill>
                </a:rPr>
                <a:t>Bq</a:t>
              </a:r>
              <a:r>
                <a:rPr lang="fa-IR" b="1" dirty="0" smtClean="0">
                  <a:solidFill>
                    <a:schemeClr val="bg1"/>
                  </a:solidFill>
                </a:rPr>
                <a:t> 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1</a:t>
              </a:r>
              <a:r>
                <a:rPr lang="fa-IR" b="1" dirty="0" smtClean="0">
                  <a:solidFill>
                    <a:schemeClr val="bg1"/>
                  </a:solidFill>
                  <a:cs typeface="B Koodak Outline" pitchFamily="2" charset="-78"/>
                </a:rPr>
                <a:t>0</a:t>
              </a:r>
              <a:r>
                <a:rPr lang="fa-IR" sz="2000" b="1" baseline="30000" dirty="0" smtClean="0">
                  <a:solidFill>
                    <a:schemeClr val="bg1"/>
                  </a:solidFill>
                </a:rPr>
                <a:t>10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×3/7 = </a:t>
              </a:r>
              <a:r>
                <a:rPr lang="en-US" b="1" dirty="0" err="1" smtClean="0">
                  <a:solidFill>
                    <a:schemeClr val="bg1"/>
                  </a:solidFill>
                </a:rPr>
                <a:t>Ci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1</a:t>
              </a:r>
              <a:r>
                <a:rPr lang="fa-IR" sz="2400" b="1" dirty="0" smtClean="0">
                  <a:solidFill>
                    <a:schemeClr val="bg1"/>
                  </a:solidFill>
                </a:rPr>
                <a:t> =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endParaRPr lang="fa-I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57356" y="2928934"/>
            <a:ext cx="2286016" cy="1428760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mGy</a:t>
            </a:r>
            <a:r>
              <a:rPr lang="en-US" sz="2000" b="1" dirty="0" smtClean="0">
                <a:solidFill>
                  <a:schemeClr val="bg1"/>
                </a:solidFill>
              </a:rPr>
              <a:t>/h</a:t>
            </a:r>
            <a:r>
              <a:rPr lang="fa-IR" sz="2400" b="1" dirty="0" smtClean="0">
                <a:solidFill>
                  <a:schemeClr val="bg1"/>
                </a:solidFill>
              </a:rPr>
              <a:t> 4/8= آهنگ دز</a:t>
            </a:r>
            <a:endParaRPr lang="fa-IR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72132" y="2928935"/>
            <a:ext cx="2428892" cy="1643073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mGy</a:t>
            </a:r>
            <a:r>
              <a:rPr lang="en-US" sz="2000" b="1" dirty="0" smtClean="0">
                <a:solidFill>
                  <a:schemeClr val="bg1"/>
                </a:solidFill>
              </a:rPr>
              <a:t>/h</a:t>
            </a:r>
            <a:r>
              <a:rPr lang="fa-IR" sz="2400" b="1" dirty="0" smtClean="0">
                <a:solidFill>
                  <a:schemeClr val="bg1"/>
                </a:solidFill>
              </a:rPr>
              <a:t> 13= آهنگ دز</a:t>
            </a:r>
            <a:endParaRPr lang="fa-IR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6380" y="3681715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Bq</a:t>
            </a:r>
            <a:r>
              <a:rPr lang="fa-IR" b="1" dirty="0" smtClean="0">
                <a:solidFill>
                  <a:schemeClr val="bg1"/>
                </a:solidFill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</a:rPr>
              <a:t>1</a:t>
            </a:r>
            <a:r>
              <a:rPr lang="fa-IR" sz="2000" b="1" dirty="0" smtClean="0">
                <a:solidFill>
                  <a:schemeClr val="bg1"/>
                </a:solidFill>
                <a:cs typeface="B Koodak Outline" pitchFamily="2" charset="-78"/>
              </a:rPr>
              <a:t>0</a:t>
            </a:r>
            <a:r>
              <a:rPr lang="fa-IR" sz="2000" b="1" baseline="30000" dirty="0" smtClean="0">
                <a:solidFill>
                  <a:schemeClr val="bg1"/>
                </a:solidFill>
              </a:rPr>
              <a:t>10</a:t>
            </a:r>
            <a:r>
              <a:rPr lang="fa-IR" sz="2000" b="1" dirty="0" smtClean="0">
                <a:solidFill>
                  <a:schemeClr val="bg1"/>
                </a:solidFill>
              </a:rPr>
              <a:t>×3/7 = </a:t>
            </a:r>
            <a:r>
              <a:rPr lang="en-US" b="1" dirty="0" err="1" smtClean="0">
                <a:solidFill>
                  <a:schemeClr val="bg1"/>
                </a:solidFill>
              </a:rPr>
              <a:t>Ci</a:t>
            </a:r>
            <a:r>
              <a:rPr lang="fa-IR" sz="2000" b="1" dirty="0" smtClean="0">
                <a:solidFill>
                  <a:schemeClr val="bg1"/>
                </a:solidFill>
              </a:rPr>
              <a:t> 1</a:t>
            </a:r>
            <a:r>
              <a:rPr lang="fa-IR" sz="2400" b="1" dirty="0" smtClean="0">
                <a:solidFill>
                  <a:schemeClr val="bg1"/>
                </a:solidFill>
              </a:rPr>
              <a:t> =</a:t>
            </a:r>
            <a:r>
              <a:rPr lang="fa-IR" sz="20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</a:t>
            </a:r>
            <a:endParaRPr lang="fa-IR" sz="2400" b="1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7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2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4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8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5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تعیین آهنگِ دز یک چشمه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21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1828799"/>
          </a:xfrm>
        </p:spPr>
        <p:txBody>
          <a:bodyPr>
            <a:normAutofit/>
          </a:bodyPr>
          <a:lstStyle/>
          <a:p>
            <a:r>
              <a:rPr lang="fa-IR" dirty="0" smtClean="0"/>
              <a:t>با دانستن فاکتور گامای یک نوع چشمه می‏توان آهنگِ دز چشمه را در هر زمان و مکان تعیین کرد.</a:t>
            </a:r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71604" y="3500438"/>
          <a:ext cx="6572296" cy="94488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36292"/>
                <a:gridCol w="472124"/>
                <a:gridCol w="436388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i="0" dirty="0" smtClean="0">
                          <a:solidFill>
                            <a:srgbClr val="FFFF00"/>
                          </a:solidFill>
                          <a:latin typeface="Symbol" pitchFamily="18" charset="2"/>
                        </a:rPr>
                        <a:t>G</a:t>
                      </a:r>
                      <a:r>
                        <a:rPr lang="en-US" sz="2400" b="0" dirty="0" smtClean="0"/>
                        <a:t> × </a:t>
                      </a:r>
                      <a:r>
                        <a:rPr lang="en-US" sz="2400" b="0" i="1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fa-IR" sz="2400" b="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en-US" sz="2800" b="1" dirty="0" smtClean="0">
                          <a:sym typeface="WP MathA"/>
                        </a:rPr>
                        <a:t>=</a:t>
                      </a:r>
                      <a:endParaRPr lang="fa-IR" sz="28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2800" b="0" dirty="0" smtClean="0"/>
                        <a:t>آهنگ دز جذبی</a:t>
                      </a:r>
                      <a:r>
                        <a:rPr lang="fa-IR" sz="2800" b="0" baseline="0" dirty="0" smtClean="0"/>
                        <a:t> در فاصله‏ی </a:t>
                      </a:r>
                      <a:r>
                        <a:rPr lang="en-US" sz="2400" b="0" i="1" u="sng" baseline="0" dirty="0" smtClean="0">
                          <a:solidFill>
                            <a:srgbClr val="92D050"/>
                          </a:solidFill>
                        </a:rPr>
                        <a:t>d</a:t>
                      </a:r>
                      <a:r>
                        <a:rPr lang="fa-IR" sz="2800" b="0" baseline="0" dirty="0" smtClean="0"/>
                        <a:t> از یک </a:t>
                      </a:r>
                      <a:r>
                        <a:rPr lang="fa-IR" sz="2800" b="0" baseline="0" dirty="0" smtClean="0">
                          <a:solidFill>
                            <a:srgbClr val="FFFF00"/>
                          </a:solidFill>
                        </a:rPr>
                        <a:t>چشمه</a:t>
                      </a:r>
                      <a:r>
                        <a:rPr lang="fa-IR" sz="2800" b="0" baseline="0" dirty="0" smtClean="0"/>
                        <a:t>‏ی با اکتیویته‏ی </a:t>
                      </a:r>
                      <a:r>
                        <a:rPr lang="en-US" sz="2400" b="0" i="1" u="sng" baseline="0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fa-IR" sz="2800" b="0" i="1" u="sng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i="1" dirty="0" smtClean="0">
                          <a:solidFill>
                            <a:srgbClr val="92D050"/>
                          </a:solidFill>
                          <a:cs typeface="+mn-cs"/>
                        </a:rPr>
                        <a:t>d</a:t>
                      </a:r>
                      <a:r>
                        <a:rPr lang="en-US" sz="2400" b="0" i="1" dirty="0" smtClean="0">
                          <a:cs typeface="+mn-cs"/>
                        </a:rPr>
                        <a:t> </a:t>
                      </a:r>
                      <a:r>
                        <a:rPr lang="en-US" sz="2400" b="0" baseline="30000" dirty="0" smtClean="0">
                          <a:cs typeface="+mn-cs"/>
                        </a:rPr>
                        <a:t>2</a:t>
                      </a:r>
                      <a:endParaRPr lang="fa-IR" sz="2400" b="0" dirty="0"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تعیین آهنگِ دز یک چشمه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22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8" name="Picture 1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3" y="1214422"/>
            <a:ext cx="5081833" cy="50720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72" name="Group 171"/>
          <p:cNvGrpSpPr/>
          <p:nvPr/>
        </p:nvGrpSpPr>
        <p:grpSpPr>
          <a:xfrm>
            <a:off x="2786050" y="1718454"/>
            <a:ext cx="4035714" cy="4068000"/>
            <a:chOff x="-12290" y="1686870"/>
            <a:chExt cx="4035714" cy="4068000"/>
          </a:xfrm>
        </p:grpSpPr>
        <p:sp>
          <p:nvSpPr>
            <p:cNvPr id="164" name="Freeform 163"/>
            <p:cNvSpPr>
              <a:spLocks noChangeAspect="1"/>
            </p:cNvSpPr>
            <p:nvPr/>
          </p:nvSpPr>
          <p:spPr>
            <a:xfrm>
              <a:off x="-12290" y="1686870"/>
              <a:ext cx="4035714" cy="4068000"/>
            </a:xfrm>
            <a:custGeom>
              <a:avLst/>
              <a:gdLst>
                <a:gd name="connsiteX0" fmla="*/ 1592317 w 3941379"/>
                <a:gd name="connsiteY0" fmla="*/ 0 h 3972910"/>
                <a:gd name="connsiteX1" fmla="*/ 882869 w 3941379"/>
                <a:gd name="connsiteY1" fmla="*/ 299545 h 3972910"/>
                <a:gd name="connsiteX2" fmla="*/ 362607 w 3941379"/>
                <a:gd name="connsiteY2" fmla="*/ 804041 h 3972910"/>
                <a:gd name="connsiteX3" fmla="*/ 78828 w 3941379"/>
                <a:gd name="connsiteY3" fmla="*/ 1308538 h 3972910"/>
                <a:gd name="connsiteX4" fmla="*/ 0 w 3941379"/>
                <a:gd name="connsiteY4" fmla="*/ 1844565 h 3972910"/>
                <a:gd name="connsiteX5" fmla="*/ 15766 w 3941379"/>
                <a:gd name="connsiteY5" fmla="*/ 2396359 h 3972910"/>
                <a:gd name="connsiteX6" fmla="*/ 157655 w 3941379"/>
                <a:gd name="connsiteY6" fmla="*/ 2837793 h 3972910"/>
                <a:gd name="connsiteX7" fmla="*/ 362607 w 3941379"/>
                <a:gd name="connsiteY7" fmla="*/ 3184634 h 3972910"/>
                <a:gd name="connsiteX8" fmla="*/ 693683 w 3941379"/>
                <a:gd name="connsiteY8" fmla="*/ 3515710 h 3972910"/>
                <a:gd name="connsiteX9" fmla="*/ 1135117 w 3941379"/>
                <a:gd name="connsiteY9" fmla="*/ 3799490 h 3972910"/>
                <a:gd name="connsiteX10" fmla="*/ 1545021 w 3941379"/>
                <a:gd name="connsiteY10" fmla="*/ 3925614 h 3972910"/>
                <a:gd name="connsiteX11" fmla="*/ 2017986 w 3941379"/>
                <a:gd name="connsiteY11" fmla="*/ 3972910 h 3972910"/>
                <a:gd name="connsiteX12" fmla="*/ 2569779 w 3941379"/>
                <a:gd name="connsiteY12" fmla="*/ 3894083 h 3972910"/>
                <a:gd name="connsiteX13" fmla="*/ 2995448 w 3941379"/>
                <a:gd name="connsiteY13" fmla="*/ 3673365 h 3972910"/>
                <a:gd name="connsiteX14" fmla="*/ 3231931 w 3941379"/>
                <a:gd name="connsiteY14" fmla="*/ 3499945 h 3972910"/>
                <a:gd name="connsiteX15" fmla="*/ 3547241 w 3941379"/>
                <a:gd name="connsiteY15" fmla="*/ 3168869 h 3972910"/>
                <a:gd name="connsiteX16" fmla="*/ 3704897 w 3941379"/>
                <a:gd name="connsiteY16" fmla="*/ 2932386 h 3972910"/>
                <a:gd name="connsiteX17" fmla="*/ 3831021 w 3941379"/>
                <a:gd name="connsiteY17" fmla="*/ 2648607 h 3972910"/>
                <a:gd name="connsiteX18" fmla="*/ 3925614 w 3941379"/>
                <a:gd name="connsiteY18" fmla="*/ 2238703 h 3972910"/>
                <a:gd name="connsiteX19" fmla="*/ 3941379 w 3941379"/>
                <a:gd name="connsiteY19" fmla="*/ 1813034 h 3972910"/>
                <a:gd name="connsiteX20" fmla="*/ 3909848 w 3941379"/>
                <a:gd name="connsiteY20" fmla="*/ 1545021 h 3972910"/>
                <a:gd name="connsiteX21" fmla="*/ 3767959 w 3941379"/>
                <a:gd name="connsiteY21" fmla="*/ 1182414 h 3972910"/>
                <a:gd name="connsiteX22" fmla="*/ 3547241 w 3941379"/>
                <a:gd name="connsiteY22" fmla="*/ 772510 h 3972910"/>
                <a:gd name="connsiteX23" fmla="*/ 3263462 w 3941379"/>
                <a:gd name="connsiteY23" fmla="*/ 457200 h 3972910"/>
                <a:gd name="connsiteX24" fmla="*/ 2774731 w 3941379"/>
                <a:gd name="connsiteY24" fmla="*/ 157655 h 3972910"/>
                <a:gd name="connsiteX25" fmla="*/ 2427890 w 3941379"/>
                <a:gd name="connsiteY25" fmla="*/ 31531 h 3972910"/>
                <a:gd name="connsiteX26" fmla="*/ 2317531 w 3941379"/>
                <a:gd name="connsiteY26" fmla="*/ 0 h 3972910"/>
                <a:gd name="connsiteX27" fmla="*/ 2033752 w 3941379"/>
                <a:gd name="connsiteY27" fmla="*/ 1939159 h 3972910"/>
                <a:gd name="connsiteX28" fmla="*/ 1592317 w 3941379"/>
                <a:gd name="connsiteY28" fmla="*/ 0 h 397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941379" h="3972910">
                  <a:moveTo>
                    <a:pt x="1592317" y="0"/>
                  </a:moveTo>
                  <a:lnTo>
                    <a:pt x="882869" y="299545"/>
                  </a:lnTo>
                  <a:lnTo>
                    <a:pt x="362607" y="804041"/>
                  </a:lnTo>
                  <a:lnTo>
                    <a:pt x="78828" y="1308538"/>
                  </a:lnTo>
                  <a:lnTo>
                    <a:pt x="0" y="1844565"/>
                  </a:lnTo>
                  <a:lnTo>
                    <a:pt x="15766" y="2396359"/>
                  </a:lnTo>
                  <a:lnTo>
                    <a:pt x="157655" y="2837793"/>
                  </a:lnTo>
                  <a:lnTo>
                    <a:pt x="362607" y="3184634"/>
                  </a:lnTo>
                  <a:lnTo>
                    <a:pt x="693683" y="3515710"/>
                  </a:lnTo>
                  <a:lnTo>
                    <a:pt x="1135117" y="3799490"/>
                  </a:lnTo>
                  <a:lnTo>
                    <a:pt x="1545021" y="3925614"/>
                  </a:lnTo>
                  <a:lnTo>
                    <a:pt x="2017986" y="3972910"/>
                  </a:lnTo>
                  <a:lnTo>
                    <a:pt x="2569779" y="3894083"/>
                  </a:lnTo>
                  <a:lnTo>
                    <a:pt x="2995448" y="3673365"/>
                  </a:lnTo>
                  <a:lnTo>
                    <a:pt x="3231931" y="3499945"/>
                  </a:lnTo>
                  <a:lnTo>
                    <a:pt x="3547241" y="3168869"/>
                  </a:lnTo>
                  <a:lnTo>
                    <a:pt x="3704897" y="2932386"/>
                  </a:lnTo>
                  <a:lnTo>
                    <a:pt x="3831021" y="2648607"/>
                  </a:lnTo>
                  <a:lnTo>
                    <a:pt x="3925614" y="2238703"/>
                  </a:lnTo>
                  <a:lnTo>
                    <a:pt x="3941379" y="1813034"/>
                  </a:lnTo>
                  <a:lnTo>
                    <a:pt x="3909848" y="1545021"/>
                  </a:lnTo>
                  <a:lnTo>
                    <a:pt x="3767959" y="1182414"/>
                  </a:lnTo>
                  <a:lnTo>
                    <a:pt x="3547241" y="772510"/>
                  </a:lnTo>
                  <a:lnTo>
                    <a:pt x="3263462" y="457200"/>
                  </a:lnTo>
                  <a:lnTo>
                    <a:pt x="2774731" y="157655"/>
                  </a:lnTo>
                  <a:lnTo>
                    <a:pt x="2427890" y="31531"/>
                  </a:lnTo>
                  <a:lnTo>
                    <a:pt x="2317531" y="0"/>
                  </a:lnTo>
                  <a:lnTo>
                    <a:pt x="2033752" y="1939159"/>
                  </a:lnTo>
                  <a:lnTo>
                    <a:pt x="1592317" y="0"/>
                  </a:lnTo>
                  <a:close/>
                </a:path>
              </a:pathLst>
            </a:custGeom>
            <a:solidFill>
              <a:srgbClr val="9BBB59"/>
            </a:solidFill>
            <a:ln>
              <a:solidFill>
                <a:srgbClr val="9BBB5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dirty="0" smtClean="0"/>
            </a:p>
            <a:p>
              <a:pPr algn="ctr"/>
              <a:endParaRPr lang="fa-IR" sz="2400" dirty="0" smtClean="0"/>
            </a:p>
            <a:p>
              <a:pPr algn="ctr"/>
              <a:r>
                <a:rPr lang="fa-IR" sz="2400" dirty="0" smtClean="0"/>
                <a:t>ایریدیم 192</a:t>
              </a:r>
            </a:p>
            <a:p>
              <a:pPr algn="ctr"/>
              <a:r>
                <a:rPr lang="en-US" sz="2400" baseline="30000" dirty="0" smtClean="0"/>
                <a:t>192</a:t>
              </a:r>
              <a:r>
                <a:rPr lang="en-US" sz="2400" dirty="0" smtClean="0"/>
                <a:t>Ir</a:t>
              </a:r>
              <a:endParaRPr lang="fa-IR" sz="2400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64801" y="1785926"/>
              <a:ext cx="3852000" cy="3852000"/>
              <a:chOff x="1471346" y="1962150"/>
              <a:chExt cx="4895850" cy="4895850"/>
            </a:xfrm>
          </p:grpSpPr>
          <p:sp>
            <p:nvSpPr>
              <p:cNvPr id="1179" name="WordArt 155"/>
              <p:cNvSpPr>
                <a:spLocks noChangeArrowheads="1" noChangeShapeType="1" noTextEdit="1"/>
              </p:cNvSpPr>
              <p:nvPr/>
            </p:nvSpPr>
            <p:spPr bwMode="auto">
              <a:xfrm rot="2700000">
                <a:off x="4714875" y="2395538"/>
                <a:ext cx="228600" cy="20574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1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2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4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8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12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متر</a:t>
                </a:r>
                <a:endParaRPr lang="fa-IR" sz="1600" spc="320">
                  <a:ln w="9525">
                    <a:solidFill>
                      <a:srgbClr val="462300"/>
                    </a:solidFill>
                    <a:round/>
                    <a:headEnd/>
                    <a:tailEnd/>
                  </a:ln>
                  <a:solidFill>
                    <a:srgbClr val="974706"/>
                  </a:solidFill>
                  <a:effectLst/>
                  <a:cs typeface="B Koodak"/>
                </a:endParaRPr>
              </a:p>
            </p:txBody>
          </p:sp>
          <p:sp>
            <p:nvSpPr>
              <p:cNvPr id="1180" name="Oval 156"/>
              <p:cNvSpPr>
                <a:spLocks noChangeAspect="1" noChangeArrowheads="1"/>
              </p:cNvSpPr>
              <p:nvPr/>
            </p:nvSpPr>
            <p:spPr bwMode="auto">
              <a:xfrm>
                <a:off x="2862263" y="3419475"/>
                <a:ext cx="1979612" cy="1979613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1" name="Oval 157"/>
              <p:cNvSpPr>
                <a:spLocks noChangeAspect="1" noChangeArrowheads="1"/>
              </p:cNvSpPr>
              <p:nvPr/>
            </p:nvSpPr>
            <p:spPr bwMode="auto">
              <a:xfrm>
                <a:off x="2509838" y="3067050"/>
                <a:ext cx="2700337" cy="2700338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2" name="Oval 158"/>
              <p:cNvSpPr>
                <a:spLocks noChangeAspect="1" noChangeArrowheads="1"/>
              </p:cNvSpPr>
              <p:nvPr/>
            </p:nvSpPr>
            <p:spPr bwMode="auto">
              <a:xfrm>
                <a:off x="2138363" y="2705100"/>
                <a:ext cx="3419475" cy="3419475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3" name="Oval 159"/>
              <p:cNvSpPr>
                <a:spLocks noChangeAspect="1" noChangeArrowheads="1"/>
              </p:cNvSpPr>
              <p:nvPr/>
            </p:nvSpPr>
            <p:spPr bwMode="auto">
              <a:xfrm>
                <a:off x="1776413" y="2343150"/>
                <a:ext cx="4140200" cy="4140200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4" name="Oval 160"/>
              <p:cNvSpPr>
                <a:spLocks noChangeAspect="1" noChangeArrowheads="1"/>
              </p:cNvSpPr>
              <p:nvPr/>
            </p:nvSpPr>
            <p:spPr bwMode="auto">
              <a:xfrm>
                <a:off x="1471346" y="1962150"/>
                <a:ext cx="4895850" cy="4895850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5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9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1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3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2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0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6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7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4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8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15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1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رابطه‏ی آسیب با نوع پرتو 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23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757625"/>
          </a:xfrm>
        </p:spPr>
        <p:txBody>
          <a:bodyPr>
            <a:normAutofit/>
          </a:bodyPr>
          <a:lstStyle/>
          <a:p>
            <a:r>
              <a:rPr lang="fa-IR" dirty="0" smtClean="0"/>
              <a:t>به‏غیر از گاما و ایکس، پرتوهای یون‏ساز دیگری هم هست:</a:t>
            </a:r>
          </a:p>
          <a:p>
            <a:pPr lvl="1"/>
            <a:r>
              <a:rPr lang="fa-IR" dirty="0" smtClean="0"/>
              <a:t>آلفا،</a:t>
            </a:r>
          </a:p>
          <a:p>
            <a:pPr lvl="1"/>
            <a:r>
              <a:rPr lang="fa-IR" dirty="0" smtClean="0"/>
              <a:t>بتا، و</a:t>
            </a:r>
          </a:p>
          <a:p>
            <a:pPr lvl="1"/>
            <a:r>
              <a:rPr lang="fa-IR" dirty="0" smtClean="0"/>
              <a:t>نوترون.</a:t>
            </a:r>
          </a:p>
          <a:p>
            <a:r>
              <a:rPr lang="fa-IR" dirty="0" smtClean="0"/>
              <a:t>در بدن انسان، میزان یون‏سازیِ پرتوها باهم فرق دارد.</a:t>
            </a:r>
          </a:p>
          <a:p>
            <a:pPr lvl="1"/>
            <a:r>
              <a:rPr lang="fa-IR" dirty="0" smtClean="0"/>
              <a:t>یون‏سازیِ یک گری دز جذبیِ مثلاً آلفا از یون‏سازیِ یک گری دزِ جذبیِ گاما بیش‏تر است.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رابطه‏ی آسیب با نوع پرتو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24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714480" y="1600201"/>
            <a:ext cx="6972320" cy="900105"/>
          </a:xfrm>
        </p:spPr>
        <p:txBody>
          <a:bodyPr>
            <a:normAutofit fontScale="85000" lnSpcReduction="20000"/>
          </a:bodyPr>
          <a:lstStyle/>
          <a:p>
            <a:r>
              <a:rPr lang="fa-IR" dirty="0" smtClean="0"/>
              <a:t>از نظر آسیب‏رسانی:</a:t>
            </a:r>
          </a:p>
          <a:p>
            <a:pPr>
              <a:buNone/>
            </a:pPr>
            <a:r>
              <a:rPr lang="fa-IR" dirty="0" smtClean="0"/>
              <a:t>	  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(گاما/ایکس)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Gy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a-IR" sz="2800" dirty="0" smtClean="0"/>
              <a:t> ≠ </a:t>
            </a:r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</a:rPr>
              <a:t>(آلفا)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Gy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fa-IR" sz="2800" dirty="0" smtClean="0"/>
              <a:t> ≠ </a:t>
            </a:r>
            <a:r>
              <a:rPr lang="fa-IR" sz="2800" dirty="0" smtClean="0">
                <a:solidFill>
                  <a:srgbClr val="00B0F0"/>
                </a:solidFill>
              </a:rPr>
              <a:t>(بتا)</a:t>
            </a:r>
            <a:r>
              <a:rPr lang="en-US" sz="2400" dirty="0" err="1" smtClean="0">
                <a:solidFill>
                  <a:srgbClr val="00B0F0"/>
                </a:solidFill>
              </a:rPr>
              <a:t>Gy</a:t>
            </a:r>
            <a:r>
              <a:rPr lang="fa-IR" sz="2400" dirty="0" smtClean="0">
                <a:solidFill>
                  <a:srgbClr val="00B0F0"/>
                </a:solidFill>
              </a:rPr>
              <a:t> </a:t>
            </a:r>
            <a:r>
              <a:rPr lang="fa-IR" sz="2800" dirty="0" smtClean="0">
                <a:solidFill>
                  <a:srgbClr val="00B0F0"/>
                </a:solidFill>
              </a:rPr>
              <a:t>1</a:t>
            </a:r>
            <a:r>
              <a:rPr lang="fa-IR" sz="2800" dirty="0" smtClean="0"/>
              <a:t> ≠ </a:t>
            </a:r>
            <a:r>
              <a:rPr lang="fa-IR" sz="2800" dirty="0" smtClean="0">
                <a:solidFill>
                  <a:schemeClr val="accent4">
                    <a:lumMod val="75000"/>
                  </a:schemeClr>
                </a:solidFill>
              </a:rPr>
              <a:t>(نوترون)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Gy</a:t>
            </a:r>
            <a:r>
              <a:rPr lang="fa-IR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a-IR" sz="28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fa-I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" name="Group 50"/>
          <p:cNvGrpSpPr>
            <a:grpSpLocks noChangeAspect="1"/>
          </p:cNvGrpSpPr>
          <p:nvPr/>
        </p:nvGrpSpPr>
        <p:grpSpPr>
          <a:xfrm>
            <a:off x="2415372" y="3318752"/>
            <a:ext cx="1728000" cy="2870991"/>
            <a:chOff x="3357554" y="4214819"/>
            <a:chExt cx="1080000" cy="1794379"/>
          </a:xfrm>
        </p:grpSpPr>
        <p:cxnSp>
          <p:nvCxnSpPr>
            <p:cNvPr id="15" name="Straight Connector 14"/>
            <p:cNvCxnSpPr/>
            <p:nvPr/>
          </p:nvCxnSpPr>
          <p:spPr>
            <a:xfrm rot="16200000" flipH="1" flipV="1">
              <a:off x="3276000" y="4772819"/>
              <a:ext cx="1116000" cy="0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3357554" y="4929198"/>
              <a:ext cx="1080000" cy="108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34925">
              <a:solidFill>
                <a:srgbClr val="00000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isometricOffAxis1Top"/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280000">
              <a:off x="2955899" y="4652901"/>
              <a:ext cx="1320334" cy="465252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cxnSpLocks noChangeAspect="1"/>
            </p:cNvCxnSpPr>
            <p:nvPr/>
          </p:nvCxnSpPr>
          <p:spPr>
            <a:xfrm rot="16200000" flipH="1">
              <a:off x="3424106" y="4634622"/>
              <a:ext cx="1357318" cy="517714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50"/>
          <p:cNvGrpSpPr>
            <a:grpSpLocks noChangeAspect="1"/>
          </p:cNvGrpSpPr>
          <p:nvPr/>
        </p:nvGrpSpPr>
        <p:grpSpPr>
          <a:xfrm>
            <a:off x="6215074" y="3318752"/>
            <a:ext cx="1728000" cy="2870991"/>
            <a:chOff x="3357554" y="4214819"/>
            <a:chExt cx="1080000" cy="1794379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 flipV="1">
              <a:off x="3276000" y="4772819"/>
              <a:ext cx="1116000" cy="0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357554" y="4929198"/>
              <a:ext cx="1080000" cy="108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34925">
              <a:solidFill>
                <a:srgbClr val="00000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isometricOffAxis1Top"/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280000">
              <a:off x="2955899" y="4652901"/>
              <a:ext cx="1320334" cy="465252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 noChangeAspect="1"/>
            </p:cNvCxnSpPr>
            <p:nvPr/>
          </p:nvCxnSpPr>
          <p:spPr>
            <a:xfrm rot="16200000" flipH="1">
              <a:off x="3424106" y="4634622"/>
              <a:ext cx="1357318" cy="517714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000364" y="4533198"/>
            <a:ext cx="576000" cy="829688"/>
            <a:chOff x="1188000" y="3211312"/>
            <a:chExt cx="684000" cy="829688"/>
          </a:xfrm>
        </p:grpSpPr>
        <p:sp>
          <p:nvSpPr>
            <p:cNvPr id="23" name="Flowchart: Delay 22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g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786578" y="4533198"/>
            <a:ext cx="576000" cy="829688"/>
            <a:chOff x="1188000" y="3211312"/>
            <a:chExt cx="684000" cy="829688"/>
          </a:xfrm>
        </p:grpSpPr>
        <p:sp>
          <p:nvSpPr>
            <p:cNvPr id="29" name="Flowchart: Delay 28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a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3000364" y="3245726"/>
            <a:ext cx="4104000" cy="1588"/>
          </a:xfrm>
          <a:prstGeom prst="line">
            <a:avLst/>
          </a:prstGeom>
          <a:ln w="2540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273884" y="2890124"/>
            <a:ext cx="1548000" cy="3324958"/>
            <a:chOff x="4290744" y="2714620"/>
            <a:chExt cx="1548000" cy="3324958"/>
          </a:xfrm>
        </p:grpSpPr>
        <p:sp>
          <p:nvSpPr>
            <p:cNvPr id="27" name="Right Arrow Callout 26"/>
            <p:cNvSpPr/>
            <p:nvPr/>
          </p:nvSpPr>
          <p:spPr>
            <a:xfrm rot="16200000">
              <a:off x="3428991" y="3857629"/>
              <a:ext cx="3286149" cy="1000132"/>
            </a:xfrm>
            <a:prstGeom prst="rightArrowCallout">
              <a:avLst>
                <a:gd name="adj1" fmla="val 16813"/>
                <a:gd name="adj2" fmla="val 25000"/>
                <a:gd name="adj3" fmla="val 25000"/>
                <a:gd name="adj4" fmla="val 10292"/>
              </a:avLst>
            </a:prstGeom>
            <a:solidFill>
              <a:schemeClr val="tx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290744" y="5643578"/>
              <a:ext cx="1548000" cy="396000"/>
            </a:xfrm>
            <a:prstGeom prst="roundRect">
              <a:avLst/>
            </a:prstGeom>
            <a:solidFill>
              <a:schemeClr val="tx1">
                <a:lumMod val="50000"/>
              </a:schemeClr>
            </a:solidFill>
            <a:ln w="19050"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dirty="0" smtClean="0"/>
                <a:t>آسیب‏سنج</a:t>
              </a:r>
              <a:endParaRPr lang="fa-IR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3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6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6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6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6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7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4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5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2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9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7687E-6 L -0.02864 0.084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42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44218E-6 L -0.02951 0.083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4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1064 L 0.02343 -0.093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-42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0777E-7 L 0.03021 -0.10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دزِ معادل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25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428728" y="1600201"/>
            <a:ext cx="7258072" cy="2114551"/>
          </a:xfrm>
        </p:spPr>
        <p:txBody>
          <a:bodyPr>
            <a:normAutofit/>
          </a:bodyPr>
          <a:lstStyle/>
          <a:p>
            <a:r>
              <a:rPr lang="fa-IR" dirty="0" smtClean="0"/>
              <a:t>کمیّتی باید تعریف شود که بتوان توسط آن و بدون اطلاع از نوع تابش میزان آسیب را نشان داد.</a:t>
            </a:r>
          </a:p>
          <a:p>
            <a:r>
              <a:rPr lang="fa-IR" dirty="0" smtClean="0"/>
              <a:t>این کمیّت </a:t>
            </a:r>
            <a:r>
              <a:rPr lang="fa-IR" dirty="0" smtClean="0">
                <a:solidFill>
                  <a:srgbClr val="FFFF00"/>
                </a:solidFill>
              </a:rPr>
              <a:t>دزِ معادل </a:t>
            </a:r>
            <a:r>
              <a:rPr lang="fa-IR" dirty="0" smtClean="0"/>
              <a:t>نام دارد.</a:t>
            </a:r>
            <a:endParaRPr lang="en-US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یکای دزِ معادل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571604" y="2357430"/>
            <a:ext cx="3456000" cy="3780000"/>
          </a:xfrm>
          <a:ln w="28575">
            <a:solidFill>
              <a:schemeClr val="bg2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1Righ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spcAft>
                <a:spcPts val="600"/>
              </a:spcAft>
              <a:buNone/>
            </a:pPr>
            <a:endParaRPr lang="fa-IR" sz="500" dirty="0" smtClean="0">
              <a:solidFill>
                <a:srgbClr val="FFFF00"/>
              </a:solidFill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dirty="0" smtClean="0">
                <a:solidFill>
                  <a:srgbClr val="FFFF00"/>
                </a:solidFill>
              </a:rPr>
              <a:t>(گاما)</a:t>
            </a:r>
            <a:r>
              <a:rPr lang="en-US" dirty="0" err="1" smtClean="0">
                <a:solidFill>
                  <a:srgbClr val="FFFF00"/>
                </a:solidFill>
              </a:rPr>
              <a:t>Sv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800" dirty="0" smtClean="0">
                <a:solidFill>
                  <a:srgbClr val="FFFF00"/>
                </a:solidFill>
              </a:rPr>
              <a:t>1 = (گاما)</a:t>
            </a:r>
            <a:r>
              <a:rPr lang="en-US" dirty="0" err="1" smtClean="0">
                <a:solidFill>
                  <a:srgbClr val="FFFF00"/>
                </a:solidFill>
              </a:rPr>
              <a:t>Gy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800" dirty="0" smtClean="0">
                <a:solidFill>
                  <a:srgbClr val="FFFF00"/>
                </a:solidFill>
              </a:rPr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(ایکس)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(ایکس)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(آلفا)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</a:t>
            </a:r>
            <a:r>
              <a:rPr lang="fa-IR" sz="2800" dirty="0" smtClean="0">
                <a:solidFill>
                  <a:srgbClr val="FF0000"/>
                </a:solidFill>
              </a:rPr>
              <a:t>≠</a:t>
            </a:r>
            <a:r>
              <a:rPr lang="fa-IR" sz="2800" dirty="0" smtClean="0"/>
              <a:t> (آلفا)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(بتاا)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(بتا)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(نوترون)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r>
              <a:rPr lang="fa-IR" sz="2800" dirty="0" smtClean="0">
                <a:solidFill>
                  <a:srgbClr val="FF0000"/>
                </a:solidFill>
              </a:rPr>
              <a:t> ≠ </a:t>
            </a:r>
            <a:r>
              <a:rPr lang="fa-IR" sz="2800" dirty="0" smtClean="0"/>
              <a:t>(نوترون)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214809" y="1535113"/>
            <a:ext cx="4471991" cy="63976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a-IR" sz="3200" b="0" dirty="0" smtClean="0"/>
              <a:t> یکای دز معادل </a:t>
            </a:r>
            <a:r>
              <a:rPr lang="fa-IR" sz="3200" b="0" dirty="0" smtClean="0">
                <a:solidFill>
                  <a:srgbClr val="FFFF00"/>
                </a:solidFill>
              </a:rPr>
              <a:t>سیورت (</a:t>
            </a:r>
            <a:r>
              <a:rPr lang="en-US" sz="2800" b="0" dirty="0" err="1" smtClean="0">
                <a:solidFill>
                  <a:srgbClr val="FFFF00"/>
                </a:solidFill>
              </a:rPr>
              <a:t>Sv</a:t>
            </a:r>
            <a:r>
              <a:rPr lang="fa-IR" sz="3200" b="0" dirty="0" smtClean="0">
                <a:solidFill>
                  <a:srgbClr val="FFFF00"/>
                </a:solidFill>
              </a:rPr>
              <a:t>)</a:t>
            </a:r>
            <a:r>
              <a:rPr lang="fa-IR" sz="3200" b="0" dirty="0" smtClean="0"/>
              <a:t> است.</a:t>
            </a:r>
            <a:endParaRPr lang="en-US" sz="3200" b="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000628" y="2357429"/>
            <a:ext cx="3456000" cy="3768733"/>
          </a:xfrm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Left"/>
            <a:lightRig rig="threePt" dir="t"/>
          </a:scene3d>
          <a:sp3d>
            <a:bevelT prst="convex"/>
          </a:sp3d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endParaRPr lang="fa-IR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(سیب‏زمینی)</a:t>
            </a:r>
            <a:r>
              <a:rPr lang="en-US" dirty="0" smtClean="0"/>
              <a:t>kg</a:t>
            </a:r>
            <a:r>
              <a:rPr lang="fa-IR" dirty="0" smtClean="0"/>
              <a:t> </a:t>
            </a:r>
            <a:r>
              <a:rPr lang="fa-IR" sz="2800" dirty="0" smtClean="0"/>
              <a:t>1 = (پیاز)</a:t>
            </a:r>
            <a:r>
              <a:rPr lang="en-US" dirty="0" smtClean="0"/>
              <a:t>kg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(گاما)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(ایکس) 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(گاما)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(آلفا) 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(بتا)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(ایکس) 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buNone/>
            </a:pPr>
            <a:r>
              <a:rPr lang="fa-IR" sz="2800" dirty="0" smtClean="0"/>
              <a:t>.</a:t>
            </a:r>
          </a:p>
          <a:p>
            <a:pPr algn="ctr">
              <a:buNone/>
            </a:pPr>
            <a:r>
              <a:rPr lang="fa-IR" sz="2800" dirty="0" smtClean="0"/>
              <a:t>.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26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57290" y="1500174"/>
            <a:ext cx="25717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rem</a:t>
            </a:r>
            <a:r>
              <a:rPr lang="fa-IR" sz="2800" dirty="0" smtClean="0"/>
              <a:t> </a:t>
            </a:r>
            <a:r>
              <a:rPr lang="fa-IR" sz="3200" dirty="0" smtClean="0"/>
              <a:t>1</a:t>
            </a:r>
            <a:r>
              <a:rPr lang="fa-IR" sz="2800" dirty="0" smtClean="0">
                <a:cs typeface="B Koodak Outline" pitchFamily="2" charset="-78"/>
              </a:rPr>
              <a:t>00</a:t>
            </a:r>
            <a:r>
              <a:rPr lang="fa-IR" sz="3200" dirty="0" smtClean="0"/>
              <a:t> = </a:t>
            </a:r>
            <a:r>
              <a:rPr lang="en-US" sz="2800" dirty="0" err="1" smtClean="0"/>
              <a:t>Sv</a:t>
            </a:r>
            <a:r>
              <a:rPr lang="fa-IR" sz="2800" dirty="0" smtClean="0"/>
              <a:t> </a:t>
            </a:r>
            <a:r>
              <a:rPr lang="fa-IR" sz="3200" dirty="0" smtClean="0"/>
              <a:t>1</a:t>
            </a:r>
            <a:endParaRPr lang="fa-IR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4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یکای دزِ معادل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27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n 16"/>
          <p:cNvSpPr>
            <a:spLocks/>
          </p:cNvSpPr>
          <p:nvPr/>
        </p:nvSpPr>
        <p:spPr>
          <a:xfrm>
            <a:off x="2172694" y="4357694"/>
            <a:ext cx="4328132" cy="571504"/>
          </a:xfrm>
          <a:prstGeom prst="can">
            <a:avLst>
              <a:gd name="adj" fmla="val 50000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>
              <a:rot lat="20786004" lon="1546158" rev="2121233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Trapezoid 17"/>
          <p:cNvSpPr/>
          <p:nvPr/>
        </p:nvSpPr>
        <p:spPr>
          <a:xfrm>
            <a:off x="4286248" y="3143248"/>
            <a:ext cx="1357322" cy="1285884"/>
          </a:xfrm>
          <a:prstGeom prst="trapezoid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سیورت‏سنج</a:t>
            </a:r>
            <a:endParaRPr lang="fa-IR" dirty="0"/>
          </a:p>
        </p:txBody>
      </p:sp>
      <p:sp>
        <p:nvSpPr>
          <p:cNvPr id="15" name="Rounded Rectangle 14"/>
          <p:cNvSpPr/>
          <p:nvPr/>
        </p:nvSpPr>
        <p:spPr>
          <a:xfrm>
            <a:off x="4420694" y="2420438"/>
            <a:ext cx="1080000" cy="794248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3300000">
              <a:rot lat="0" lon="12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fa-IR" sz="2400" dirty="0">
              <a:solidFill>
                <a:srgbClr val="FF33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20" name="Flowchart: Delay 19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g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24" name="Flowchart: Delay 23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a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429124" y="2548590"/>
            <a:ext cx="10715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20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01024" y="421481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Sv</a:t>
            </a:r>
            <a:endParaRPr lang="fa-I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72330" y="4214818"/>
            <a:ext cx="1000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20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Sv</a:t>
            </a:r>
            <a:endParaRPr lang="fa-I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714744" y="3643314"/>
            <a:ext cx="576000" cy="829688"/>
            <a:chOff x="1188000" y="3211312"/>
            <a:chExt cx="684000" cy="829688"/>
          </a:xfrm>
        </p:grpSpPr>
        <p:sp>
          <p:nvSpPr>
            <p:cNvPr id="30" name="Flowchart: Delay 29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(x)</a:t>
              </a:r>
              <a:endParaRPr lang="fa-IR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001024" y="5643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1 </a:t>
            </a:r>
            <a:r>
              <a:rPr lang="en-US" sz="2400" dirty="0" err="1" smtClean="0">
                <a:solidFill>
                  <a:srgbClr val="92D050"/>
                </a:solidFill>
              </a:rPr>
              <a:t>Sv</a:t>
            </a:r>
            <a:endParaRPr lang="fa-IR" sz="2400" dirty="0">
              <a:solidFill>
                <a:srgbClr val="92D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38" name="Flowchart: Delay 37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b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768" y="5643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1 </a:t>
            </a:r>
            <a:r>
              <a:rPr lang="en-US" sz="2400" dirty="0" err="1" smtClean="0">
                <a:solidFill>
                  <a:srgbClr val="00B0F0"/>
                </a:solidFill>
              </a:rPr>
              <a:t>Sv</a:t>
            </a:r>
            <a:endParaRPr lang="fa-IR" sz="2400" dirty="0">
              <a:solidFill>
                <a:srgbClr val="00B0F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43" name="Flowchart: Delay 42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(n)</a:t>
              </a:r>
              <a:endParaRPr lang="fa-IR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5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562" y="2548590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10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9124" y="2548590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20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0232" y="3000372"/>
            <a:ext cx="15001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5- 10-20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Sv</a:t>
            </a:r>
            <a:endParaRPr lang="fa-IR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5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3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6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8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72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73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7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4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5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2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77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5.18964E-6 C 0.16598 -0.04649 0.33212 -0.09274 0.41493 -0.09945 C 0.49775 -0.10616 0.4974 -0.07309 0.49705 -0.03978 " pathEditMode="relative" ptsTypes="a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6.93802E-7 C 0.13611 -0.04649 0.27275 -0.09274 0.34063 -0.09945 C 0.40886 -0.10615 0.40834 -0.07308 0.40799 -0.03978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0.02128 C 0.15955 0.0895 0.32136 0.15934 0.40261 0.18293 C 0.48473 0.20606 0.48716 0.18409 0.48924 0.1605 " pathEditMode="relative" rAng="591649" ptsTypes="aaA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6.6605E-7 L 0.39306 0.1602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6.6605E-7 L -0.14184 -0.2280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-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6" grpId="0"/>
      <p:bldP spid="26" grpId="1"/>
      <p:bldP spid="27" grpId="0"/>
      <p:bldP spid="28" grpId="0"/>
      <p:bldP spid="35" grpId="0"/>
      <p:bldP spid="36" grpId="0"/>
      <p:bldP spid="36" grpId="1"/>
      <p:bldP spid="40" grpId="0"/>
      <p:bldP spid="40" grpId="1"/>
      <p:bldP spid="41" grpId="0"/>
      <p:bldP spid="45" grpId="0"/>
      <p:bldP spid="45" grpId="1"/>
      <p:bldP spid="46" grpId="0"/>
      <p:bldP spid="46" grpId="1"/>
      <p:bldP spid="47" grpId="0"/>
      <p:bldP spid="47" grpId="1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معادل (مثال)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28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1900238"/>
          </a:xfrm>
        </p:spPr>
        <p:txBody>
          <a:bodyPr/>
          <a:lstStyle/>
          <a:p>
            <a:r>
              <a:rPr lang="fa-IR" dirty="0" smtClean="0"/>
              <a:t>طبق استانداردهای موجود، آهنگِ دزِ معادل روی سطح یک دوربین قابل‏حمل نباید از </a:t>
            </a:r>
            <a:r>
              <a:rPr lang="en-US" sz="2800" dirty="0" err="1" smtClean="0"/>
              <a:t>mSv</a:t>
            </a:r>
            <a:r>
              <a:rPr lang="en-US" sz="2800" dirty="0" smtClean="0"/>
              <a:t>/h</a:t>
            </a:r>
            <a:r>
              <a:rPr lang="fa-IR" sz="2800" dirty="0" smtClean="0"/>
              <a:t> </a:t>
            </a:r>
            <a:r>
              <a:rPr lang="fa-IR" dirty="0" smtClean="0"/>
              <a:t>2 بیش‏تر باشد. این آهنگِ دز چند میکروسیورت‏برساعت (</a:t>
            </a:r>
            <a:r>
              <a:rPr lang="en-US" sz="2800" dirty="0" err="1" smtClean="0">
                <a:latin typeface="Symbol" pitchFamily="18" charset="2"/>
              </a:rPr>
              <a:t>m</a:t>
            </a:r>
            <a:r>
              <a:rPr lang="en-US" sz="2800" dirty="0" err="1" smtClean="0"/>
              <a:t>Sv</a:t>
            </a:r>
            <a:r>
              <a:rPr lang="en-US" sz="2800" dirty="0" smtClean="0"/>
              <a:t>/h</a:t>
            </a:r>
            <a:r>
              <a:rPr lang="fa-IR" dirty="0" smtClean="0"/>
              <a:t>) است؟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2571736" y="371475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</a:t>
            </a:r>
            <a:r>
              <a:rPr lang="en-US" sz="2800" dirty="0" err="1" smtClean="0"/>
              <a:t>mSv</a:t>
            </a:r>
            <a:r>
              <a:rPr lang="en-US" sz="2800" dirty="0" smtClean="0"/>
              <a:t>/h × 1000 = 2000 </a:t>
            </a:r>
            <a:r>
              <a:rPr lang="en-US" sz="2800" dirty="0" err="1" smtClean="0">
                <a:latin typeface="Symbol" pitchFamily="18" charset="2"/>
              </a:rPr>
              <a:t>m</a:t>
            </a:r>
            <a:r>
              <a:rPr lang="en-US" sz="2800" dirty="0" err="1" smtClean="0"/>
              <a:t>Sv</a:t>
            </a:r>
            <a:r>
              <a:rPr lang="en-US" sz="2800" dirty="0" smtClean="0"/>
              <a:t>/h</a:t>
            </a: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2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4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5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3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مؤثر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29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4329129"/>
          </a:xfrm>
        </p:spPr>
        <p:txBody>
          <a:bodyPr>
            <a:normAutofit/>
          </a:bodyPr>
          <a:lstStyle/>
          <a:p>
            <a:r>
              <a:rPr lang="fa-IR" dirty="0" smtClean="0"/>
              <a:t>آموختیم که حساسیّت‏به‏تابشِ بافت‏ها و اندام‏های مختلف باهم فرق دارد؛ پس</a:t>
            </a:r>
          </a:p>
          <a:p>
            <a:pPr lvl="1"/>
            <a:r>
              <a:rPr lang="fa-IR" dirty="0" smtClean="0"/>
              <a:t>اگر کل بدن در معرض تابش قرار گیرد، آسیبی که به اندام‏های مختلف می‏رسد یکسان نخواهد بود.</a:t>
            </a:r>
          </a:p>
          <a:p>
            <a:r>
              <a:rPr lang="fa-IR" dirty="0" smtClean="0"/>
              <a:t>دز معادلی که با احتساب اختلاف حساسیّتِ اندام‏ها به‏دست می‏آید دزِ مؤثر نام دارد.</a:t>
            </a:r>
          </a:p>
          <a:p>
            <a:r>
              <a:rPr lang="fa-IR" dirty="0" smtClean="0"/>
              <a:t>یکای دزِ مؤثر هم </a:t>
            </a:r>
            <a:r>
              <a:rPr lang="fa-IR" dirty="0" smtClean="0">
                <a:solidFill>
                  <a:srgbClr val="FFFF00"/>
                </a:solidFill>
              </a:rPr>
              <a:t>سیورت (</a:t>
            </a:r>
            <a:r>
              <a:rPr lang="en-US" sz="2800" dirty="0" err="1" smtClean="0">
                <a:solidFill>
                  <a:srgbClr val="FFFF00"/>
                </a:solidFill>
              </a:rPr>
              <a:t>Sv</a:t>
            </a:r>
            <a:r>
              <a:rPr lang="fa-IR" dirty="0" smtClean="0">
                <a:solidFill>
                  <a:srgbClr val="FFFF00"/>
                </a:solidFill>
              </a:rPr>
              <a:t>) </a:t>
            </a:r>
            <a:r>
              <a:rPr lang="fa-IR" dirty="0" smtClean="0"/>
              <a:t>است.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524000"/>
            <a:ext cx="6972320" cy="4333892"/>
          </a:xfrm>
          <a:ln>
            <a:noFill/>
          </a:ln>
        </p:spPr>
        <p:txBody>
          <a:bodyPr>
            <a:normAutofit/>
          </a:bodyPr>
          <a:lstStyle/>
          <a:p>
            <a:r>
              <a:rPr lang="fa-IR" dirty="0" smtClean="0">
                <a:hlinkClick r:id="rId3" action="ppaction://hlinksldjump"/>
              </a:rPr>
              <a:t>آسیب‏های تابشی</a:t>
            </a:r>
            <a:endParaRPr lang="fa-IR" dirty="0" smtClean="0"/>
          </a:p>
          <a:p>
            <a:r>
              <a:rPr lang="fa-IR" dirty="0" smtClean="0">
                <a:hlinkClick r:id="rId4" action="ppaction://hlinksldjump"/>
              </a:rPr>
              <a:t>دز جذبی</a:t>
            </a:r>
            <a:endParaRPr lang="fa-IR" dirty="0" smtClean="0"/>
          </a:p>
          <a:p>
            <a:r>
              <a:rPr lang="fa-IR" dirty="0" smtClean="0">
                <a:hlinkClick r:id="rId5" action="ppaction://hlinksldjump"/>
              </a:rPr>
              <a:t>آهنگ دزِ جذبی</a:t>
            </a:r>
            <a:endParaRPr lang="fa-IR" dirty="0" smtClean="0"/>
          </a:p>
          <a:p>
            <a:r>
              <a:rPr lang="fa-IR" dirty="0" smtClean="0">
                <a:hlinkClick r:id="rId6" action="ppaction://hlinksldjump"/>
              </a:rPr>
              <a:t>دزِ معادل</a:t>
            </a:r>
            <a:endParaRPr lang="fa-IR" dirty="0" smtClean="0"/>
          </a:p>
          <a:p>
            <a:r>
              <a:rPr lang="fa-IR" dirty="0" smtClean="0">
                <a:hlinkClick r:id="rId7" action="ppaction://hlinksldjump"/>
              </a:rPr>
              <a:t>دزِ (معادلِ) مؤثر</a:t>
            </a:r>
            <a:endParaRPr lang="fa-IR" dirty="0" smtClean="0"/>
          </a:p>
          <a:p>
            <a:r>
              <a:rPr lang="fa-IR" dirty="0" smtClean="0">
                <a:hlinkClick r:id="rId8" action="ppaction://hlinksldjump"/>
              </a:rPr>
              <a:t>دز تجمعی</a:t>
            </a:r>
            <a:endParaRPr lang="fa-IR" dirty="0" smtClean="0"/>
          </a:p>
          <a:p>
            <a:r>
              <a:rPr lang="fa-IR" dirty="0" smtClean="0">
                <a:hlinkClick r:id="rId9" action="ppaction://hlinksldjump"/>
              </a:rPr>
              <a:t>جمع‏بندی</a:t>
            </a: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عناوین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</a:t>
            </a:fld>
            <a:endParaRPr lang="fa-IR" sz="16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3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6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4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2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18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2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ضرایبِ وزن‏دهیِ بافت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30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047900" y="2128854"/>
          <a:ext cx="6096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بافت یا اندام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i="1" dirty="0" err="1" smtClean="0"/>
                        <a:t>w</a:t>
                      </a:r>
                      <a:r>
                        <a:rPr lang="en-US" sz="2400" baseline="-25000" dirty="0" err="1" smtClean="0"/>
                        <a:t>T</a:t>
                      </a:r>
                      <a:endParaRPr lang="fa-IR" sz="2400" baseline="-25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بافت یا اندام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i="1" dirty="0" err="1" smtClean="0"/>
                        <a:t>w</a:t>
                      </a:r>
                      <a:r>
                        <a:rPr lang="en-US" sz="2400" baseline="-25000" dirty="0" err="1" smtClean="0"/>
                        <a:t>T</a:t>
                      </a:r>
                      <a:endParaRPr lang="fa-IR" sz="2400" baseline="-25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غددِ تناسلی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/2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کبد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5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مغزِ استخوان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/12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مری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5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کولن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/12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تیروئید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5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ریه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/12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پوست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1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معده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/12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سطحِ استخوان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1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مثانه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5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بقیه‏ی اعضا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5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پستان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/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/>
                        <a:t>5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7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9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2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0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8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5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6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46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تجمعی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31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4472005"/>
          </a:xfrm>
        </p:spPr>
        <p:txBody>
          <a:bodyPr>
            <a:normAutofit/>
          </a:bodyPr>
          <a:lstStyle/>
          <a:p>
            <a:r>
              <a:rPr lang="fa-IR" dirty="0" smtClean="0"/>
              <a:t>آسیبِ تابشی یک فرد به مجموعِ دز تابشیِ دریافتیِ او در کلِ مدتی که در مواجهه با پرتو بوده است بستگی دارد.</a:t>
            </a:r>
          </a:p>
          <a:p>
            <a:r>
              <a:rPr lang="fa-IR" dirty="0" smtClean="0">
                <a:solidFill>
                  <a:srgbClr val="FFFF00"/>
                </a:solidFill>
              </a:rPr>
              <a:t>دزِ معادلِ (یا مؤثر) تجمعی </a:t>
            </a:r>
            <a:r>
              <a:rPr lang="fa-IR" dirty="0" smtClean="0"/>
              <a:t>مجموع دز معادلِ (یا مؤثرِ) دریافتیِ یک فرد در یک مدت مشخص است.</a:t>
            </a:r>
          </a:p>
          <a:p>
            <a:r>
              <a:rPr lang="fa-IR" dirty="0" smtClean="0"/>
              <a:t>یکای </a:t>
            </a:r>
            <a:r>
              <a:rPr lang="fa-IR" i="1" dirty="0" smtClean="0"/>
              <a:t>دز معادل تجمعی </a:t>
            </a:r>
            <a:r>
              <a:rPr lang="fa-IR" dirty="0" smtClean="0"/>
              <a:t>هم </a:t>
            </a:r>
            <a:r>
              <a:rPr lang="fa-IR" dirty="0" smtClean="0">
                <a:solidFill>
                  <a:srgbClr val="FFFF00"/>
                </a:solidFill>
              </a:rPr>
              <a:t>سیورت</a:t>
            </a:r>
            <a:r>
              <a:rPr lang="fa-IR" dirty="0" smtClean="0"/>
              <a:t> است.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5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8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0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1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9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6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7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4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4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تجمعی (مثال)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32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043245"/>
          </a:xfrm>
        </p:spPr>
        <p:txBody>
          <a:bodyPr>
            <a:normAutofit/>
          </a:bodyPr>
          <a:lstStyle/>
          <a:p>
            <a:r>
              <a:rPr lang="fa-IR" dirty="0" smtClean="0"/>
              <a:t>حد دز سالانه‏ی پرتوکاران</a:t>
            </a:r>
          </a:p>
          <a:p>
            <a:pPr lvl="1"/>
            <a:r>
              <a:rPr lang="fa-IR" dirty="0" smtClean="0"/>
              <a:t>دز مؤثرِ تجمعیِ دریافتیِ یک پرتوکار در یک سال نباید از </a:t>
            </a:r>
            <a:r>
              <a:rPr lang="en-US" sz="2400" dirty="0" err="1" smtClean="0"/>
              <a:t>mSv</a:t>
            </a:r>
            <a:r>
              <a:rPr lang="fa-IR" dirty="0" smtClean="0"/>
              <a:t> 5</a:t>
            </a:r>
            <a:r>
              <a:rPr lang="fa-IR" sz="2400" dirty="0" smtClean="0">
                <a:cs typeface="B Koodak Outline" pitchFamily="2" charset="-78"/>
              </a:rPr>
              <a:t>0</a:t>
            </a:r>
            <a:r>
              <a:rPr lang="fa-IR" dirty="0" smtClean="0"/>
              <a:t> بیش‏تر شود.</a:t>
            </a:r>
          </a:p>
          <a:p>
            <a:pPr lvl="1"/>
            <a:r>
              <a:rPr lang="fa-IR" dirty="0" smtClean="0"/>
              <a:t>دز مؤثرِ تجمعیِ دریافتیِ یک پرتوکار در 5 سال نباید از </a:t>
            </a:r>
            <a:r>
              <a:rPr lang="en-US" sz="2400" dirty="0" err="1" smtClean="0"/>
              <a:t>mSv</a:t>
            </a:r>
            <a:r>
              <a:rPr lang="fa-IR" sz="2400" dirty="0" smtClean="0"/>
              <a:t> </a:t>
            </a:r>
            <a:r>
              <a:rPr lang="fa-IR" dirty="0" smtClean="0"/>
              <a:t>1</a:t>
            </a:r>
            <a:r>
              <a:rPr lang="fa-IR" sz="2400" dirty="0" smtClean="0">
                <a:cs typeface="B Koodak Outline" pitchFamily="2" charset="-78"/>
              </a:rPr>
              <a:t>00</a:t>
            </a:r>
            <a:r>
              <a:rPr lang="fa-IR" dirty="0" smtClean="0"/>
              <a:t> بیش‏تر شود. (میانگین دز مؤثر سالانه = </a:t>
            </a:r>
            <a:r>
              <a:rPr lang="en-US" sz="2400" dirty="0" err="1" smtClean="0"/>
              <a:t>mSv</a:t>
            </a:r>
            <a:r>
              <a:rPr lang="fa-IR" sz="2400" dirty="0" smtClean="0"/>
              <a:t> </a:t>
            </a:r>
            <a:r>
              <a:rPr lang="fa-IR" dirty="0" smtClean="0"/>
              <a:t>2</a:t>
            </a:r>
            <a:r>
              <a:rPr lang="fa-IR" sz="2400" dirty="0" smtClean="0">
                <a:cs typeface="B Koodak Outline" pitchFamily="2" charset="-78"/>
              </a:rPr>
              <a:t>0</a:t>
            </a:r>
            <a:r>
              <a:rPr lang="fa-IR" dirty="0" smtClean="0"/>
              <a:t>)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جمع‏بندی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33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14480" y="1600201"/>
            <a:ext cx="6972320" cy="3829063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آسیب تابشی به مقدار انرژیِ جذب‏شده در بدن بستگی دارد</a:t>
            </a:r>
          </a:p>
          <a:p>
            <a:r>
              <a:rPr lang="fa-IR" dirty="0" smtClean="0"/>
              <a:t>کمیت </a:t>
            </a:r>
            <a:r>
              <a:rPr lang="fa-IR" i="1" dirty="0" smtClean="0"/>
              <a:t>دز جذبی </a:t>
            </a:r>
            <a:r>
              <a:rPr lang="fa-IR" dirty="0" smtClean="0"/>
              <a:t>با یکای گری (</a:t>
            </a:r>
            <a:r>
              <a:rPr lang="en-US" sz="2800" dirty="0" err="1" smtClean="0"/>
              <a:t>Gy</a:t>
            </a:r>
            <a:r>
              <a:rPr lang="fa-IR" dirty="0" smtClean="0"/>
              <a:t>) معرف انرژیِ جذب‏شده در بدن است.</a:t>
            </a:r>
          </a:p>
          <a:p>
            <a:r>
              <a:rPr lang="fa-IR" dirty="0" smtClean="0"/>
              <a:t>نوع پرتو نیز در مقدار آسیب‏های تابشی اثر دارد؛ برای به‏حساب‏آوردنِ این اثر از کمیّت </a:t>
            </a:r>
            <a:r>
              <a:rPr lang="fa-IR" i="1" dirty="0" smtClean="0"/>
              <a:t>دز معادل </a:t>
            </a:r>
            <a:r>
              <a:rPr lang="fa-IR" dirty="0" smtClean="0"/>
              <a:t>با یکای سیورت (</a:t>
            </a:r>
            <a:r>
              <a:rPr lang="en-US" sz="2800" dirty="0" err="1" smtClean="0"/>
              <a:t>Sv</a:t>
            </a:r>
            <a:r>
              <a:rPr lang="fa-IR" dirty="0" smtClean="0"/>
              <a:t>) استفاده می‏شود.</a:t>
            </a:r>
          </a:p>
          <a:p>
            <a:r>
              <a:rPr lang="fa-IR" dirty="0" smtClean="0"/>
              <a:t>برای به‏حساب‏آوردن حساسیّت اندام‏های مختلف به پرتو از کمیّت </a:t>
            </a:r>
            <a:r>
              <a:rPr lang="fa-IR" i="1" dirty="0" smtClean="0"/>
              <a:t>دز مؤثر </a:t>
            </a:r>
            <a:r>
              <a:rPr lang="fa-IR" dirty="0" smtClean="0"/>
              <a:t>با یکای سیورت استفاده می‏شود.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9"/>
          <p:cNvGrpSpPr/>
          <p:nvPr/>
        </p:nvGrpSpPr>
        <p:grpSpPr>
          <a:xfrm>
            <a:off x="2500298" y="1714488"/>
            <a:ext cx="4286280" cy="3500462"/>
            <a:chOff x="2571736" y="3643314"/>
            <a:chExt cx="3786214" cy="2500330"/>
          </a:xfrm>
        </p:grpSpPr>
        <p:pic>
          <p:nvPicPr>
            <p:cNvPr id="1032" name="Picture 8" descr="C:\Users\banoshi\AppData\Local\Microsoft\Windows\Temporary Internet Files\Content.IE5\3TEHH47Y\question[1]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71736" y="4329119"/>
              <a:ext cx="3786214" cy="17430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grpSp>
          <p:nvGrpSpPr>
            <p:cNvPr id="4" name="Group 26"/>
            <p:cNvGrpSpPr/>
            <p:nvPr/>
          </p:nvGrpSpPr>
          <p:grpSpPr>
            <a:xfrm>
              <a:off x="3786182" y="3643314"/>
              <a:ext cx="1261155" cy="2500330"/>
              <a:chOff x="2143108" y="3357562"/>
              <a:chExt cx="1261155" cy="2500330"/>
            </a:xfrm>
            <a:scene3d>
              <a:camera prst="perspectiveRelaxedModerately"/>
              <a:lightRig rig="threePt" dir="t"/>
            </a:scene3d>
          </p:grpSpPr>
          <p:sp>
            <p:nvSpPr>
              <p:cNvPr id="26" name="Can 25"/>
              <p:cNvSpPr/>
              <p:nvPr/>
            </p:nvSpPr>
            <p:spPr>
              <a:xfrm>
                <a:off x="2712926" y="4429132"/>
                <a:ext cx="216000" cy="1428760"/>
              </a:xfrm>
              <a:prstGeom prst="can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pic>
            <p:nvPicPr>
              <p:cNvPr id="1033" name="Picture 9" descr="C:\Users\banoshi\AppData\Local\Microsoft\Windows\Temporary Internet Files\Content.IE5\3790E6PU\large-question-mark-in-a-triangle-3d-0-13395[1]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43108" y="3357562"/>
                <a:ext cx="1261155" cy="1311602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34</a:t>
            </a:fld>
            <a:endParaRPr lang="fa-IR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آسیب‏های تابش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4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329129"/>
          </a:xfrm>
        </p:spPr>
        <p:txBody>
          <a:bodyPr/>
          <a:lstStyle/>
          <a:p>
            <a:r>
              <a:rPr lang="fa-IR" dirty="0" smtClean="0"/>
              <a:t>در درس‏های قبل آموختیم که</a:t>
            </a:r>
          </a:p>
          <a:p>
            <a:pPr lvl="1"/>
            <a:r>
              <a:rPr lang="fa-IR" dirty="0" smtClean="0"/>
              <a:t>پرتونگاری با پرتوهای نافذ ایکس و گاما انجام می‏شود، و</a:t>
            </a:r>
          </a:p>
          <a:p>
            <a:pPr lvl="1"/>
            <a:r>
              <a:rPr lang="fa-IR" dirty="0" smtClean="0"/>
              <a:t>ایکس و گاما می‏توانند برای انسان خطرناک باشند (آسیبِ تابشی).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3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6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8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2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7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4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5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2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35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آسیبِ تابشی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5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71744"/>
            <a:ext cx="3606346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Cloud Callout 18"/>
          <p:cNvSpPr/>
          <p:nvPr/>
        </p:nvSpPr>
        <p:spPr>
          <a:xfrm rot="1083768">
            <a:off x="4911949" y="1443246"/>
            <a:ext cx="3028260" cy="1334407"/>
          </a:xfrm>
          <a:prstGeom prst="cloudCallout">
            <a:avLst>
              <a:gd name="adj1" fmla="val -13031"/>
              <a:gd name="adj2" fmla="val 6855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چه‏گونه آسیبِ یک پرتو را اندازه بگیریم؟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 rot="19334517">
            <a:off x="1038856" y="1978972"/>
            <a:ext cx="3140573" cy="1433892"/>
          </a:xfrm>
          <a:prstGeom prst="cloudCallout">
            <a:avLst>
              <a:gd name="adj1" fmla="val 15225"/>
              <a:gd name="adj2" fmla="val 71796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آیا تواناییِ آسیب‏رسانیِ پرتوهای مختلف یکسان است؟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 rot="19278498">
            <a:off x="5772140" y="4067510"/>
            <a:ext cx="3016120" cy="1470277"/>
          </a:xfrm>
          <a:prstGeom prst="cloudCallout">
            <a:avLst>
              <a:gd name="adj1" fmla="val -2359"/>
              <a:gd name="adj2" fmla="val -69236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آیا هرچه شدت پرتو بیش‏تر باشد، آسیبِ آن بیش‏تر است؟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 rot="2104506">
            <a:off x="1411310" y="4656721"/>
            <a:ext cx="2966790" cy="1374202"/>
          </a:xfrm>
          <a:prstGeom prst="cloudCallout">
            <a:avLst>
              <a:gd name="adj1" fmla="val 15958"/>
              <a:gd name="adj2" fmla="val -8172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آیا واکنش اندام‏های مختلف به تابش یکسان است؟</a:t>
            </a:r>
            <a:endParaRPr lang="fa-IR" sz="24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اندازه‏گیریِ آسیب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6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3328998"/>
          </a:xfrm>
        </p:spPr>
        <p:txBody>
          <a:bodyPr/>
          <a:lstStyle/>
          <a:p>
            <a:r>
              <a:rPr lang="fa-IR" dirty="0" smtClean="0"/>
              <a:t>برای اندازه‏گیریِ آسیب چه چیزهایی لازم است؟</a:t>
            </a:r>
          </a:p>
          <a:p>
            <a:pPr lvl="1"/>
            <a:r>
              <a:rPr lang="fa-IR" dirty="0" smtClean="0"/>
              <a:t>یک کمیّتِ قابل اندازه‏گیری،</a:t>
            </a:r>
          </a:p>
          <a:p>
            <a:pPr lvl="1"/>
            <a:r>
              <a:rPr lang="fa-IR" dirty="0" smtClean="0"/>
              <a:t>یکا (واحد)،</a:t>
            </a:r>
          </a:p>
          <a:p>
            <a:pPr lvl="1"/>
            <a:r>
              <a:rPr lang="fa-IR" dirty="0" smtClean="0"/>
              <a:t>دستگاه اندازه‏گیری، و</a:t>
            </a:r>
          </a:p>
          <a:p>
            <a:pPr lvl="1"/>
            <a:r>
              <a:rPr lang="fa-IR" dirty="0" smtClean="0"/>
              <a:t>روش اندازه‏گیری.</a:t>
            </a:r>
            <a:endParaRPr lang="fa-IR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357158" y="243683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کمیّتِ دز جذبی: تعریف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7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2828931"/>
          </a:xfrm>
        </p:spPr>
        <p:txBody>
          <a:bodyPr/>
          <a:lstStyle/>
          <a:p>
            <a:r>
              <a:rPr lang="fa-IR" dirty="0" smtClean="0"/>
              <a:t>آسیبی که پرتوهای یون‏ساز به بدن وارد می‏کنند به انرژی‏ای (گرمایی) بستگی دارد که در بدن آزاد می‏کنند.</a:t>
            </a:r>
          </a:p>
          <a:p>
            <a:r>
              <a:rPr lang="fa-IR" dirty="0" smtClean="0">
                <a:solidFill>
                  <a:srgbClr val="FFFF66"/>
                </a:solidFill>
              </a:rPr>
              <a:t>دز جذبی بدن </a:t>
            </a:r>
            <a:r>
              <a:rPr lang="fa-IR" dirty="0" smtClean="0"/>
              <a:t>(ناشی از تابش) برابر است با مقدار انرژی‏ای که تابش در هر کیلوگرمِ بافت‏های بدن آزاد می‏کند.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یکای دز جذبی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8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2971807"/>
          </a:xfrm>
        </p:spPr>
        <p:txBody>
          <a:bodyPr/>
          <a:lstStyle/>
          <a:p>
            <a:r>
              <a:rPr lang="fa-IR" dirty="0" smtClean="0"/>
              <a:t>یکای دزِ جذبی </a:t>
            </a:r>
            <a:r>
              <a:rPr lang="fa-IR" dirty="0" smtClean="0">
                <a:solidFill>
                  <a:srgbClr val="FFFF66"/>
                </a:solidFill>
              </a:rPr>
              <a:t>گری (</a:t>
            </a:r>
            <a:r>
              <a:rPr lang="en-US" sz="2800" dirty="0" err="1" smtClean="0">
                <a:solidFill>
                  <a:srgbClr val="FFFF66"/>
                </a:solidFill>
              </a:rPr>
              <a:t>Gy</a:t>
            </a:r>
            <a:r>
              <a:rPr lang="fa-IR" dirty="0" smtClean="0">
                <a:solidFill>
                  <a:srgbClr val="FFFF66"/>
                </a:solidFill>
              </a:rPr>
              <a:t>) </a:t>
            </a:r>
            <a:r>
              <a:rPr lang="fa-IR" dirty="0" smtClean="0"/>
              <a:t>نام دارد.</a:t>
            </a:r>
          </a:p>
          <a:p>
            <a:pPr algn="ctr">
              <a:buNone/>
            </a:pPr>
            <a:r>
              <a:rPr lang="en-US" dirty="0" smtClean="0"/>
              <a:t>J/kg</a:t>
            </a:r>
            <a:r>
              <a:rPr lang="fa-IR" dirty="0" smtClean="0"/>
              <a:t> 1 = </a:t>
            </a:r>
            <a:r>
              <a:rPr lang="en-US" dirty="0" err="1" smtClean="0"/>
              <a:t>Gy</a:t>
            </a:r>
            <a:r>
              <a:rPr lang="fa-IR" dirty="0" smtClean="0"/>
              <a:t> 1.</a:t>
            </a:r>
          </a:p>
          <a:p>
            <a:r>
              <a:rPr lang="fa-IR" dirty="0" smtClean="0"/>
              <a:t>گاهی از یکای کوچک‏تری به‏نام </a:t>
            </a:r>
            <a:r>
              <a:rPr lang="fa-IR" dirty="0" smtClean="0">
                <a:solidFill>
                  <a:srgbClr val="FFFF00"/>
                </a:solidFill>
              </a:rPr>
              <a:t>راد (</a:t>
            </a:r>
            <a:r>
              <a:rPr lang="en-US" sz="2800" dirty="0" err="1" smtClean="0">
                <a:solidFill>
                  <a:srgbClr val="FFFF00"/>
                </a:solidFill>
              </a:rPr>
              <a:t>rad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dirty="0" smtClean="0"/>
              <a:t> هم استفاده می‏شود.</a:t>
            </a:r>
          </a:p>
          <a:p>
            <a:pPr marL="360000" algn="ctr">
              <a:spcBef>
                <a:spcPts val="1200"/>
              </a:spcBef>
              <a:buNone/>
            </a:pPr>
            <a:r>
              <a:rPr lang="en-US" dirty="0" err="1" smtClean="0"/>
              <a:t>rad</a:t>
            </a:r>
            <a:r>
              <a:rPr lang="fa-IR" dirty="0" smtClean="0"/>
              <a:t> 1</a:t>
            </a:r>
            <a:r>
              <a:rPr lang="fa-IR" sz="2800" dirty="0" smtClean="0">
                <a:cs typeface="B Koodak Outline" pitchFamily="2" charset="-78"/>
              </a:rPr>
              <a:t>00</a:t>
            </a:r>
            <a:r>
              <a:rPr lang="fa-IR" dirty="0" smtClean="0"/>
              <a:t> = </a:t>
            </a:r>
            <a:r>
              <a:rPr lang="en-US" dirty="0" err="1" smtClean="0"/>
              <a:t>Gy</a:t>
            </a:r>
            <a:r>
              <a:rPr lang="fa-IR" dirty="0" smtClean="0"/>
              <a:t> 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جذبی: مثال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9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1965278_4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571876"/>
            <a:ext cx="3886200" cy="233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2328866"/>
          </a:xfrm>
        </p:spPr>
        <p:txBody>
          <a:bodyPr/>
          <a:lstStyle/>
          <a:p>
            <a:r>
              <a:rPr lang="fa-IR" dirty="0" smtClean="0"/>
              <a:t>جذب 28</a:t>
            </a:r>
            <a:r>
              <a:rPr lang="fa-IR" sz="2800" dirty="0" smtClean="0">
                <a:cs typeface="B Koodak Outline" pitchFamily="2" charset="-78"/>
              </a:rPr>
              <a:t>0</a:t>
            </a:r>
            <a:r>
              <a:rPr lang="fa-IR" dirty="0" smtClean="0"/>
              <a:t> ژول انرژی در بدن یک انسان 7</a:t>
            </a:r>
            <a:r>
              <a:rPr lang="fa-IR" sz="2800" dirty="0" smtClean="0">
                <a:cs typeface="B Koodak Outline" pitchFamily="2" charset="-78"/>
              </a:rPr>
              <a:t>0</a:t>
            </a:r>
            <a:r>
              <a:rPr lang="fa-IR" dirty="0" smtClean="0"/>
              <a:t> کیلوگرمی مشابه دز جذبیِ 4 گری (</a:t>
            </a:r>
            <a:r>
              <a:rPr lang="en-US" sz="2800" dirty="0" err="1" smtClean="0"/>
              <a:t>Gy</a:t>
            </a:r>
            <a:r>
              <a:rPr lang="fa-IR" sz="2800" dirty="0" smtClean="0"/>
              <a:t> </a:t>
            </a:r>
            <a:r>
              <a:rPr lang="fa-IR" dirty="0" smtClean="0"/>
              <a:t>4) است.</a:t>
            </a:r>
          </a:p>
          <a:p>
            <a:pPr lvl="1"/>
            <a:r>
              <a:rPr lang="fa-IR" dirty="0" smtClean="0"/>
              <a:t>این مقدار انرژی برابر گرمای یک قلپ چای داغ است.</a:t>
            </a:r>
            <a:endParaRPr lang="fa-IR" dirty="0"/>
          </a:p>
        </p:txBody>
      </p:sp>
      <p:grpSp>
        <p:nvGrpSpPr>
          <p:cNvPr id="49" name="Group 48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50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2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5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7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8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6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4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1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rtonegari">
      <a:dk1>
        <a:srgbClr val="FFFFFF"/>
      </a:dk1>
      <a:lt1>
        <a:srgbClr val="000000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y Tem">
      <a:majorFont>
        <a:latin typeface="Constantia"/>
        <a:ea typeface=""/>
        <a:cs typeface="B Koodak"/>
      </a:majorFont>
      <a:minorFont>
        <a:latin typeface="Constantia"/>
        <a:ea typeface="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6846</TotalTime>
  <Words>2623</Words>
  <Application>Microsoft Office PowerPoint</Application>
  <PresentationFormat>On-screen Show (4:3)</PresentationFormat>
  <Paragraphs>624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B Compset</vt:lpstr>
      <vt:lpstr>B Koodak</vt:lpstr>
      <vt:lpstr>B Koodak Outline</vt:lpstr>
      <vt:lpstr>B Mitra</vt:lpstr>
      <vt:lpstr>B Naznin</vt:lpstr>
      <vt:lpstr>Calibri</vt:lpstr>
      <vt:lpstr>Constantia</vt:lpstr>
      <vt:lpstr>Symbol</vt:lpstr>
      <vt:lpstr>WP MathA</vt:lpstr>
      <vt:lpstr>Office Theme</vt:lpstr>
      <vt:lpstr>کمیّت‏ها و یکاها در حفاظت پرتوی</vt:lpstr>
      <vt:lpstr>آن‏‏چه می‏آموزید!</vt:lpstr>
      <vt:lpstr>عناوین</vt:lpstr>
      <vt:lpstr>آسیب‏های تابش</vt:lpstr>
      <vt:lpstr>آسیبِ تابشی (ادامه)</vt:lpstr>
      <vt:lpstr>اندازه‏گیریِ آسیب</vt:lpstr>
      <vt:lpstr>کمیّتِ دز جذبی: تعریف</vt:lpstr>
      <vt:lpstr>یکای دز جذبی</vt:lpstr>
      <vt:lpstr>دز جذبی: مثال</vt:lpstr>
      <vt:lpstr>آهنگ دز جذبی</vt:lpstr>
      <vt:lpstr>آهنگ دز جذبی: مثال</vt:lpstr>
      <vt:lpstr>آهنگ دز جذبیِ یک چشمه‏ی گاما</vt:lpstr>
      <vt:lpstr>اثرِ نوع چشمه</vt:lpstr>
      <vt:lpstr>اثرِ نوع چشمه (ادامه)</vt:lpstr>
      <vt:lpstr>اثرِ اکتیویته‏ی چشمه</vt:lpstr>
      <vt:lpstr>اثر فاصله بر آهنگِ دز</vt:lpstr>
      <vt:lpstr>اثر فاصله بر آهنگِ دز (ادامه)</vt:lpstr>
      <vt:lpstr>نکته‏ی حفاظتی</vt:lpstr>
      <vt:lpstr>فاکتور گاما</vt:lpstr>
      <vt:lpstr>فاکتور گاما (مثال)</vt:lpstr>
      <vt:lpstr>تعیین آهنگِ دز یک چشمه</vt:lpstr>
      <vt:lpstr>تعیین آهنگِ دز یک چشمه (ادامه)</vt:lpstr>
      <vt:lpstr>رابطه‏ی آسیب با نوع پرتو </vt:lpstr>
      <vt:lpstr>رابطه‏ی آسیب با نوع پرتو (ادامه)</vt:lpstr>
      <vt:lpstr>دزِ معادل</vt:lpstr>
      <vt:lpstr>یکای دزِ معادل</vt:lpstr>
      <vt:lpstr>یکای دزِ معادل (ادامه)</vt:lpstr>
      <vt:lpstr>دز معادل (مثال)</vt:lpstr>
      <vt:lpstr>دز مؤثر</vt:lpstr>
      <vt:lpstr>ضرایبِ وزن‏دهیِ بافت</vt:lpstr>
      <vt:lpstr>دز تجمعی</vt:lpstr>
      <vt:lpstr>دز تجمعی (مثال)</vt:lpstr>
      <vt:lpstr>جمع‏بندی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3</dc:title>
  <dc:subject>RT</dc:subject>
  <dc:creator>Banoushi Raies Mohamad</dc:creator>
  <cp:lastModifiedBy>MJA</cp:lastModifiedBy>
  <cp:revision>355</cp:revision>
  <dcterms:created xsi:type="dcterms:W3CDTF">2015-11-07T11:15:31Z</dcterms:created>
  <dcterms:modified xsi:type="dcterms:W3CDTF">2017-06-18T06:55:43Z</dcterms:modified>
</cp:coreProperties>
</file>