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52"/>
  </p:notesMasterIdLst>
  <p:sldIdLst>
    <p:sldId id="256" r:id="rId2"/>
    <p:sldId id="298" r:id="rId3"/>
    <p:sldId id="375" r:id="rId4"/>
    <p:sldId id="382" r:id="rId5"/>
    <p:sldId id="403" r:id="rId6"/>
    <p:sldId id="376" r:id="rId7"/>
    <p:sldId id="431" r:id="rId8"/>
    <p:sldId id="381" r:id="rId9"/>
    <p:sldId id="423" r:id="rId10"/>
    <p:sldId id="377" r:id="rId11"/>
    <p:sldId id="424" r:id="rId12"/>
    <p:sldId id="432" r:id="rId13"/>
    <p:sldId id="380" r:id="rId14"/>
    <p:sldId id="388" r:id="rId15"/>
    <p:sldId id="390" r:id="rId16"/>
    <p:sldId id="427" r:id="rId17"/>
    <p:sldId id="425" r:id="rId18"/>
    <p:sldId id="379" r:id="rId19"/>
    <p:sldId id="383" r:id="rId20"/>
    <p:sldId id="384" r:id="rId21"/>
    <p:sldId id="426" r:id="rId22"/>
    <p:sldId id="387" r:id="rId23"/>
    <p:sldId id="389" r:id="rId24"/>
    <p:sldId id="428" r:id="rId25"/>
    <p:sldId id="429" r:id="rId26"/>
    <p:sldId id="391" r:id="rId27"/>
    <p:sldId id="393" r:id="rId28"/>
    <p:sldId id="394" r:id="rId29"/>
    <p:sldId id="395" r:id="rId30"/>
    <p:sldId id="417" r:id="rId31"/>
    <p:sldId id="418" r:id="rId32"/>
    <p:sldId id="430" r:id="rId33"/>
    <p:sldId id="419" r:id="rId34"/>
    <p:sldId id="420" r:id="rId35"/>
    <p:sldId id="398" r:id="rId36"/>
    <p:sldId id="396" r:id="rId37"/>
    <p:sldId id="404" r:id="rId38"/>
    <p:sldId id="405" r:id="rId39"/>
    <p:sldId id="406" r:id="rId40"/>
    <p:sldId id="399" r:id="rId41"/>
    <p:sldId id="401" r:id="rId42"/>
    <p:sldId id="402" r:id="rId43"/>
    <p:sldId id="400" r:id="rId44"/>
    <p:sldId id="412" r:id="rId45"/>
    <p:sldId id="413" r:id="rId46"/>
    <p:sldId id="414" r:id="rId47"/>
    <p:sldId id="415" r:id="rId48"/>
    <p:sldId id="416" r:id="rId49"/>
    <p:sldId id="422" r:id="rId50"/>
    <p:sldId id="374" r:id="rId5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F7F7F"/>
    <a:srgbClr val="686868"/>
    <a:srgbClr val="F8B333"/>
    <a:srgbClr val="FF0000"/>
    <a:srgbClr val="D5819F"/>
    <a:srgbClr val="E0A0B7"/>
    <a:srgbClr val="B83D68"/>
    <a:srgbClr val="E60F32"/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5599" autoAdjust="0"/>
  </p:normalViewPr>
  <p:slideViewPr>
    <p:cSldViewPr>
      <p:cViewPr varScale="1">
        <p:scale>
          <a:sx n="88" d="100"/>
          <a:sy n="88" d="100"/>
        </p:scale>
        <p:origin x="14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EB5BAC-3F37-4B79-919A-226BD67DA648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6E2A6A36-078E-4636-B68A-53148E361FB0}">
      <dgm:prSet phldrT="[Text]"/>
      <dgm:spPr/>
      <dgm:t>
        <a:bodyPr/>
        <a:lstStyle/>
        <a:p>
          <a:pPr rtl="1"/>
          <a:r>
            <a:rPr lang="fa-IR" dirty="0" smtClean="0"/>
            <a:t>تجهیزات جانبی</a:t>
          </a:r>
          <a:endParaRPr lang="fa-IR" dirty="0"/>
        </a:p>
      </dgm:t>
    </dgm:pt>
    <dgm:pt modelId="{739E84B3-3480-4277-A491-7930352C7B6D}" type="parTrans" cxnId="{4ADE94C1-9EDF-4CBE-8C2B-46ED095F5723}">
      <dgm:prSet/>
      <dgm:spPr/>
      <dgm:t>
        <a:bodyPr/>
        <a:lstStyle/>
        <a:p>
          <a:pPr rtl="1"/>
          <a:endParaRPr lang="fa-IR"/>
        </a:p>
      </dgm:t>
    </dgm:pt>
    <dgm:pt modelId="{F876913F-A1BA-4413-9088-2C088752A085}" type="sibTrans" cxnId="{4ADE94C1-9EDF-4CBE-8C2B-46ED095F5723}">
      <dgm:prSet/>
      <dgm:spPr/>
      <dgm:t>
        <a:bodyPr/>
        <a:lstStyle/>
        <a:p>
          <a:pPr rtl="1"/>
          <a:endParaRPr lang="fa-IR"/>
        </a:p>
      </dgm:t>
    </dgm:pt>
    <dgm:pt modelId="{A1D57E60-EA30-42A7-A24C-1DFDE40062A4}">
      <dgm:prSet phldrT="[Text]"/>
      <dgm:spPr/>
      <dgm:t>
        <a:bodyPr/>
        <a:lstStyle/>
        <a:p>
          <a:pPr rtl="1"/>
          <a:r>
            <a:rPr lang="fa-IR" dirty="0" smtClean="0"/>
            <a:t>آیا تنها دوربین کافی‏ست؟</a:t>
          </a:r>
          <a:endParaRPr lang="fa-IR" dirty="0"/>
        </a:p>
      </dgm:t>
    </dgm:pt>
    <dgm:pt modelId="{10E92361-FF8F-4D7A-AF88-0A26F1FC2631}" type="parTrans" cxnId="{C39F75A0-E222-447F-82B0-B70AE11BE1CF}">
      <dgm:prSet/>
      <dgm:spPr/>
      <dgm:t>
        <a:bodyPr/>
        <a:lstStyle/>
        <a:p>
          <a:pPr rtl="1"/>
          <a:endParaRPr lang="fa-IR"/>
        </a:p>
      </dgm:t>
    </dgm:pt>
    <dgm:pt modelId="{518EE95E-5F7B-492D-A46F-E5827730D5CF}" type="sibTrans" cxnId="{C39F75A0-E222-447F-82B0-B70AE11BE1CF}">
      <dgm:prSet/>
      <dgm:spPr/>
      <dgm:t>
        <a:bodyPr/>
        <a:lstStyle/>
        <a:p>
          <a:pPr rtl="1"/>
          <a:endParaRPr lang="fa-IR"/>
        </a:p>
      </dgm:t>
    </dgm:pt>
    <dgm:pt modelId="{50F7F6D5-E82E-48AF-9EC8-F1D0A386E85D}">
      <dgm:prSet phldrT="[Text]"/>
      <dgm:spPr/>
      <dgm:t>
        <a:bodyPr/>
        <a:lstStyle/>
        <a:p>
          <a:pPr rtl="1"/>
          <a:r>
            <a:rPr lang="fa-IR" dirty="0" smtClean="0"/>
            <a:t>چه چیزهای دیگری لازم است؟</a:t>
          </a:r>
          <a:endParaRPr lang="fa-IR" dirty="0"/>
        </a:p>
      </dgm:t>
    </dgm:pt>
    <dgm:pt modelId="{31A96042-ADC5-4B75-B5A4-2F2DFD1D1DB0}" type="parTrans" cxnId="{BF68EC6A-8B96-4586-A20D-9EBB877CB1F8}">
      <dgm:prSet/>
      <dgm:spPr/>
      <dgm:t>
        <a:bodyPr/>
        <a:lstStyle/>
        <a:p>
          <a:pPr rtl="1"/>
          <a:endParaRPr lang="fa-IR"/>
        </a:p>
      </dgm:t>
    </dgm:pt>
    <dgm:pt modelId="{E7F606E1-D4C4-49B3-9962-3FB800E2D4E1}" type="sibTrans" cxnId="{BF68EC6A-8B96-4586-A20D-9EBB877CB1F8}">
      <dgm:prSet/>
      <dgm:spPr/>
      <dgm:t>
        <a:bodyPr/>
        <a:lstStyle/>
        <a:p>
          <a:pPr rtl="1"/>
          <a:endParaRPr lang="fa-IR"/>
        </a:p>
      </dgm:t>
    </dgm:pt>
    <dgm:pt modelId="{A2E37E08-EC49-4692-8ACE-BAC4A54EC140}">
      <dgm:prSet phldrT="[Text]"/>
      <dgm:spPr/>
      <dgm:t>
        <a:bodyPr/>
        <a:lstStyle/>
        <a:p>
          <a:pPr rtl="1"/>
          <a:r>
            <a:rPr lang="fa-IR" dirty="0" smtClean="0"/>
            <a:t>کار این تجهیزات چی‏ست؟</a:t>
          </a:r>
          <a:endParaRPr lang="fa-IR" dirty="0"/>
        </a:p>
      </dgm:t>
    </dgm:pt>
    <dgm:pt modelId="{722D282F-84D9-47BC-8D78-31076BE6656E}" type="parTrans" cxnId="{58289FA7-26F6-4F57-877B-B41319963A88}">
      <dgm:prSet/>
      <dgm:spPr/>
      <dgm:t>
        <a:bodyPr/>
        <a:lstStyle/>
        <a:p>
          <a:pPr rtl="1"/>
          <a:endParaRPr lang="fa-IR"/>
        </a:p>
      </dgm:t>
    </dgm:pt>
    <dgm:pt modelId="{9EFAF8DF-CBE4-411D-BF1D-C6C0B89BE51C}" type="sibTrans" cxnId="{58289FA7-26F6-4F57-877B-B41319963A88}">
      <dgm:prSet/>
      <dgm:spPr/>
      <dgm:t>
        <a:bodyPr/>
        <a:lstStyle/>
        <a:p>
          <a:pPr rtl="1"/>
          <a:endParaRPr lang="fa-IR"/>
        </a:p>
      </dgm:t>
    </dgm:pt>
    <dgm:pt modelId="{F4A7A0C2-BE29-40E5-9162-8FAFE232C6FA}">
      <dgm:prSet phldrT="[Text]"/>
      <dgm:spPr/>
      <dgm:t>
        <a:bodyPr/>
        <a:lstStyle/>
        <a:p>
          <a:pPr rtl="1"/>
          <a:r>
            <a:rPr lang="fa-IR" dirty="0" smtClean="0"/>
            <a:t>آیا جنبه‏ی حفاظتی هم دارند؟</a:t>
          </a:r>
          <a:endParaRPr lang="fa-IR" dirty="0"/>
        </a:p>
      </dgm:t>
    </dgm:pt>
    <dgm:pt modelId="{2894EBAF-772B-40F1-A769-7596530B977A}" type="parTrans" cxnId="{D14820A1-8871-434A-AFF0-71B928FF6AAC}">
      <dgm:prSet/>
      <dgm:spPr/>
      <dgm:t>
        <a:bodyPr/>
        <a:lstStyle/>
        <a:p>
          <a:pPr rtl="1"/>
          <a:endParaRPr lang="fa-IR"/>
        </a:p>
      </dgm:t>
    </dgm:pt>
    <dgm:pt modelId="{0AD31C18-93FC-483A-96D9-752CA3582884}" type="sibTrans" cxnId="{D14820A1-8871-434A-AFF0-71B928FF6AAC}">
      <dgm:prSet/>
      <dgm:spPr/>
      <dgm:t>
        <a:bodyPr/>
        <a:lstStyle/>
        <a:p>
          <a:pPr rtl="1"/>
          <a:endParaRPr lang="fa-IR"/>
        </a:p>
      </dgm:t>
    </dgm:pt>
    <dgm:pt modelId="{AD21F9C0-243B-46B2-92C7-272E35F2798F}" type="pres">
      <dgm:prSet presAssocID="{56EB5BAC-3F37-4B79-919A-226BD67DA64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E148285C-C717-4105-BC8A-086843EBDFF1}" type="pres">
      <dgm:prSet presAssocID="{56EB5BAC-3F37-4B79-919A-226BD67DA648}" presName="radial" presStyleCnt="0">
        <dgm:presLayoutVars>
          <dgm:animLvl val="ctr"/>
        </dgm:presLayoutVars>
      </dgm:prSet>
      <dgm:spPr/>
    </dgm:pt>
    <dgm:pt modelId="{C8C83004-4605-43AB-AE3C-5E350C344CE9}" type="pres">
      <dgm:prSet presAssocID="{6E2A6A36-078E-4636-B68A-53148E361FB0}" presName="centerShape" presStyleLbl="vennNode1" presStyleIdx="0" presStyleCnt="5"/>
      <dgm:spPr/>
      <dgm:t>
        <a:bodyPr/>
        <a:lstStyle/>
        <a:p>
          <a:pPr rtl="1"/>
          <a:endParaRPr lang="fa-IR"/>
        </a:p>
      </dgm:t>
    </dgm:pt>
    <dgm:pt modelId="{DAE7DD6A-19EF-471B-B1ED-F0CC7727B73A}" type="pres">
      <dgm:prSet presAssocID="{A1D57E60-EA30-42A7-A24C-1DFDE40062A4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E0CCF6B-643B-4103-B51F-488CC7950569}" type="pres">
      <dgm:prSet presAssocID="{50F7F6D5-E82E-48AF-9EC8-F1D0A386E85D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1A9784E-772D-46D3-B414-69D7EE2844FE}" type="pres">
      <dgm:prSet presAssocID="{A2E37E08-EC49-4692-8ACE-BAC4A54EC140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F80E866-7275-4D83-A9ED-4A97763071F5}" type="pres">
      <dgm:prSet presAssocID="{F4A7A0C2-BE29-40E5-9162-8FAFE232C6FA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C1E9FCB-2B29-48FA-8840-D9FE05B2841F}" type="presOf" srcId="{56EB5BAC-3F37-4B79-919A-226BD67DA648}" destId="{AD21F9C0-243B-46B2-92C7-272E35F2798F}" srcOrd="0" destOrd="0" presId="urn:microsoft.com/office/officeart/2005/8/layout/radial3"/>
    <dgm:cxn modelId="{5B6A341D-A68E-4CA5-BFEF-91B9CDB32B24}" type="presOf" srcId="{A2E37E08-EC49-4692-8ACE-BAC4A54EC140}" destId="{C1A9784E-772D-46D3-B414-69D7EE2844FE}" srcOrd="0" destOrd="0" presId="urn:microsoft.com/office/officeart/2005/8/layout/radial3"/>
    <dgm:cxn modelId="{D14820A1-8871-434A-AFF0-71B928FF6AAC}" srcId="{6E2A6A36-078E-4636-B68A-53148E361FB0}" destId="{F4A7A0C2-BE29-40E5-9162-8FAFE232C6FA}" srcOrd="3" destOrd="0" parTransId="{2894EBAF-772B-40F1-A769-7596530B977A}" sibTransId="{0AD31C18-93FC-483A-96D9-752CA3582884}"/>
    <dgm:cxn modelId="{BF68EC6A-8B96-4586-A20D-9EBB877CB1F8}" srcId="{6E2A6A36-078E-4636-B68A-53148E361FB0}" destId="{50F7F6D5-E82E-48AF-9EC8-F1D0A386E85D}" srcOrd="1" destOrd="0" parTransId="{31A96042-ADC5-4B75-B5A4-2F2DFD1D1DB0}" sibTransId="{E7F606E1-D4C4-49B3-9962-3FB800E2D4E1}"/>
    <dgm:cxn modelId="{5FF35331-164B-467F-B859-C27EB6D664BC}" type="presOf" srcId="{F4A7A0C2-BE29-40E5-9162-8FAFE232C6FA}" destId="{EF80E866-7275-4D83-A9ED-4A97763071F5}" srcOrd="0" destOrd="0" presId="urn:microsoft.com/office/officeart/2005/8/layout/radial3"/>
    <dgm:cxn modelId="{7691D2B8-E57A-48EF-96D6-E5ACF92B6E8C}" type="presOf" srcId="{A1D57E60-EA30-42A7-A24C-1DFDE40062A4}" destId="{DAE7DD6A-19EF-471B-B1ED-F0CC7727B73A}" srcOrd="0" destOrd="0" presId="urn:microsoft.com/office/officeart/2005/8/layout/radial3"/>
    <dgm:cxn modelId="{58289FA7-26F6-4F57-877B-B41319963A88}" srcId="{6E2A6A36-078E-4636-B68A-53148E361FB0}" destId="{A2E37E08-EC49-4692-8ACE-BAC4A54EC140}" srcOrd="2" destOrd="0" parTransId="{722D282F-84D9-47BC-8D78-31076BE6656E}" sibTransId="{9EFAF8DF-CBE4-411D-BF1D-C6C0B89BE51C}"/>
    <dgm:cxn modelId="{4ADE94C1-9EDF-4CBE-8C2B-46ED095F5723}" srcId="{56EB5BAC-3F37-4B79-919A-226BD67DA648}" destId="{6E2A6A36-078E-4636-B68A-53148E361FB0}" srcOrd="0" destOrd="0" parTransId="{739E84B3-3480-4277-A491-7930352C7B6D}" sibTransId="{F876913F-A1BA-4413-9088-2C088752A085}"/>
    <dgm:cxn modelId="{DAFCC5E8-7F3B-4C65-B91A-C1F203E1CD40}" type="presOf" srcId="{50F7F6D5-E82E-48AF-9EC8-F1D0A386E85D}" destId="{EE0CCF6B-643B-4103-B51F-488CC7950569}" srcOrd="0" destOrd="0" presId="urn:microsoft.com/office/officeart/2005/8/layout/radial3"/>
    <dgm:cxn modelId="{58951317-7071-4CAD-99B9-E556F1206470}" type="presOf" srcId="{6E2A6A36-078E-4636-B68A-53148E361FB0}" destId="{C8C83004-4605-43AB-AE3C-5E350C344CE9}" srcOrd="0" destOrd="0" presId="urn:microsoft.com/office/officeart/2005/8/layout/radial3"/>
    <dgm:cxn modelId="{C39F75A0-E222-447F-82B0-B70AE11BE1CF}" srcId="{6E2A6A36-078E-4636-B68A-53148E361FB0}" destId="{A1D57E60-EA30-42A7-A24C-1DFDE40062A4}" srcOrd="0" destOrd="0" parTransId="{10E92361-FF8F-4D7A-AF88-0A26F1FC2631}" sibTransId="{518EE95E-5F7B-492D-A46F-E5827730D5CF}"/>
    <dgm:cxn modelId="{1B9B71F1-B8A2-4AD5-80AC-E0358122E1DD}" type="presParOf" srcId="{AD21F9C0-243B-46B2-92C7-272E35F2798F}" destId="{E148285C-C717-4105-BC8A-086843EBDFF1}" srcOrd="0" destOrd="0" presId="urn:microsoft.com/office/officeart/2005/8/layout/radial3"/>
    <dgm:cxn modelId="{B27E6E12-B6D8-475C-9697-61F3EA8F1624}" type="presParOf" srcId="{E148285C-C717-4105-BC8A-086843EBDFF1}" destId="{C8C83004-4605-43AB-AE3C-5E350C344CE9}" srcOrd="0" destOrd="0" presId="urn:microsoft.com/office/officeart/2005/8/layout/radial3"/>
    <dgm:cxn modelId="{3A10BD0C-C687-44EF-9838-A248753BCD9E}" type="presParOf" srcId="{E148285C-C717-4105-BC8A-086843EBDFF1}" destId="{DAE7DD6A-19EF-471B-B1ED-F0CC7727B73A}" srcOrd="1" destOrd="0" presId="urn:microsoft.com/office/officeart/2005/8/layout/radial3"/>
    <dgm:cxn modelId="{2E4D39CB-BE77-4B5A-A1C6-4066141DC213}" type="presParOf" srcId="{E148285C-C717-4105-BC8A-086843EBDFF1}" destId="{EE0CCF6B-643B-4103-B51F-488CC7950569}" srcOrd="2" destOrd="0" presId="urn:microsoft.com/office/officeart/2005/8/layout/radial3"/>
    <dgm:cxn modelId="{0B3F54F6-4048-44BC-BC0D-B29793476F1B}" type="presParOf" srcId="{E148285C-C717-4105-BC8A-086843EBDFF1}" destId="{C1A9784E-772D-46D3-B414-69D7EE2844FE}" srcOrd="3" destOrd="0" presId="urn:microsoft.com/office/officeart/2005/8/layout/radial3"/>
    <dgm:cxn modelId="{D584985D-6895-45C3-B2AE-54F8E5E99211}" type="presParOf" srcId="{E148285C-C717-4105-BC8A-086843EBDFF1}" destId="{EF80E866-7275-4D83-A9ED-4A97763071F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D0F7B3-F942-4C7B-9701-983BF1693325}" type="doc">
      <dgm:prSet loTypeId="urn:microsoft.com/office/officeart/2005/8/layout/target1" loCatId="relationship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pPr rtl="1"/>
          <a:endParaRPr lang="fa-IR"/>
        </a:p>
      </dgm:t>
    </dgm:pt>
    <dgm:pt modelId="{191B91EA-3483-4383-8B7E-3C50D6F46AC7}">
      <dgm:prSet phldrT="[Text]"/>
      <dgm:spPr/>
      <dgm:t>
        <a:bodyPr/>
        <a:lstStyle/>
        <a:p>
          <a:pPr rtl="1"/>
          <a:endParaRPr lang="fa-IR" dirty="0"/>
        </a:p>
      </dgm:t>
    </dgm:pt>
    <dgm:pt modelId="{FFCC6716-F936-49C5-8106-8082F2578572}" type="parTrans" cxnId="{99C61DF5-799D-4039-BF0B-FCEDC70A3DCA}">
      <dgm:prSet/>
      <dgm:spPr/>
      <dgm:t>
        <a:bodyPr/>
        <a:lstStyle/>
        <a:p>
          <a:pPr rtl="1"/>
          <a:endParaRPr lang="fa-IR"/>
        </a:p>
      </dgm:t>
    </dgm:pt>
    <dgm:pt modelId="{C9D5DC44-1AF5-4031-AC19-DB4C4E77F77F}" type="sibTrans" cxnId="{99C61DF5-799D-4039-BF0B-FCEDC70A3DCA}">
      <dgm:prSet/>
      <dgm:spPr/>
      <dgm:t>
        <a:bodyPr/>
        <a:lstStyle/>
        <a:p>
          <a:pPr rtl="1"/>
          <a:endParaRPr lang="fa-IR"/>
        </a:p>
      </dgm:t>
    </dgm:pt>
    <dgm:pt modelId="{C5D6BDE0-4265-4EB1-A105-C17D6B16479B}">
      <dgm:prSet phldrT="[Text]"/>
      <dgm:spPr/>
      <dgm:t>
        <a:bodyPr/>
        <a:lstStyle/>
        <a:p>
          <a:pPr rtl="1"/>
          <a:endParaRPr lang="fa-IR" dirty="0"/>
        </a:p>
      </dgm:t>
    </dgm:pt>
    <dgm:pt modelId="{24C35ECD-AB1D-498A-843E-8617EADF260E}" type="sibTrans" cxnId="{9FEE6914-17A1-413B-A073-DB18C0032650}">
      <dgm:prSet/>
      <dgm:spPr/>
      <dgm:t>
        <a:bodyPr/>
        <a:lstStyle/>
        <a:p>
          <a:pPr rtl="1"/>
          <a:endParaRPr lang="fa-IR"/>
        </a:p>
      </dgm:t>
    </dgm:pt>
    <dgm:pt modelId="{DBE797EA-4DCA-4F59-9C3D-8B33B2D9D195}" type="parTrans" cxnId="{9FEE6914-17A1-413B-A073-DB18C0032650}">
      <dgm:prSet/>
      <dgm:spPr/>
      <dgm:t>
        <a:bodyPr/>
        <a:lstStyle/>
        <a:p>
          <a:pPr rtl="1"/>
          <a:endParaRPr lang="fa-IR"/>
        </a:p>
      </dgm:t>
    </dgm:pt>
    <dgm:pt modelId="{62793A55-53A9-4626-9AD0-6C2C4318F568}" type="pres">
      <dgm:prSet presAssocID="{0DD0F7B3-F942-4C7B-9701-983BF1693325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49C2C5FA-0D65-4549-BB47-8B2DFBB9B94E}" type="pres">
      <dgm:prSet presAssocID="{191B91EA-3483-4383-8B7E-3C50D6F46AC7}" presName="circle1" presStyleLbl="lnNode1" presStyleIdx="0" presStyleCnt="2"/>
      <dgm:spPr/>
    </dgm:pt>
    <dgm:pt modelId="{0CCE15F6-1B4C-4985-97AE-ACAE0CA77E7F}" type="pres">
      <dgm:prSet presAssocID="{191B91EA-3483-4383-8B7E-3C50D6F46AC7}" presName="text1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E1CDC27-90E7-4B0F-B2EC-3FFA23B7EEB4}" type="pres">
      <dgm:prSet presAssocID="{191B91EA-3483-4383-8B7E-3C50D6F46AC7}" presName="line1" presStyleLbl="callout" presStyleIdx="0" presStyleCnt="4"/>
      <dgm:spPr/>
    </dgm:pt>
    <dgm:pt modelId="{EB543D98-34B6-4648-953A-C0AE38F48AC1}" type="pres">
      <dgm:prSet presAssocID="{191B91EA-3483-4383-8B7E-3C50D6F46AC7}" presName="d1" presStyleLbl="callout" presStyleIdx="1" presStyleCnt="4"/>
      <dgm:spPr/>
    </dgm:pt>
    <dgm:pt modelId="{C610FA03-B8ED-4B6F-8177-EA97194FD830}" type="pres">
      <dgm:prSet presAssocID="{C5D6BDE0-4265-4EB1-A105-C17D6B16479B}" presName="circle2" presStyleLbl="lnNode1" presStyleIdx="1" presStyleCnt="2"/>
      <dgm:spPr/>
    </dgm:pt>
    <dgm:pt modelId="{72B2FCA0-9CA1-40CA-89AB-74608D40B3B0}" type="pres">
      <dgm:prSet presAssocID="{C5D6BDE0-4265-4EB1-A105-C17D6B16479B}" presName="text2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36904F7-2218-4DFA-83D5-6D04832017DD}" type="pres">
      <dgm:prSet presAssocID="{C5D6BDE0-4265-4EB1-A105-C17D6B16479B}" presName="line2" presStyleLbl="callout" presStyleIdx="2" presStyleCnt="4"/>
      <dgm:spPr/>
    </dgm:pt>
    <dgm:pt modelId="{61F9F4D9-0D4D-45D5-898E-EF58D5A27007}" type="pres">
      <dgm:prSet presAssocID="{C5D6BDE0-4265-4EB1-A105-C17D6B16479B}" presName="d2" presStyleLbl="callout" presStyleIdx="3" presStyleCnt="4"/>
      <dgm:spPr/>
    </dgm:pt>
  </dgm:ptLst>
  <dgm:cxnLst>
    <dgm:cxn modelId="{45F7DAF1-4516-4642-89C7-5357EF0799C4}" type="presOf" srcId="{C5D6BDE0-4265-4EB1-A105-C17D6B16479B}" destId="{72B2FCA0-9CA1-40CA-89AB-74608D40B3B0}" srcOrd="0" destOrd="0" presId="urn:microsoft.com/office/officeart/2005/8/layout/target1"/>
    <dgm:cxn modelId="{814292C1-1EF9-4259-843A-795E9E5F4A29}" type="presOf" srcId="{0DD0F7B3-F942-4C7B-9701-983BF1693325}" destId="{62793A55-53A9-4626-9AD0-6C2C4318F568}" srcOrd="0" destOrd="0" presId="urn:microsoft.com/office/officeart/2005/8/layout/target1"/>
    <dgm:cxn modelId="{9FEE6914-17A1-413B-A073-DB18C0032650}" srcId="{0DD0F7B3-F942-4C7B-9701-983BF1693325}" destId="{C5D6BDE0-4265-4EB1-A105-C17D6B16479B}" srcOrd="1" destOrd="0" parTransId="{DBE797EA-4DCA-4F59-9C3D-8B33B2D9D195}" sibTransId="{24C35ECD-AB1D-498A-843E-8617EADF260E}"/>
    <dgm:cxn modelId="{99C61DF5-799D-4039-BF0B-FCEDC70A3DCA}" srcId="{0DD0F7B3-F942-4C7B-9701-983BF1693325}" destId="{191B91EA-3483-4383-8B7E-3C50D6F46AC7}" srcOrd="0" destOrd="0" parTransId="{FFCC6716-F936-49C5-8106-8082F2578572}" sibTransId="{C9D5DC44-1AF5-4031-AC19-DB4C4E77F77F}"/>
    <dgm:cxn modelId="{7BA6C92F-20B0-4139-ABF9-80BDBB2D15A8}" type="presOf" srcId="{191B91EA-3483-4383-8B7E-3C50D6F46AC7}" destId="{0CCE15F6-1B4C-4985-97AE-ACAE0CA77E7F}" srcOrd="0" destOrd="0" presId="urn:microsoft.com/office/officeart/2005/8/layout/target1"/>
    <dgm:cxn modelId="{B5C21A05-CF3B-409E-B277-CD90AF76AFBB}" type="presParOf" srcId="{62793A55-53A9-4626-9AD0-6C2C4318F568}" destId="{49C2C5FA-0D65-4549-BB47-8B2DFBB9B94E}" srcOrd="0" destOrd="0" presId="urn:microsoft.com/office/officeart/2005/8/layout/target1"/>
    <dgm:cxn modelId="{DE1AEC64-A8FE-4217-BE54-CE200DB5980E}" type="presParOf" srcId="{62793A55-53A9-4626-9AD0-6C2C4318F568}" destId="{0CCE15F6-1B4C-4985-97AE-ACAE0CA77E7F}" srcOrd="1" destOrd="0" presId="urn:microsoft.com/office/officeart/2005/8/layout/target1"/>
    <dgm:cxn modelId="{CE9A6546-A6EE-4129-8AC9-3FC428DD04CA}" type="presParOf" srcId="{62793A55-53A9-4626-9AD0-6C2C4318F568}" destId="{FE1CDC27-90E7-4B0F-B2EC-3FFA23B7EEB4}" srcOrd="2" destOrd="0" presId="urn:microsoft.com/office/officeart/2005/8/layout/target1"/>
    <dgm:cxn modelId="{6A8C5FCF-993F-4151-8E75-11691BCC8775}" type="presParOf" srcId="{62793A55-53A9-4626-9AD0-6C2C4318F568}" destId="{EB543D98-34B6-4648-953A-C0AE38F48AC1}" srcOrd="3" destOrd="0" presId="urn:microsoft.com/office/officeart/2005/8/layout/target1"/>
    <dgm:cxn modelId="{33E890C5-5967-4862-ADDE-119CF5826C75}" type="presParOf" srcId="{62793A55-53A9-4626-9AD0-6C2C4318F568}" destId="{C610FA03-B8ED-4B6F-8177-EA97194FD830}" srcOrd="4" destOrd="0" presId="urn:microsoft.com/office/officeart/2005/8/layout/target1"/>
    <dgm:cxn modelId="{A51A3762-0532-4125-B695-6331AAFF7547}" type="presParOf" srcId="{62793A55-53A9-4626-9AD0-6C2C4318F568}" destId="{72B2FCA0-9CA1-40CA-89AB-74608D40B3B0}" srcOrd="5" destOrd="0" presId="urn:microsoft.com/office/officeart/2005/8/layout/target1"/>
    <dgm:cxn modelId="{103228CF-F37A-48FC-B44A-8C68D5DC9839}" type="presParOf" srcId="{62793A55-53A9-4626-9AD0-6C2C4318F568}" destId="{136904F7-2218-4DFA-83D5-6D04832017DD}" srcOrd="6" destOrd="0" presId="urn:microsoft.com/office/officeart/2005/8/layout/target1"/>
    <dgm:cxn modelId="{2F89B3C9-0612-4370-8255-D9EF30C46FE7}" type="presParOf" srcId="{62793A55-53A9-4626-9AD0-6C2C4318F568}" destId="{61F9F4D9-0D4D-45D5-898E-EF58D5A27007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CA6AFBE-C062-41D0-9F36-CAAD616D1C1B}" type="datetimeFigureOut">
              <a:rPr lang="fa-IR" smtClean="0"/>
              <a:pPr/>
              <a:t>24/09/1438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90F2C6B-C6B0-49DC-B4EB-690B6E80A4B6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115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0031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77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8073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0283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40557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372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911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845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0009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59297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59367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14120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2955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4340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6264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882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0065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5791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55924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55291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29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104903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به پرسش‏های مطرح شده در این اسلاید به تدریج در اسلایدهای بعدی پاسخ داده می‏شود.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77155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به پرسش‏های مطرح شده در این اسلاید به تدریج در اسلایدهای بعدی پاسخ داده می‏شود.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213335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این نواحی تنها معرفی می‏شوند. در درس‏های بعدی به این مفاهیم بازخواهیم گشت.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06116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این نواحی تنها معرفی می‏شوند. در درس‏های بعدی به این مفاهیم بازخواهیم گشت.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968237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912568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30100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به پرسش‏های مطرح شده در این اسلاید به تدریج در اسلایدهای بعدی پاسخ داده می‏شود.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234510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05859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94547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توضیح داده شود که کیسه‏ی ساچمه‏سربی پرتوزا نیست؛ حتا پس از برداشتن از روی چشمه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678892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39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19995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انبر واقعی باید در کلاس نمایش داده شود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51575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25981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انبر واقعی باید در کلاس نمایش داده شود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51346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انبر واقعی باید در کلاس نمایش داده شود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907006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17651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fa-IR" baseline="0" dirty="0" smtClean="0">
                <a:latin typeface="B Naznin"/>
                <a:cs typeface="B Compset" pitchFamily="2" charset="-78"/>
              </a:rPr>
              <a:t>به پرسش‏های مطرح شده در این اسلاید به تدریج در اسلایدهای بعدی پاسخ داده می‏شود.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091549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90219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796016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28946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33386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49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540915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50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8331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8653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476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1252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7501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fa-IR" baseline="0" dirty="0" smtClean="0">
              <a:latin typeface="B Naznin"/>
              <a:cs typeface="B Compset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BD3BA-5476-473E-808F-A396207CA0D7}" type="slidenum">
              <a:rPr lang="fa-IR" smtClean="0"/>
              <a:pPr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047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F1ECF2"/>
            </a:gs>
            <a:gs pos="16000">
              <a:srgbClr val="986E9C"/>
            </a:gs>
            <a:gs pos="80000">
              <a:srgbClr val="7B457F">
                <a:alpha val="6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ویرایش نخست 1395</a:t>
            </a:r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حفاظت در برابر اشعه: پرتونگاریِ صنعتی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AB473-E4BA-4DF8-A103-E6BE2148DF2F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4.xml"/><Relationship Id="rId7" Type="http://schemas.openxmlformats.org/officeDocument/2006/relationships/slide" Target="slide3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18.xml"/><Relationship Id="rId4" Type="http://schemas.openxmlformats.org/officeDocument/2006/relationships/slide" Target="slide10.xml"/><Relationship Id="rId9" Type="http://schemas.openxmlformats.org/officeDocument/2006/relationships/slide" Target="slide4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457F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130425"/>
            <a:ext cx="5029208" cy="1470025"/>
          </a:xfrm>
        </p:spPr>
        <p:txBody>
          <a:bodyPr/>
          <a:lstStyle/>
          <a:p>
            <a:r>
              <a:rPr lang="fa-IR" u="sng" dirty="0" smtClean="0"/>
              <a:t>تجهیزات جانبی در پرتونگاریِ صنعتی</a:t>
            </a:r>
            <a:endParaRPr lang="fa-IR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3886200"/>
            <a:ext cx="4786346" cy="1042998"/>
          </a:xfrm>
        </p:spPr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bg2">
                    <a:lumMod val="75000"/>
                  </a:schemeClr>
                </a:solidFill>
              </a:rPr>
              <a:t>حفاظت در برابر اشعه: پرتونگاریِِ صنعتی (ویرایش نخست ـ 1395)</a:t>
            </a:r>
          </a:p>
          <a:p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1024" y="1928802"/>
            <a:ext cx="288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TextBox 5"/>
          <p:cNvSpPr txBox="1"/>
          <p:nvPr/>
        </p:nvSpPr>
        <p:spPr>
          <a:xfrm>
            <a:off x="5786446" y="6000768"/>
            <a:ext cx="22860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/>
              <a:t>50 اسلاید</a:t>
            </a:r>
            <a:endParaRPr lang="fa-IR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54301"/>
            <a:ext cx="1057275" cy="1428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636" y="595896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/>
              <a:t>استفاده با ذکر مرجع آزاد است.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لوله‏ی هدایت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10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428728" y="1600201"/>
            <a:ext cx="7258072" cy="1971675"/>
          </a:xfrm>
        </p:spPr>
        <p:txBody>
          <a:bodyPr/>
          <a:lstStyle/>
          <a:p>
            <a:r>
              <a:rPr lang="fa-IR" sz="3200" dirty="0" smtClean="0"/>
              <a:t>لوله‏ی هدایت وسیله‏ای است برای انتقالِ ایمنِ چشمه از داخل دوربین تا </a:t>
            </a:r>
            <a:r>
              <a:rPr lang="fa-IR" dirty="0" smtClean="0"/>
              <a:t>محل آزمون </a:t>
            </a:r>
            <a:r>
              <a:rPr lang="fa-IR" sz="3200" dirty="0" smtClean="0"/>
              <a:t>و برعکس.</a:t>
            </a:r>
          </a:p>
          <a:p>
            <a:r>
              <a:rPr lang="fa-IR" dirty="0" smtClean="0"/>
              <a:t>لوله‏ی هدایت ممکن است منعطف یا نامنعطف باشد.</a:t>
            </a:r>
            <a:endParaRPr lang="fa-IR" sz="3200" dirty="0" smtClean="0"/>
          </a:p>
        </p:txBody>
      </p:sp>
      <p:pic>
        <p:nvPicPr>
          <p:cNvPr id="10" name="Picture 9" descr="gamma-radiography-guide-tu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857628"/>
            <a:ext cx="3648061" cy="1839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solid-guide-tub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647" y="4040092"/>
            <a:ext cx="3038477" cy="1532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7" name="Straight Arrow Connector 26"/>
          <p:cNvCxnSpPr/>
          <p:nvPr/>
        </p:nvCxnSpPr>
        <p:spPr>
          <a:xfrm>
            <a:off x="5000628" y="3071810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2893207" y="3178967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35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37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39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42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44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46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47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glow" dir="t">
                          <a:rot lat="0" lon="0" rev="14100000"/>
                        </a:lightRig>
                      </a:scene3d>
                      <a:sp3d prstMaterial="softEdge">
                        <a:bevelT w="127000" prst="artDeco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45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43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40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41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8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6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لوله‏ی هدایت: اجزا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11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3428992" y="5529290"/>
            <a:ext cx="2686040" cy="757230"/>
          </a:xfrm>
        </p:spPr>
        <p:txBody>
          <a:bodyPr/>
          <a:lstStyle/>
          <a:p>
            <a:pPr>
              <a:buNone/>
            </a:pPr>
            <a:r>
              <a:rPr lang="fa-IR" dirty="0" smtClean="0"/>
              <a:t>رابط (کوپلینگ)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714480" y="2500306"/>
            <a:ext cx="4520779" cy="2570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Content Placeholder 268"/>
          <p:cNvSpPr txBox="1">
            <a:spLocks/>
          </p:cNvSpPr>
          <p:nvPr/>
        </p:nvSpPr>
        <p:spPr>
          <a:xfrm>
            <a:off x="1071538" y="1643050"/>
            <a:ext cx="1900222" cy="71438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شیلنگ (لوله)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6200000" flipH="1">
            <a:off x="2250265" y="2250273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Content Placeholder 268"/>
          <p:cNvSpPr txBox="1">
            <a:spLocks/>
          </p:cNvSpPr>
          <p:nvPr/>
        </p:nvSpPr>
        <p:spPr>
          <a:xfrm>
            <a:off x="3929058" y="1500174"/>
            <a:ext cx="1900222" cy="785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نوک پرتودهی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6200000" flipH="1">
            <a:off x="4607719" y="2250273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4822033" y="5179231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79874" name="Picture 2" descr="Source guide tub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205171"/>
            <a:ext cx="1781175" cy="1438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Content Placeholder 268"/>
          <p:cNvSpPr txBox="1">
            <a:spLocks/>
          </p:cNvSpPr>
          <p:nvPr/>
        </p:nvSpPr>
        <p:spPr>
          <a:xfrm>
            <a:off x="6643702" y="1928802"/>
            <a:ext cx="1428760" cy="785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درپوش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6822297" y="2750339"/>
            <a:ext cx="857256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4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38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43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45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49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51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53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54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glow" dir="t">
                          <a:rot lat="0" lon="0" rev="14100000"/>
                        </a:lightRig>
                      </a:scene3d>
                      <a:sp3d prstMaterial="softEdge">
                        <a:bevelT w="127000" prst="artDeco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52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50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46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47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4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9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2928958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دقت کنید خاک و سنگ‏ریزه واردِ لوله‏ی هدایت نشود!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12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9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لوله‏ی هدایت: ویژگی‏ها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13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686320"/>
          </a:xfrm>
        </p:spPr>
        <p:txBody>
          <a:bodyPr>
            <a:normAutofit fontScale="92500" lnSpcReduction="20000"/>
          </a:bodyPr>
          <a:lstStyle/>
          <a:p>
            <a:r>
              <a:rPr lang="fa-IR" sz="3200" dirty="0" smtClean="0"/>
              <a:t>شیلنگ (لوله)</a:t>
            </a:r>
          </a:p>
          <a:p>
            <a:pPr lvl="1"/>
            <a:r>
              <a:rPr lang="fa-IR" sz="2800" dirty="0" smtClean="0"/>
              <a:t>توخالی و درونِ صیقلی تا نگه‏دارنده‏ی چشمه به‏راحتی در آن بلغزد</a:t>
            </a:r>
          </a:p>
          <a:p>
            <a:pPr lvl="1"/>
            <a:r>
              <a:rPr lang="fa-IR" sz="2800" dirty="0" smtClean="0"/>
              <a:t>مستحکم در برابر شکست و ترک (لوله‏ی فولادی با روکش)</a:t>
            </a:r>
          </a:p>
          <a:p>
            <a:pPr lvl="1"/>
            <a:r>
              <a:rPr lang="fa-IR" dirty="0" smtClean="0"/>
              <a:t>مقاوم در برابر سرما و گرما (بسته به شرایط کار)</a:t>
            </a:r>
            <a:endParaRPr lang="fa-IR" sz="2800" dirty="0" smtClean="0"/>
          </a:p>
          <a:p>
            <a:pPr lvl="1"/>
            <a:r>
              <a:rPr lang="fa-IR" dirty="0" smtClean="0"/>
              <a:t>د</a:t>
            </a:r>
            <a:r>
              <a:rPr lang="fa-IR" sz="2800" dirty="0" smtClean="0"/>
              <a:t>رازاهای گوناگون</a:t>
            </a:r>
          </a:p>
          <a:p>
            <a:pPr lvl="1"/>
            <a:r>
              <a:rPr lang="fa-IR" dirty="0" smtClean="0">
                <a:solidFill>
                  <a:srgbClr val="FFFF00"/>
                </a:solidFill>
              </a:rPr>
              <a:t>شفاف برای پرتوهای گاما</a:t>
            </a:r>
            <a:endParaRPr lang="fa-IR" sz="2800" dirty="0" smtClean="0">
              <a:solidFill>
                <a:srgbClr val="FFFF00"/>
              </a:solidFill>
            </a:endParaRPr>
          </a:p>
          <a:p>
            <a:r>
              <a:rPr lang="fa-IR" sz="3200" dirty="0" smtClean="0"/>
              <a:t>نوک پرتودهی</a:t>
            </a:r>
          </a:p>
          <a:p>
            <a:pPr lvl="1"/>
            <a:r>
              <a:rPr lang="fa-IR" dirty="0" smtClean="0"/>
              <a:t>نازک و محکم</a:t>
            </a:r>
          </a:p>
          <a:p>
            <a:pPr lvl="1"/>
            <a:r>
              <a:rPr lang="fa-IR" dirty="0" smtClean="0"/>
              <a:t>مجهز به وسایلی برای تثبیت موقعیت (مثلاً آهن‏ربا)</a:t>
            </a:r>
          </a:p>
          <a:p>
            <a:r>
              <a:rPr lang="fa-IR" sz="3200" dirty="0" smtClean="0"/>
              <a:t>رابط</a:t>
            </a:r>
          </a:p>
          <a:p>
            <a:pPr lvl="1"/>
            <a:r>
              <a:rPr lang="fa-IR" sz="2800" dirty="0" smtClean="0"/>
              <a:t>هرنوع دوربین رابط خاص خود را دارد.</a:t>
            </a:r>
          </a:p>
        </p:txBody>
      </p:sp>
      <p:grpSp>
        <p:nvGrpSpPr>
          <p:cNvPr id="22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26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28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30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36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38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41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glow" dir="t">
                          <a:rot lat="0" lon="0" rev="14100000"/>
                        </a:lightRig>
                      </a:scene3d>
                      <a:sp3d prstMaterial="softEdge">
                        <a:bevelT w="127000" prst="artDeco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3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7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5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لوله‏ی هدایت: روشِ اتصال به دوربین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14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9868" y="2928934"/>
            <a:ext cx="2412000" cy="2110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1636" y="2928934"/>
            <a:ext cx="2412000" cy="2110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3404" y="2928934"/>
            <a:ext cx="2412000" cy="2110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2857488" y="5357826"/>
            <a:ext cx="150019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/>
              <a:t>ضامن ایمنی</a:t>
            </a:r>
            <a:endParaRPr lang="fa-IR" sz="2800" dirty="0"/>
          </a:p>
        </p:txBody>
      </p:sp>
      <p:cxnSp>
        <p:nvCxnSpPr>
          <p:cNvPr id="31" name="Straight Arrow Connector 30"/>
          <p:cNvCxnSpPr/>
          <p:nvPr/>
        </p:nvCxnSpPr>
        <p:spPr>
          <a:xfrm rot="16200000" flipV="1">
            <a:off x="2500298" y="4572008"/>
            <a:ext cx="1000132" cy="7143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143372" y="4500570"/>
            <a:ext cx="1000132" cy="9286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40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42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44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47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50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52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53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glow" dir="t">
                          <a:rot lat="0" lon="0" rev="14100000"/>
                        </a:lightRig>
                      </a:scene3d>
                      <a:sp3d prstMaterial="softEdge">
                        <a:bevelT w="127000" prst="artDeco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51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49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45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46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3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41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2928958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تا از بازگشت چشمه به داخل دوربین مطمئن نشده‏اید،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به لوله‏ی هدایت دست نزنید!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15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9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2928958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پیش از جابه‏جاکردنِ دوربین، حتی در مسافت‏های کوتاه، لوله‏ی هدایت را از آن جدا کنید!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16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9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378621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پیش از جابه‏جاکردنِ دوربین، در مسافت‏های طولانی،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 پس از جداکردنِ لوله‏ی هدایت از دوربین،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حتماً درپوشِ دوربین را ببندید!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17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9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دستگاهِ کنترل از راهِ دور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18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329129"/>
          </a:xfrm>
        </p:spPr>
        <p:txBody>
          <a:bodyPr/>
          <a:lstStyle/>
          <a:p>
            <a:r>
              <a:rPr lang="fa-IR" sz="3200" dirty="0" smtClean="0"/>
              <a:t>دستگاهِ کنترل از راه دور وسیله‏ای است که به پرتونگار امکان می‏دهد ضمن حفظ </a:t>
            </a:r>
            <a:r>
              <a:rPr lang="fa-IR" sz="3200" dirty="0" smtClean="0">
                <a:solidFill>
                  <a:srgbClr val="FFFF00"/>
                </a:solidFill>
              </a:rPr>
              <a:t>فاصله‏ی ایمن </a:t>
            </a:r>
            <a:r>
              <a:rPr lang="fa-IR" sz="3200" dirty="0" smtClean="0"/>
              <a:t>از چشمه به کارِ پرتونگاری بپردازد.</a:t>
            </a:r>
          </a:p>
        </p:txBody>
      </p:sp>
      <p:pic>
        <p:nvPicPr>
          <p:cNvPr id="9" name="Content Placeholder 3" descr="CRANK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3143248"/>
            <a:ext cx="4314825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4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28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30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35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38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40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42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43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41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14100000"/>
                      </a:lightRig>
                    </a:scene3d>
                    <a:sp3d prstMaterial="softEdge">
                      <a:bevelT w="127000" prst="artDeco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9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6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7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1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2928958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پیش از شروعِ پرتونگاری،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ناحیه‏ی ممنوعه را تعیین کنید!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19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9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آن‏‏چه می‏آموزید!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</a:t>
            </a:fld>
            <a:endParaRPr lang="fa-IR" sz="1600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22" name="Straight Connector 21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Content Placeholder 24"/>
          <p:cNvGraphicFramePr>
            <a:graphicFrameLocks noGrp="1"/>
          </p:cNvGraphicFramePr>
          <p:nvPr>
            <p:ph idx="1"/>
          </p:nvPr>
        </p:nvGraphicFramePr>
        <p:xfrm>
          <a:off x="557242" y="1428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Content Placeholder 3" descr="CRANK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2714620"/>
            <a:ext cx="4314825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857628"/>
            <a:ext cx="1685986" cy="12239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دستگاهِ </a:t>
            </a:r>
            <a:r>
              <a:rPr lang="fa-IR" sz="4000" i="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کنترل از راهِ دور</a:t>
            </a: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: اجزا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20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6143636" y="1214422"/>
            <a:ext cx="2543164" cy="11430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a-IR" dirty="0" smtClean="0"/>
              <a:t>کابلِ کنترل (فنر)</a:t>
            </a:r>
          </a:p>
        </p:txBody>
      </p:sp>
      <p:sp>
        <p:nvSpPr>
          <p:cNvPr id="70" name="Content Placeholder 268"/>
          <p:cNvSpPr txBox="1">
            <a:spLocks/>
          </p:cNvSpPr>
          <p:nvPr/>
        </p:nvSpPr>
        <p:spPr>
          <a:xfrm>
            <a:off x="6786578" y="5429264"/>
            <a:ext cx="1400156" cy="785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گیربکس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 rot="5400000">
            <a:off x="4572000" y="2571744"/>
            <a:ext cx="1071570" cy="714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 Placeholder 268"/>
          <p:cNvSpPr txBox="1">
            <a:spLocks/>
          </p:cNvSpPr>
          <p:nvPr/>
        </p:nvSpPr>
        <p:spPr>
          <a:xfrm>
            <a:off x="5429256" y="5572141"/>
            <a:ext cx="971528" cy="571503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دسته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 rot="16200000" flipV="1">
            <a:off x="5322101" y="5036356"/>
            <a:ext cx="928693" cy="28575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2214546" y="3857628"/>
            <a:ext cx="2000264" cy="157163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ontent Placeholder 268"/>
          <p:cNvSpPr txBox="1">
            <a:spLocks/>
          </p:cNvSpPr>
          <p:nvPr/>
        </p:nvSpPr>
        <p:spPr>
          <a:xfrm>
            <a:off x="3100406" y="5357826"/>
            <a:ext cx="1614470" cy="64294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لوله‏ی رفت</a:t>
            </a:r>
          </a:p>
        </p:txBody>
      </p:sp>
      <p:sp>
        <p:nvSpPr>
          <p:cNvPr id="88" name="Content Placeholder 268"/>
          <p:cNvSpPr txBox="1">
            <a:spLocks/>
          </p:cNvSpPr>
          <p:nvPr/>
        </p:nvSpPr>
        <p:spPr>
          <a:xfrm>
            <a:off x="1000100" y="5357826"/>
            <a:ext cx="1928826" cy="71438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لوله‏ی برگشت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 rot="5400000" flipH="1" flipV="1">
            <a:off x="3607589" y="4822043"/>
            <a:ext cx="1071569" cy="28575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ontent Placeholder 268"/>
          <p:cNvSpPr txBox="1">
            <a:spLocks/>
          </p:cNvSpPr>
          <p:nvPr/>
        </p:nvSpPr>
        <p:spPr>
          <a:xfrm>
            <a:off x="4643438" y="1500174"/>
            <a:ext cx="1042966" cy="64294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رابط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2428868"/>
            <a:ext cx="1657349" cy="12539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4" name="Straight Arrow Connector 103"/>
          <p:cNvCxnSpPr/>
          <p:nvPr/>
        </p:nvCxnSpPr>
        <p:spPr>
          <a:xfrm rot="10800000">
            <a:off x="5429256" y="3929066"/>
            <a:ext cx="1928826" cy="17145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rot="16200000" flipV="1">
            <a:off x="7358082" y="5143512"/>
            <a:ext cx="78581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5400000" flipH="1" flipV="1">
            <a:off x="6036479" y="4321975"/>
            <a:ext cx="1428760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5536416" y="1893084"/>
            <a:ext cx="1428759" cy="135732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16200000" flipH="1">
            <a:off x="6922303" y="1935952"/>
            <a:ext cx="571505" cy="41432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52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54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58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61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63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68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69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64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14100000"/>
                      </a:lightRig>
                    </a:scene3d>
                    <a:sp3d prstMaterial="softEdge">
                      <a:bevelT w="127000" prst="artDeco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62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59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60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55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53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1"/>
          <p:cNvGrpSpPr/>
          <p:nvPr/>
        </p:nvGrpSpPr>
        <p:grpSpPr>
          <a:xfrm>
            <a:off x="1602000" y="3351346"/>
            <a:ext cx="3827256" cy="2038975"/>
            <a:chOff x="1602000" y="3351346"/>
            <a:chExt cx="3827256" cy="2038975"/>
          </a:xfrm>
        </p:grpSpPr>
        <p:grpSp>
          <p:nvGrpSpPr>
            <p:cNvPr id="4" name="Group 26"/>
            <p:cNvGrpSpPr/>
            <p:nvPr/>
          </p:nvGrpSpPr>
          <p:grpSpPr>
            <a:xfrm>
              <a:off x="1602000" y="3351346"/>
              <a:ext cx="3827256" cy="1928096"/>
              <a:chOff x="1526940" y="3322800"/>
              <a:chExt cx="3827256" cy="1928096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2188800" y="3322800"/>
                <a:ext cx="3165396" cy="1290642"/>
              </a:xfrm>
              <a:prstGeom prst="line">
                <a:avLst/>
              </a:prstGeom>
              <a:ln w="127000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922940" y="3960254"/>
                <a:ext cx="3165396" cy="1290642"/>
              </a:xfrm>
              <a:prstGeom prst="line">
                <a:avLst/>
              </a:prstGeom>
              <a:ln w="127000">
                <a:solidFill>
                  <a:srgbClr val="F8B333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1" name="Arc 20"/>
              <p:cNvSpPr/>
              <p:nvPr/>
            </p:nvSpPr>
            <p:spPr>
              <a:xfrm rot="12144050">
                <a:off x="1526940" y="3331978"/>
                <a:ext cx="1264482" cy="689168"/>
              </a:xfrm>
              <a:prstGeom prst="arc">
                <a:avLst>
                  <a:gd name="adj1" fmla="val 15949499"/>
                  <a:gd name="adj2" fmla="val 5304482"/>
                </a:avLst>
              </a:prstGeom>
              <a:ln w="12700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sp>
          <p:nvSpPr>
            <p:cNvPr id="51" name="Flowchart: Direct Access Storage 50"/>
            <p:cNvSpPr/>
            <p:nvPr/>
          </p:nvSpPr>
          <p:spPr>
            <a:xfrm rot="1380000">
              <a:off x="5087261" y="5210321"/>
              <a:ext cx="216000" cy="180000"/>
            </a:xfrm>
            <a:prstGeom prst="flowChartMagneticDrum">
              <a:avLst/>
            </a:prstGeom>
            <a:solidFill>
              <a:srgbClr val="11111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دستگاهِ </a:t>
            </a:r>
            <a:r>
              <a:rPr lang="fa-IR" sz="4000" i="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کنترل از راهِ دور</a:t>
            </a: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: ویژگی‏ها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21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571604" y="1600200"/>
            <a:ext cx="7115196" cy="4329129"/>
          </a:xfrm>
        </p:spPr>
        <p:txBody>
          <a:bodyPr/>
          <a:lstStyle/>
          <a:p>
            <a:r>
              <a:rPr lang="fa-IR" sz="3200" dirty="0" smtClean="0"/>
              <a:t>دستگاه </a:t>
            </a:r>
            <a:r>
              <a:rPr lang="fa-IR" sz="3200" i="1" dirty="0" smtClean="0"/>
              <a:t>کنترل از راه دور</a:t>
            </a:r>
            <a:r>
              <a:rPr lang="fa-IR" sz="3200" dirty="0" smtClean="0"/>
              <a:t> باید متناسب با نوع دوربین انتخاب شود.</a:t>
            </a:r>
          </a:p>
          <a:p>
            <a:r>
              <a:rPr lang="fa-IR" dirty="0" smtClean="0"/>
              <a:t>درازای لوله‏های کنترل و هدایت باید باهم متناسب باشد.</a:t>
            </a:r>
            <a:endParaRPr lang="fa-IR" sz="3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643314"/>
            <a:ext cx="2621082" cy="1866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Arc 29"/>
          <p:cNvSpPr/>
          <p:nvPr/>
        </p:nvSpPr>
        <p:spPr>
          <a:xfrm rot="12144050">
            <a:off x="1601960" y="3384011"/>
            <a:ext cx="1271690" cy="684000"/>
          </a:xfrm>
          <a:prstGeom prst="arc">
            <a:avLst>
              <a:gd name="adj1" fmla="val 15949499"/>
              <a:gd name="adj2" fmla="val 4986222"/>
            </a:avLst>
          </a:prstGeom>
          <a:ln w="38100">
            <a:solidFill>
              <a:srgbClr val="7F7F7F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31" name="Straight Connector 30"/>
          <p:cNvCxnSpPr/>
          <p:nvPr/>
        </p:nvCxnSpPr>
        <p:spPr>
          <a:xfrm>
            <a:off x="2052000" y="4021200"/>
            <a:ext cx="2664000" cy="107157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DotDot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" name="Group 53"/>
          <p:cNvGrpSpPr/>
          <p:nvPr/>
        </p:nvGrpSpPr>
        <p:grpSpPr>
          <a:xfrm>
            <a:off x="2249984" y="3357562"/>
            <a:ext cx="3853740" cy="1567696"/>
            <a:chOff x="2249984" y="3357562"/>
            <a:chExt cx="3853740" cy="1567696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249984" y="3357562"/>
              <a:ext cx="3322148" cy="135732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6" name="Group 45"/>
            <p:cNvGrpSpPr/>
            <p:nvPr/>
          </p:nvGrpSpPr>
          <p:grpSpPr>
            <a:xfrm rot="20902465">
              <a:off x="5519920" y="4685265"/>
              <a:ext cx="583804" cy="239993"/>
              <a:chOff x="5092500" y="5717991"/>
              <a:chExt cx="344401" cy="168636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 rot="1237535">
                <a:off x="5354842" y="5873844"/>
                <a:ext cx="82059" cy="12783"/>
              </a:xfrm>
              <a:prstGeom prst="straightConnector1">
                <a:avLst/>
              </a:prstGeom>
              <a:ln w="28575">
                <a:headEnd type="oval" w="sm" len="sm"/>
                <a:tailEnd type="oval" w="sm" len="sm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rot="817535">
                <a:off x="5092500" y="5717991"/>
                <a:ext cx="276085" cy="95582"/>
              </a:xfrm>
              <a:prstGeom prst="straightConnector1">
                <a:avLst/>
              </a:prstGeom>
              <a:ln w="28575">
                <a:solidFill>
                  <a:schemeClr val="bg2">
                    <a:lumMod val="10000"/>
                  </a:schemeClr>
                </a:solidFill>
                <a:headEnd type="oval" w="sm" len="sm"/>
                <a:tailEnd type="oval" w="sm" len="sm"/>
              </a:ln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Flowchart: Direct Access Storage 12"/>
          <p:cNvSpPr/>
          <p:nvPr/>
        </p:nvSpPr>
        <p:spPr>
          <a:xfrm rot="1153410">
            <a:off x="5413876" y="4554000"/>
            <a:ext cx="144000" cy="252000"/>
          </a:xfrm>
          <a:prstGeom prst="flowChartMagneticDrum">
            <a:avLst/>
          </a:prstGeom>
          <a:solidFill>
            <a:srgbClr val="F9B639">
              <a:alpha val="36863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3" name="Arc 52"/>
          <p:cNvSpPr/>
          <p:nvPr/>
        </p:nvSpPr>
        <p:spPr>
          <a:xfrm rot="12240000">
            <a:off x="1444078" y="3084592"/>
            <a:ext cx="972000" cy="972000"/>
          </a:xfrm>
          <a:prstGeom prst="arc">
            <a:avLst>
              <a:gd name="adj1" fmla="val 15949499"/>
              <a:gd name="adj2" fmla="val 5271904"/>
            </a:avLst>
          </a:prstGeom>
          <a:ln>
            <a:solidFill>
              <a:srgbClr val="92D05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55" name="Straight Connector 54"/>
          <p:cNvCxnSpPr/>
          <p:nvPr/>
        </p:nvCxnSpPr>
        <p:spPr>
          <a:xfrm>
            <a:off x="2059200" y="4024800"/>
            <a:ext cx="2235372" cy="90112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DotDot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336628" y="4143380"/>
            <a:ext cx="2235372" cy="90112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DotDot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265190" y="4099512"/>
            <a:ext cx="2235372" cy="90112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DotDot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" name="Group 72"/>
          <p:cNvGrpSpPr/>
          <p:nvPr/>
        </p:nvGrpSpPr>
        <p:grpSpPr>
          <a:xfrm>
            <a:off x="2285984" y="3340800"/>
            <a:ext cx="4114703" cy="1564616"/>
            <a:chOff x="2317110" y="3340800"/>
            <a:chExt cx="4114703" cy="1564616"/>
          </a:xfrm>
        </p:grpSpPr>
        <p:grpSp>
          <p:nvGrpSpPr>
            <p:cNvPr id="8" name="Group 59"/>
            <p:cNvGrpSpPr/>
            <p:nvPr/>
          </p:nvGrpSpPr>
          <p:grpSpPr>
            <a:xfrm>
              <a:off x="2317110" y="3340800"/>
              <a:ext cx="4114703" cy="1564616"/>
              <a:chOff x="1995358" y="3308409"/>
              <a:chExt cx="4114703" cy="1564616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21540000">
                <a:off x="1995358" y="3308409"/>
                <a:ext cx="3528000" cy="1494576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" name="Group 45"/>
              <p:cNvGrpSpPr/>
              <p:nvPr/>
            </p:nvGrpSpPr>
            <p:grpSpPr>
              <a:xfrm rot="20902465">
                <a:off x="5750896" y="4810132"/>
                <a:ext cx="359165" cy="62893"/>
                <a:chOff x="5222989" y="5822002"/>
                <a:chExt cx="211880" cy="44193"/>
              </a:xfrm>
            </p:grpSpPr>
            <p:cxnSp>
              <p:nvCxnSpPr>
                <p:cNvPr id="63" name="Straight Arrow Connector 62"/>
                <p:cNvCxnSpPr/>
                <p:nvPr/>
              </p:nvCxnSpPr>
              <p:spPr>
                <a:xfrm rot="697535" flipV="1">
                  <a:off x="5362356" y="5822002"/>
                  <a:ext cx="72513" cy="44193"/>
                </a:xfrm>
                <a:prstGeom prst="straightConnector1">
                  <a:avLst/>
                </a:prstGeom>
                <a:ln w="28575">
                  <a:headEnd type="oval" w="sm" len="sm"/>
                  <a:tailEnd type="oval" w="sm" len="sm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/>
                <p:nvPr/>
              </p:nvCxnSpPr>
              <p:spPr>
                <a:xfrm rot="517535">
                  <a:off x="5222989" y="5823714"/>
                  <a:ext cx="123628" cy="26977"/>
                </a:xfrm>
                <a:prstGeom prst="straightConnector1">
                  <a:avLst/>
                </a:prstGeom>
                <a:ln w="28575">
                  <a:solidFill>
                    <a:schemeClr val="bg2">
                      <a:lumMod val="10000"/>
                    </a:schemeClr>
                  </a:solidFill>
                  <a:headEnd type="none" w="sm" len="sm"/>
                  <a:tailEnd type="oval" w="sm" len="sm"/>
                </a:ln>
                <a:scene3d>
                  <a:camera prst="orthographicFront"/>
                  <a:lightRig rig="threePt" dir="t"/>
                </a:scene3d>
                <a:sp3d>
                  <a:bevelT w="139700" h="139700" prst="divot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8" name="Straight Arrow Connector 67"/>
            <p:cNvCxnSpPr/>
            <p:nvPr/>
          </p:nvCxnSpPr>
          <p:spPr>
            <a:xfrm rot="960000" flipV="1">
              <a:off x="5857884" y="4842000"/>
              <a:ext cx="216742" cy="3783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oval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Up-Down Arrow 76"/>
          <p:cNvSpPr/>
          <p:nvPr/>
        </p:nvSpPr>
        <p:spPr>
          <a:xfrm rot="5040000" flipH="1">
            <a:off x="5271603" y="4366030"/>
            <a:ext cx="36000" cy="1152000"/>
          </a:xfrm>
          <a:prstGeom prst="up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9" name="TextBox 78"/>
          <p:cNvSpPr txBox="1"/>
          <p:nvPr/>
        </p:nvSpPr>
        <p:spPr>
          <a:xfrm>
            <a:off x="2285984" y="5191796"/>
            <a:ext cx="10001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 smtClean="0"/>
              <a:t>فنر</a:t>
            </a:r>
            <a:endParaRPr lang="fa-IR" dirty="0"/>
          </a:p>
        </p:txBody>
      </p:sp>
      <p:cxnSp>
        <p:nvCxnSpPr>
          <p:cNvPr id="81" name="Straight Arrow Connector 80"/>
          <p:cNvCxnSpPr/>
          <p:nvPr/>
        </p:nvCxnSpPr>
        <p:spPr>
          <a:xfrm rot="5400000" flipH="1" flipV="1">
            <a:off x="2928926" y="4643446"/>
            <a:ext cx="642942" cy="642942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Arc 77"/>
          <p:cNvSpPr/>
          <p:nvPr/>
        </p:nvSpPr>
        <p:spPr>
          <a:xfrm rot="12144050">
            <a:off x="1600776" y="3390707"/>
            <a:ext cx="1310331" cy="684000"/>
          </a:xfrm>
          <a:prstGeom prst="arc">
            <a:avLst>
              <a:gd name="adj1" fmla="val 15949499"/>
              <a:gd name="adj2" fmla="val 4986222"/>
            </a:avLst>
          </a:prstGeom>
          <a:ln w="38100">
            <a:solidFill>
              <a:schemeClr val="bg1">
                <a:lumMod val="50000"/>
              </a:scheme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69" name="Group 68"/>
          <p:cNvGrpSpPr>
            <a:grpSpLocks noChangeAspect="1"/>
          </p:cNvGrpSpPr>
          <p:nvPr/>
        </p:nvGrpSpPr>
        <p:grpSpPr>
          <a:xfrm>
            <a:off x="1643042" y="3214686"/>
            <a:ext cx="942675" cy="828000"/>
            <a:chOff x="1494546" y="3209066"/>
            <a:chExt cx="819717" cy="720000"/>
          </a:xfrm>
        </p:grpSpPr>
        <p:sp>
          <p:nvSpPr>
            <p:cNvPr id="60" name="Flowchart: Summing Junction 59"/>
            <p:cNvSpPr/>
            <p:nvPr/>
          </p:nvSpPr>
          <p:spPr>
            <a:xfrm>
              <a:off x="1494546" y="3209066"/>
              <a:ext cx="720000" cy="720000"/>
            </a:xfrm>
            <a:prstGeom prst="flowChartSummingJunction">
              <a:avLst/>
            </a:prstGeom>
            <a:solidFill>
              <a:schemeClr val="tx1">
                <a:lumMod val="65000"/>
                <a:alpha val="5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62" name="L-Shape 61"/>
            <p:cNvSpPr/>
            <p:nvPr/>
          </p:nvSpPr>
          <p:spPr>
            <a:xfrm rot="2625391" flipH="1">
              <a:off x="1810263" y="3537776"/>
              <a:ext cx="504000" cy="252000"/>
            </a:xfrm>
            <a:prstGeom prst="corner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57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73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75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80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84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86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88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89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87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14100000"/>
                      </a:lightRig>
                    </a:scene3d>
                    <a:sp3d prstMaterial="softEdge">
                      <a:bevelT w="127000" prst="artDeco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85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82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83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76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74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روش اتصال به دوربین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22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6528" y="2857496"/>
            <a:ext cx="2376000" cy="2375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6198" y="2871147"/>
            <a:ext cx="2376000" cy="2413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5868" y="2857496"/>
            <a:ext cx="2376000" cy="2421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5643570" y="5715016"/>
            <a:ext cx="14287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/>
              <a:t>ضامنِ ایمنی</a:t>
            </a:r>
            <a:endParaRPr lang="fa-IR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6679421" y="4321975"/>
            <a:ext cx="1500198" cy="142876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V="1">
            <a:off x="4786314" y="4429132"/>
            <a:ext cx="1428760" cy="1285884"/>
          </a:xfrm>
          <a:prstGeom prst="straightConnector1">
            <a:avLst/>
          </a:prstGeom>
          <a:ln w="38100">
            <a:solidFill>
              <a:srgbClr val="00D66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68"/>
          <p:cNvSpPr>
            <a:spLocks noGrp="1"/>
          </p:cNvSpPr>
          <p:nvPr>
            <p:ph idx="1"/>
          </p:nvPr>
        </p:nvSpPr>
        <p:spPr>
          <a:xfrm>
            <a:off x="1214414" y="1600201"/>
            <a:ext cx="7472386" cy="2257428"/>
          </a:xfrm>
        </p:spPr>
        <p:txBody>
          <a:bodyPr/>
          <a:lstStyle/>
          <a:p>
            <a:r>
              <a:rPr lang="fa-IR" dirty="0" smtClean="0"/>
              <a:t>وقتی ضامنِ ایمنی در حالتِ </a:t>
            </a:r>
            <a:r>
              <a:rPr lang="fa-IR" dirty="0" smtClean="0">
                <a:solidFill>
                  <a:srgbClr val="FF0000"/>
                </a:solidFill>
              </a:rPr>
              <a:t>قرمز</a:t>
            </a:r>
            <a:r>
              <a:rPr lang="fa-IR" dirty="0" smtClean="0"/>
              <a:t> است، چشمه می‏تواند از دوربین بیرون رانده شود.</a:t>
            </a:r>
            <a:endParaRPr lang="fa-IR" sz="3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786050" y="2214554"/>
            <a:ext cx="14287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 smtClean="0"/>
              <a:t>کلید</a:t>
            </a:r>
            <a:endParaRPr lang="fa-IR" sz="2800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2393141" y="2678901"/>
            <a:ext cx="85725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714744" y="2571744"/>
            <a:ext cx="135732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28926" y="5429264"/>
            <a:ext cx="14287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 smtClean="0"/>
              <a:t>درپوش</a:t>
            </a:r>
            <a:endParaRPr lang="fa-IR" sz="2800" dirty="0"/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3607587" y="4107661"/>
            <a:ext cx="192882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2393141" y="4607727"/>
            <a:ext cx="114300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50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52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54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57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59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61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62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6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14100000"/>
                      </a:lightRig>
                    </a:scene3d>
                    <a:sp3d prstMaterial="softEdge">
                      <a:bevelT w="127000" prst="artDeco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58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55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56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53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51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1357298"/>
            <a:ext cx="6786610" cy="342902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به‏یاد داشته باشید!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b="1" dirty="0" smtClean="0">
                <a:solidFill>
                  <a:srgbClr val="FF0000"/>
                </a:solidFill>
              </a:rPr>
              <a:t>قرمز = خطر</a:t>
            </a:r>
            <a:r>
              <a:rPr lang="fa-IR" sz="3600" b="1" dirty="0" smtClean="0">
                <a:solidFill>
                  <a:srgbClr val="FFFF00"/>
                </a:solidFill>
              </a:rPr>
              <a:t>		</a:t>
            </a:r>
            <a:r>
              <a:rPr lang="fa-IR" sz="3600" b="1" dirty="0" smtClean="0">
                <a:solidFill>
                  <a:srgbClr val="00B050"/>
                </a:solidFill>
              </a:rPr>
              <a:t>سبز = ایمن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23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Oval 11"/>
          <p:cNvSpPr/>
          <p:nvPr/>
        </p:nvSpPr>
        <p:spPr>
          <a:xfrm>
            <a:off x="5572132" y="3786190"/>
            <a:ext cx="571504" cy="5715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Oval 12"/>
          <p:cNvSpPr/>
          <p:nvPr/>
        </p:nvSpPr>
        <p:spPr>
          <a:xfrm>
            <a:off x="2928926" y="3786190"/>
            <a:ext cx="571504" cy="571504"/>
          </a:xfrm>
          <a:prstGeom prst="ellipse">
            <a:avLst/>
          </a:pr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11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2928958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پیش از جابه‏جاکردنِ دوربین، حتی در مسافت‏های کوتاه، دستگاه </a:t>
            </a:r>
            <a:r>
              <a:rPr lang="fa-IR" sz="3600" i="1" dirty="0" smtClean="0">
                <a:solidFill>
                  <a:srgbClr val="FFFF00"/>
                </a:solidFill>
              </a:rPr>
              <a:t>کنترل از راه دور</a:t>
            </a:r>
            <a:r>
              <a:rPr lang="fa-IR" sz="3600" dirty="0" smtClean="0">
                <a:solidFill>
                  <a:srgbClr val="FFFF00"/>
                </a:solidFill>
              </a:rPr>
              <a:t> را از آن جدا کنید!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24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9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3786214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پیش از جابه‏جاکردنِ دوربین، در مسافت‏های طولانی؛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 پس از جداکردنِ دستگاه </a:t>
            </a:r>
            <a:r>
              <a:rPr lang="fa-IR" sz="3600" i="1" dirty="0" smtClean="0">
                <a:solidFill>
                  <a:srgbClr val="FFFF00"/>
                </a:solidFill>
              </a:rPr>
              <a:t>کنترل از راه دور</a:t>
            </a:r>
            <a:r>
              <a:rPr lang="fa-IR" sz="3600" dirty="0" smtClean="0">
                <a:solidFill>
                  <a:srgbClr val="FFFF00"/>
                </a:solidFill>
              </a:rPr>
              <a:t> از دوربین،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حتماً درپوش دوربین را ببندید!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25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9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828664"/>
            <a:ext cx="2963403" cy="21719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26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loud Callout 21"/>
          <p:cNvSpPr/>
          <p:nvPr/>
        </p:nvSpPr>
        <p:spPr>
          <a:xfrm rot="750217">
            <a:off x="2145949" y="2164407"/>
            <a:ext cx="3278310" cy="1065222"/>
          </a:xfrm>
          <a:prstGeom prst="cloudCallout">
            <a:avLst>
              <a:gd name="adj1" fmla="val 66346"/>
              <a:gd name="adj2" fmla="val 25926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وقتی چشمه از دوربین خارج می‏شود، در چه جهتی تابش می‏کند؟</a:t>
            </a:r>
            <a:endParaRPr lang="fa-IR" dirty="0"/>
          </a:p>
        </p:txBody>
      </p:sp>
      <p:sp>
        <p:nvSpPr>
          <p:cNvPr id="24" name="Cloud Callout 23"/>
          <p:cNvSpPr/>
          <p:nvPr/>
        </p:nvSpPr>
        <p:spPr>
          <a:xfrm rot="21301012">
            <a:off x="2041198" y="4206418"/>
            <a:ext cx="3143272" cy="1080000"/>
          </a:xfrm>
          <a:prstGeom prst="cloudCallout">
            <a:avLst>
              <a:gd name="adj1" fmla="val 61298"/>
              <a:gd name="adj2" fmla="val -73481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چه‏گونه پرتودهی را تنها به‏سوی محل آزمون محدود کنم؟</a:t>
            </a:r>
            <a:endParaRPr lang="fa-IR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باریکه‏ساز (کلیماتور)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grpSp>
        <p:nvGrpSpPr>
          <p:cNvPr id="27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31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36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38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41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43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45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46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44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42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glow" dir="t">
                      <a:rot lat="0" lon="0" rev="14100000"/>
                    </a:lightRig>
                  </a:scene3d>
                  <a:sp3d prstMaterial="softEdge">
                    <a:bevelT w="127000" prst="artDeco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9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40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7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5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باریکه‏ساز: مشخصه‏ها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27</a:t>
            </a:fld>
            <a:endParaRPr lang="fa-IR" sz="16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4714876" y="1600200"/>
            <a:ext cx="3971924" cy="4186254"/>
          </a:xfrm>
        </p:spPr>
        <p:txBody>
          <a:bodyPr>
            <a:normAutofit/>
          </a:bodyPr>
          <a:lstStyle/>
          <a:p>
            <a:r>
              <a:rPr lang="fa-IR" sz="3200" dirty="0" smtClean="0"/>
              <a:t>باریکه‏ساز وسیله‏ای است برای محدودکردنِ تابش خروجیِ چشمه به‏سوی محل آزمون.</a:t>
            </a:r>
          </a:p>
          <a:p>
            <a:r>
              <a:rPr lang="fa-IR" dirty="0" smtClean="0"/>
              <a:t>باریکه‏ساز باید از جنسی باشد که پرتوِ گاما را به‏شدت تضعیف کند. (تنگستن و سرب)</a:t>
            </a:r>
            <a:endParaRPr lang="fa-IR" sz="3200" dirty="0" smtClean="0"/>
          </a:p>
        </p:txBody>
      </p:sp>
      <p:pic>
        <p:nvPicPr>
          <p:cNvPr id="8" name="Picture 7" descr="collimato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2357430"/>
            <a:ext cx="3000396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3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27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29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31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37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39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41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42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4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8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glow" dir="t">
                      <a:rot lat="0" lon="0" rev="14100000"/>
                    </a:lightRig>
                  </a:scene3d>
                  <a:sp3d prstMaterial="softEdge">
                    <a:bevelT w="127000" prst="artDeco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5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6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0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8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باریکه‏ساز: انواع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28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643042" y="1600200"/>
            <a:ext cx="7043758" cy="3971939"/>
          </a:xfrm>
        </p:spPr>
        <p:txBody>
          <a:bodyPr/>
          <a:lstStyle/>
          <a:p>
            <a:r>
              <a:rPr lang="fa-IR" sz="3200" dirty="0" smtClean="0"/>
              <a:t>باریکه‏سازها را برحسب زاویه‏ی پرتوهای خروجیِ آن‏ها دسته‏بندی می‏کنند.</a:t>
            </a:r>
          </a:p>
          <a:p>
            <a:endParaRPr lang="fa-IR" dirty="0" smtClean="0"/>
          </a:p>
          <a:p>
            <a:pPr lvl="1"/>
            <a:r>
              <a:rPr lang="fa-IR" sz="2800" dirty="0" smtClean="0"/>
              <a:t>یک‏جهته</a:t>
            </a:r>
          </a:p>
          <a:p>
            <a:pPr lvl="1"/>
            <a:endParaRPr lang="fa-IR" sz="2800" dirty="0" smtClean="0"/>
          </a:p>
          <a:p>
            <a:pPr lvl="1"/>
            <a:r>
              <a:rPr lang="fa-IR" sz="2800" dirty="0" smtClean="0"/>
              <a:t>پانورامیک</a:t>
            </a:r>
          </a:p>
          <a:p>
            <a:endParaRPr lang="fa-IR" sz="3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79065">
            <a:off x="2071670" y="2714620"/>
            <a:ext cx="3000396" cy="1683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114930" y="3100384"/>
            <a:ext cx="200025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65576">
            <a:off x="1928794" y="4500570"/>
            <a:ext cx="3867150" cy="160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5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29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31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36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39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41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43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44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42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40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glow" dir="t">
                      <a:rot lat="0" lon="0" rev="14100000"/>
                    </a:lightRig>
                  </a:scene3d>
                  <a:sp3d prstMaterial="softEdge">
                    <a:bevelT w="127000" prst="artDeco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7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8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5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0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روش اتصال باریکه‏ساز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29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68"/>
          <p:cNvSpPr>
            <a:spLocks noGrp="1"/>
          </p:cNvSpPr>
          <p:nvPr>
            <p:ph idx="1"/>
          </p:nvPr>
        </p:nvSpPr>
        <p:spPr>
          <a:xfrm>
            <a:off x="1714480" y="1714488"/>
            <a:ext cx="4214842" cy="714380"/>
          </a:xfrm>
        </p:spPr>
        <p:txBody>
          <a:bodyPr/>
          <a:lstStyle/>
          <a:p>
            <a:r>
              <a:rPr lang="fa-IR" dirty="0" smtClean="0"/>
              <a:t>اثرِ باریکه‏ساز بر تابش خروجی</a:t>
            </a:r>
            <a:endParaRPr lang="fa-IR" sz="3200" dirty="0" smtClean="0"/>
          </a:p>
        </p:txBody>
      </p:sp>
      <p:grpSp>
        <p:nvGrpSpPr>
          <p:cNvPr id="25" name="Group 24"/>
          <p:cNvGrpSpPr/>
          <p:nvPr/>
        </p:nvGrpSpPr>
        <p:grpSpPr>
          <a:xfrm>
            <a:off x="1857356" y="3214686"/>
            <a:ext cx="2943586" cy="2571768"/>
            <a:chOff x="1214414" y="3143248"/>
            <a:chExt cx="2943586" cy="2571768"/>
          </a:xfrm>
        </p:grpSpPr>
        <p:grpSp>
          <p:nvGrpSpPr>
            <p:cNvPr id="24" name="Group 23"/>
            <p:cNvGrpSpPr/>
            <p:nvPr/>
          </p:nvGrpSpPr>
          <p:grpSpPr>
            <a:xfrm>
              <a:off x="1214414" y="3143248"/>
              <a:ext cx="2943586" cy="2571768"/>
              <a:chOff x="1214414" y="2786058"/>
              <a:chExt cx="2943586" cy="2571768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lum bright="10000" contrast="-10000"/>
              </a:blip>
              <a:srcRect/>
              <a:stretch>
                <a:fillRect/>
              </a:stretch>
            </p:blipFill>
            <p:spPr bwMode="auto">
              <a:xfrm>
                <a:off x="1214414" y="4045510"/>
                <a:ext cx="1247776" cy="131231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2325600" y="2786058"/>
                <a:ext cx="1832400" cy="2090456"/>
                <a:chOff x="2325600" y="2786058"/>
                <a:chExt cx="1832400" cy="2090456"/>
              </a:xfrm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2325600" y="3143248"/>
                  <a:ext cx="1760561" cy="1733266"/>
                </a:xfrm>
                <a:custGeom>
                  <a:avLst/>
                  <a:gdLst>
                    <a:gd name="connsiteX0" fmla="*/ 0 w 1760561"/>
                    <a:gd name="connsiteY0" fmla="*/ 1733266 h 1733266"/>
                    <a:gd name="connsiteX1" fmla="*/ 1119116 w 1760561"/>
                    <a:gd name="connsiteY1" fmla="*/ 1665027 h 1733266"/>
                    <a:gd name="connsiteX2" fmla="*/ 1637731 w 1760561"/>
                    <a:gd name="connsiteY2" fmla="*/ 1323833 h 1733266"/>
                    <a:gd name="connsiteX3" fmla="*/ 1760561 w 1760561"/>
                    <a:gd name="connsiteY3" fmla="*/ 0 h 1733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60561" h="1733266">
                      <a:moveTo>
                        <a:pt x="0" y="1733266"/>
                      </a:moveTo>
                      <a:cubicBezTo>
                        <a:pt x="423080" y="1733266"/>
                        <a:pt x="846161" y="1733266"/>
                        <a:pt x="1119116" y="1665027"/>
                      </a:cubicBezTo>
                      <a:cubicBezTo>
                        <a:pt x="1392071" y="1596788"/>
                        <a:pt x="1530824" y="1601337"/>
                        <a:pt x="1637731" y="1323833"/>
                      </a:cubicBezTo>
                      <a:cubicBezTo>
                        <a:pt x="1744638" y="1046329"/>
                        <a:pt x="1752599" y="523164"/>
                        <a:pt x="1760561" y="0"/>
                      </a:cubicBezTo>
                    </a:path>
                  </a:pathLst>
                </a:custGeom>
                <a:ln w="146050">
                  <a:solidFill>
                    <a:srgbClr val="FADC0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114300" prst="hardEdge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12" name="Can 11"/>
                <p:cNvSpPr/>
                <p:nvPr/>
              </p:nvSpPr>
              <p:spPr>
                <a:xfrm>
                  <a:off x="4014000" y="3071810"/>
                  <a:ext cx="144000" cy="144000"/>
                </a:xfrm>
                <a:prstGeom prst="can">
                  <a:avLst/>
                </a:prstGeom>
                <a:solidFill>
                  <a:srgbClr val="FFFFCC"/>
                </a:solidFill>
                <a:ln>
                  <a:solidFill>
                    <a:srgbClr val="FFFF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  <p:sp>
              <p:nvSpPr>
                <p:cNvPr id="13" name="Can 12"/>
                <p:cNvSpPr/>
                <p:nvPr/>
              </p:nvSpPr>
              <p:spPr>
                <a:xfrm>
                  <a:off x="4050000" y="2786058"/>
                  <a:ext cx="72000" cy="324000"/>
                </a:xfrm>
                <a:prstGeom prst="can">
                  <a:avLst/>
                </a:prstGeom>
                <a:solidFill>
                  <a:srgbClr val="FFFFCC"/>
                </a:solidFill>
                <a:ln>
                  <a:solidFill>
                    <a:srgbClr val="FFFF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/>
                </a:p>
              </p:txBody>
            </p:sp>
          </p:grpSp>
        </p:grpSp>
        <p:sp>
          <p:nvSpPr>
            <p:cNvPr id="18" name="Can 17"/>
            <p:cNvSpPr/>
            <p:nvPr/>
          </p:nvSpPr>
          <p:spPr>
            <a:xfrm rot="5400000">
              <a:off x="2196546" y="5161512"/>
              <a:ext cx="180000" cy="144000"/>
            </a:xfrm>
            <a:prstGeom prst="can">
              <a:avLst/>
            </a:prstGeom>
            <a:solidFill>
              <a:srgbClr val="FFFFCC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21" name="Oval 20"/>
          <p:cNvSpPr/>
          <p:nvPr/>
        </p:nvSpPr>
        <p:spPr>
          <a:xfrm>
            <a:off x="4351504" y="2708438"/>
            <a:ext cx="792000" cy="79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rgbClr val="E60F32"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39" name="Group 38"/>
          <p:cNvGrpSpPr/>
          <p:nvPr/>
        </p:nvGrpSpPr>
        <p:grpSpPr>
          <a:xfrm>
            <a:off x="3357554" y="2786058"/>
            <a:ext cx="285752" cy="500066"/>
            <a:chOff x="2786051" y="2643182"/>
            <a:chExt cx="357191" cy="858942"/>
          </a:xfrm>
        </p:grpSpPr>
        <p:grpSp>
          <p:nvGrpSpPr>
            <p:cNvPr id="31" name="Group 30"/>
            <p:cNvGrpSpPr/>
            <p:nvPr/>
          </p:nvGrpSpPr>
          <p:grpSpPr>
            <a:xfrm>
              <a:off x="2786051" y="2643182"/>
              <a:ext cx="357191" cy="717753"/>
              <a:chOff x="1785918" y="3357562"/>
              <a:chExt cx="571505" cy="933079"/>
            </a:xfrm>
          </p:grpSpPr>
          <p:sp>
            <p:nvSpPr>
              <p:cNvPr id="27" name="Flowchart: Delay 26"/>
              <p:cNvSpPr/>
              <p:nvPr/>
            </p:nvSpPr>
            <p:spPr>
              <a:xfrm rot="10800000">
                <a:off x="1785918" y="3357562"/>
                <a:ext cx="571504" cy="928694"/>
              </a:xfrm>
              <a:prstGeom prst="flowChartDelay">
                <a:avLst/>
              </a:prstGeom>
              <a:solidFill>
                <a:srgbClr val="6868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 rot="16200000">
                <a:off x="2074147" y="3641569"/>
                <a:ext cx="280800" cy="285752"/>
              </a:xfrm>
              <a:prstGeom prst="triangle">
                <a:avLst>
                  <a:gd name="adj" fmla="val 71839"/>
                </a:avLst>
              </a:prstGeom>
              <a:solidFill>
                <a:srgbClr val="A886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16200000">
                <a:off x="1847121" y="3952241"/>
                <a:ext cx="561600" cy="115200"/>
              </a:xfrm>
              <a:prstGeom prst="rect">
                <a:avLst/>
              </a:prstGeom>
              <a:solidFill>
                <a:srgbClr val="A886A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cxnSp>
          <p:nvCxnSpPr>
            <p:cNvPr id="37" name="Straight Connector 36"/>
            <p:cNvCxnSpPr/>
            <p:nvPr/>
          </p:nvCxnSpPr>
          <p:spPr>
            <a:xfrm rot="5400000">
              <a:off x="2821720" y="3391644"/>
              <a:ext cx="216000" cy="1588"/>
            </a:xfrm>
            <a:prstGeom prst="line">
              <a:avLst/>
            </a:prstGeom>
            <a:ln w="57150">
              <a:solidFill>
                <a:srgbClr val="6868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2963008" y="3393330"/>
              <a:ext cx="216000" cy="1588"/>
            </a:xfrm>
            <a:prstGeom prst="line">
              <a:avLst/>
            </a:prstGeom>
            <a:ln w="57150">
              <a:solidFill>
                <a:srgbClr val="6868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rapezoid 39"/>
          <p:cNvSpPr/>
          <p:nvPr/>
        </p:nvSpPr>
        <p:spPr>
          <a:xfrm rot="16200000">
            <a:off x="4678314" y="3067875"/>
            <a:ext cx="612000" cy="396000"/>
          </a:xfrm>
          <a:prstGeom prst="trapezoid">
            <a:avLst>
              <a:gd name="adj" fmla="val 50000"/>
            </a:avLst>
          </a:prstGeom>
          <a:solidFill>
            <a:srgbClr val="DE0000"/>
          </a:solidFill>
          <a:ln>
            <a:noFill/>
          </a:ln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4280066" y="2714620"/>
            <a:ext cx="864000" cy="864000"/>
          </a:xfrm>
          <a:prstGeom prst="ellipse">
            <a:avLst/>
          </a:prstGeom>
          <a:solidFill>
            <a:srgbClr val="FF0000">
              <a:alpha val="12157"/>
            </a:srgbClr>
          </a:solidFill>
          <a:ln>
            <a:noFill/>
          </a:ln>
          <a:effectLst>
            <a:glow rad="228600">
              <a:srgbClr val="E60F32">
                <a:alpha val="16863"/>
              </a:srgb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35" name="Group 34"/>
          <p:cNvGrpSpPr/>
          <p:nvPr/>
        </p:nvGrpSpPr>
        <p:grpSpPr>
          <a:xfrm>
            <a:off x="6429388" y="2428868"/>
            <a:ext cx="1571636" cy="3377069"/>
            <a:chOff x="6429388" y="2428868"/>
            <a:chExt cx="1571636" cy="337706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5526671" y="3331585"/>
              <a:ext cx="3377069" cy="157163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0" name="Rectangle 29"/>
            <p:cNvSpPr/>
            <p:nvPr/>
          </p:nvSpPr>
          <p:spPr>
            <a:xfrm>
              <a:off x="6436800" y="2437200"/>
              <a:ext cx="357190" cy="1643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56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60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62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64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67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69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71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72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7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68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glow" dir="t">
                      <a:rot lat="0" lon="0" rev="14100000"/>
                    </a:lightRig>
                  </a:scene3d>
                  <a:sp3d prstMaterial="softEdge">
                    <a:bevelT w="127000" prst="artDeco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65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66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63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61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12604 -0.07685 L 0.13229 0.0388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0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عناوین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</a:t>
            </a:fld>
            <a:endParaRPr lang="fa-IR" sz="16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329129"/>
          </a:xfrm>
        </p:spPr>
        <p:txBody>
          <a:bodyPr/>
          <a:lstStyle/>
          <a:p>
            <a:r>
              <a:rPr lang="fa-IR" dirty="0" smtClean="0">
                <a:hlinkClick r:id="rId3" action="ppaction://hlinksldjump"/>
              </a:rPr>
              <a:t>تجهیزات جانبیِ دوربینِ پرتونگاری</a:t>
            </a:r>
            <a:endParaRPr lang="fa-IR" dirty="0" smtClean="0"/>
          </a:p>
          <a:p>
            <a:r>
              <a:rPr lang="fa-IR" dirty="0" smtClean="0">
                <a:hlinkClick r:id="rId4" action="ppaction://hlinksldjump"/>
              </a:rPr>
              <a:t>لوله‏ی هدایت</a:t>
            </a:r>
            <a:endParaRPr lang="fa-IR" dirty="0" smtClean="0"/>
          </a:p>
          <a:p>
            <a:r>
              <a:rPr lang="fa-IR" dirty="0" smtClean="0">
                <a:hlinkClick r:id="rId5" action="ppaction://hlinksldjump"/>
              </a:rPr>
              <a:t>دستگاهِ کنترل از راه دور</a:t>
            </a:r>
            <a:endParaRPr lang="fa-IR" dirty="0" smtClean="0"/>
          </a:p>
          <a:p>
            <a:r>
              <a:rPr lang="fa-IR" dirty="0" smtClean="0">
                <a:hlinkClick r:id="rId6" action="ppaction://hlinksldjump"/>
              </a:rPr>
              <a:t>باریکه‏ساز</a:t>
            </a:r>
            <a:endParaRPr lang="fa-IR" dirty="0" smtClean="0"/>
          </a:p>
          <a:p>
            <a:r>
              <a:rPr lang="fa-IR" dirty="0" smtClean="0">
                <a:hlinkClick r:id="rId7" action="ppaction://hlinksldjump"/>
              </a:rPr>
              <a:t>تجهیزات مربوط به مرزبندی</a:t>
            </a:r>
            <a:endParaRPr lang="fa-IR" dirty="0" smtClean="0"/>
          </a:p>
          <a:p>
            <a:r>
              <a:rPr lang="fa-IR" dirty="0" smtClean="0">
                <a:hlinkClick r:id="rId8" action="ppaction://hlinksldjump"/>
              </a:rPr>
              <a:t>تجهیزات زمان سانحه</a:t>
            </a:r>
            <a:endParaRPr lang="fa-IR" dirty="0" smtClean="0"/>
          </a:p>
          <a:p>
            <a:r>
              <a:rPr lang="fa-IR" dirty="0" smtClean="0">
                <a:hlinkClick r:id="rId9" action="ppaction://hlinksldjump"/>
              </a:rPr>
              <a:t>مجموعه‏ی فیلم پرتونگاری</a:t>
            </a:r>
            <a:endParaRPr lang="fa-IR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3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4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5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6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7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16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glow" dir="t">
                          <a:rot lat="0" lon="0" rev="14100000"/>
                        </a:lightRig>
                      </a:scene3d>
                      <a:sp3d prstMaterial="softEdge">
                        <a:bevelT w="127000" prst="artDeco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17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glow" dir="t">
                          <a:rot lat="0" lon="0" rev="14100000"/>
                        </a:lightRig>
                      </a:scene3d>
                      <a:sp3d prstMaterial="softEdge">
                        <a:bevelT w="127000" prst="artDeco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15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14100000"/>
                      </a:lightRig>
                    </a:scene3d>
                    <a:sp3d prstMaterial="softEdge">
                      <a:bevelT w="127000" prst="artDeco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13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glow" dir="t">
                      <a:rot lat="0" lon="0" rev="14100000"/>
                    </a:lightRig>
                  </a:scene3d>
                  <a:sp3d prstMaterial="softEdge">
                    <a:bevelT w="127000" prst="artDeco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10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11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18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0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  <p:grpSp>
        <p:nvGrpSpPr>
          <p:cNvPr id="22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828664"/>
            <a:ext cx="2963403" cy="21719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30</a:t>
            </a:fld>
            <a:endParaRPr lang="fa-IR" sz="16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loud Callout 21"/>
          <p:cNvSpPr/>
          <p:nvPr/>
        </p:nvSpPr>
        <p:spPr>
          <a:xfrm rot="478406">
            <a:off x="2561697" y="3317192"/>
            <a:ext cx="2582198" cy="1065222"/>
          </a:xfrm>
          <a:prstGeom prst="cloudCallout">
            <a:avLst>
              <a:gd name="adj1" fmla="val 77471"/>
              <a:gd name="adj2" fmla="val -6380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چه‏گونه دیگران را از وجود میدان پرتوهای گاما آگاه کنم؟</a:t>
            </a:r>
            <a:endParaRPr lang="fa-IR" dirty="0"/>
          </a:p>
        </p:txBody>
      </p:sp>
      <p:sp>
        <p:nvSpPr>
          <p:cNvPr id="24" name="Cloud Callout 23"/>
          <p:cNvSpPr/>
          <p:nvPr/>
        </p:nvSpPr>
        <p:spPr>
          <a:xfrm rot="1206766">
            <a:off x="2740922" y="2034567"/>
            <a:ext cx="2884160" cy="1080000"/>
          </a:xfrm>
          <a:prstGeom prst="cloudCallout">
            <a:avLst>
              <a:gd name="adj1" fmla="val 73107"/>
              <a:gd name="adj2" fmla="val 9183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آیا مردمی که در اطراف محل کار من هستند از خطر پرتوهای گاما آگاه‏اند؟</a:t>
            </a:r>
            <a:endParaRPr lang="fa-IR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تجهیزاتِ مرزبندی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0" name="Cloud Callout 9"/>
          <p:cNvSpPr/>
          <p:nvPr/>
        </p:nvSpPr>
        <p:spPr>
          <a:xfrm rot="168096">
            <a:off x="2599217" y="4587972"/>
            <a:ext cx="2582198" cy="1065222"/>
          </a:xfrm>
          <a:prstGeom prst="cloudCallout">
            <a:avLst>
              <a:gd name="adj1" fmla="val 63011"/>
              <a:gd name="adj2" fmla="val -10275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چه‏گونه از نزدیک‏شدن مردم جلوگیری کنم؟</a:t>
            </a:r>
            <a:endParaRPr lang="fa-IR" dirty="0"/>
          </a:p>
        </p:txBody>
      </p:sp>
      <p:grpSp>
        <p:nvGrpSpPr>
          <p:cNvPr id="28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sz="20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35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37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39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42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44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46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47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45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43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40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41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8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6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پرتوگیریِ مردم عادی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31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68"/>
          <p:cNvSpPr>
            <a:spLocks noGrp="1"/>
          </p:cNvSpPr>
          <p:nvPr>
            <p:ph idx="1"/>
          </p:nvPr>
        </p:nvSpPr>
        <p:spPr>
          <a:xfrm>
            <a:off x="1428728" y="1600200"/>
            <a:ext cx="7258072" cy="1900238"/>
          </a:xfrm>
        </p:spPr>
        <p:txBody>
          <a:bodyPr/>
          <a:lstStyle/>
          <a:p>
            <a:r>
              <a:rPr lang="fa-IR" dirty="0" smtClean="0"/>
              <a:t>مردم عادی (غیرپرتوکاران) برای مواجهه با تابش آموزش ندیده‏اند؛ پس</a:t>
            </a:r>
          </a:p>
          <a:p>
            <a:pPr lvl="1"/>
            <a:r>
              <a:rPr lang="fa-IR" dirty="0" smtClean="0"/>
              <a:t>باید ایشان را از میدان تابش دور نگاه داشت.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2357422" y="2928934"/>
          <a:ext cx="4857784" cy="3135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00628" y="3429000"/>
            <a:ext cx="16430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FFC000"/>
                </a:solidFill>
              </a:rPr>
              <a:t>ناحیه‏ی ممنوعه</a:t>
            </a:r>
            <a:endParaRPr lang="fa-IR" sz="2400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6380" y="4071942"/>
            <a:ext cx="192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dirty="0" smtClean="0">
                <a:solidFill>
                  <a:srgbClr val="FFC000"/>
                </a:solidFill>
              </a:rPr>
              <a:t>ناحیه‏ی کنترل‏شده</a:t>
            </a:r>
            <a:endParaRPr lang="fa-IR" sz="2400" dirty="0">
              <a:solidFill>
                <a:srgbClr val="FFC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3929058" y="4643446"/>
            <a:ext cx="475473" cy="500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sz="20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38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40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42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45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47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5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51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4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46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43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44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1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9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مرزبندیِ منطقه‏ی عملیاتی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32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68"/>
          <p:cNvSpPr>
            <a:spLocks noGrp="1"/>
          </p:cNvSpPr>
          <p:nvPr>
            <p:ph idx="1"/>
          </p:nvPr>
        </p:nvSpPr>
        <p:spPr>
          <a:xfrm>
            <a:off x="1785918" y="1214422"/>
            <a:ext cx="6900882" cy="4614882"/>
          </a:xfrm>
        </p:spPr>
        <p:txBody>
          <a:bodyPr/>
          <a:lstStyle/>
          <a:p>
            <a:r>
              <a:rPr lang="fa-IR" dirty="0" smtClean="0"/>
              <a:t>ابزار لازم برای مرزبندی</a:t>
            </a:r>
          </a:p>
          <a:p>
            <a:pPr lvl="1"/>
            <a:r>
              <a:rPr lang="fa-IR" dirty="0" smtClean="0"/>
              <a:t>طناب مناسب</a:t>
            </a:r>
          </a:p>
          <a:p>
            <a:pPr lvl="2"/>
            <a:r>
              <a:rPr lang="fa-IR" dirty="0" smtClean="0"/>
              <a:t>هرچه چشمه قوی‏تر باشد، طول طناب باید بیش باشد.</a:t>
            </a:r>
          </a:p>
          <a:p>
            <a:pPr lvl="1"/>
            <a:r>
              <a:rPr lang="fa-IR" dirty="0" smtClean="0"/>
              <a:t>علائم تصویری</a:t>
            </a:r>
          </a:p>
          <a:p>
            <a:pPr lvl="1"/>
            <a:r>
              <a:rPr lang="fa-IR" dirty="0" smtClean="0"/>
              <a:t>هشداردهنده‏ها</a:t>
            </a:r>
          </a:p>
          <a:p>
            <a:pPr lvl="2"/>
            <a:r>
              <a:rPr lang="fa-IR" dirty="0" smtClean="0"/>
              <a:t>نوری</a:t>
            </a:r>
          </a:p>
          <a:p>
            <a:pPr lvl="2"/>
            <a:r>
              <a:rPr lang="fa-IR" dirty="0" smtClean="0"/>
              <a:t>صوتی.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7029" y="2871807"/>
            <a:ext cx="5188111" cy="3200399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30" name="Group 29"/>
          <p:cNvGrpSpPr/>
          <p:nvPr/>
        </p:nvGrpSpPr>
        <p:grpSpPr>
          <a:xfrm>
            <a:off x="2347859" y="3426190"/>
            <a:ext cx="2938521" cy="2515282"/>
            <a:chOff x="2347859" y="3426190"/>
            <a:chExt cx="2938521" cy="2515282"/>
          </a:xfrm>
        </p:grpSpPr>
        <p:sp>
          <p:nvSpPr>
            <p:cNvPr id="9" name="TextBox 8"/>
            <p:cNvSpPr txBox="1"/>
            <p:nvPr/>
          </p:nvSpPr>
          <p:spPr>
            <a:xfrm>
              <a:off x="2532926" y="3426190"/>
              <a:ext cx="396000" cy="36000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rtlCol="1">
              <a:spAutoFit/>
            </a:bodyPr>
            <a:lstStyle/>
            <a:p>
              <a:endParaRPr lang="fa-IR" dirty="0">
                <a:solidFill>
                  <a:srgbClr val="FFC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28860" y="3426190"/>
              <a:ext cx="500066" cy="36000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dirty="0" smtClean="0">
                  <a:solidFill>
                    <a:srgbClr val="FFC000"/>
                  </a:solidFill>
                </a:rPr>
                <a:t>مانع</a:t>
              </a:r>
              <a:endParaRPr lang="fa-IR" dirty="0">
                <a:solidFill>
                  <a:srgbClr val="FFC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90735" y="5488560"/>
              <a:ext cx="428628" cy="36933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rtlCol="1">
              <a:spAutoFit/>
            </a:bodyPr>
            <a:lstStyle/>
            <a:p>
              <a:endParaRPr lang="fa-IR" dirty="0">
                <a:solidFill>
                  <a:srgbClr val="FFC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47859" y="5572140"/>
              <a:ext cx="50006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dirty="0" smtClean="0">
                  <a:solidFill>
                    <a:srgbClr val="FFC000"/>
                  </a:solidFill>
                </a:rPr>
                <a:t>مانع</a:t>
              </a:r>
              <a:endParaRPr lang="fa-IR" dirty="0">
                <a:solidFill>
                  <a:srgbClr val="FFC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29190" y="5274246"/>
              <a:ext cx="285752" cy="36933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square" rtlCol="1">
              <a:spAutoFit/>
            </a:bodyPr>
            <a:lstStyle/>
            <a:p>
              <a:endParaRPr lang="fa-IR" dirty="0">
                <a:solidFill>
                  <a:srgbClr val="FFC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86314" y="5214950"/>
              <a:ext cx="50006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dirty="0" smtClean="0">
                  <a:solidFill>
                    <a:srgbClr val="FFC000"/>
                  </a:solidFill>
                </a:rPr>
                <a:t>مانع</a:t>
              </a:r>
              <a:endParaRPr lang="fa-IR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31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sz="20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39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41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43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46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49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51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52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5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47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44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45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2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40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علائمِ تصویری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33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1357290" y="2428868"/>
            <a:ext cx="7407711" cy="3929090"/>
            <a:chOff x="1357290" y="1857364"/>
            <a:chExt cx="7407711" cy="392909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57290" y="1857364"/>
              <a:ext cx="7407711" cy="39290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37" name="Group 36"/>
            <p:cNvGrpSpPr/>
            <p:nvPr/>
          </p:nvGrpSpPr>
          <p:grpSpPr>
            <a:xfrm>
              <a:off x="3985200" y="4681846"/>
              <a:ext cx="864000" cy="468000"/>
              <a:chOff x="3985200" y="4681846"/>
              <a:chExt cx="864000" cy="46800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985200" y="4681846"/>
                <a:ext cx="864000" cy="4680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1">
                <a:spAutoFit/>
              </a:bodyPr>
              <a:lstStyle/>
              <a:p>
                <a:r>
                  <a:rPr lang="fa-IR" sz="1300" dirty="0" smtClean="0">
                    <a:solidFill>
                      <a:srgbClr val="FFFF00"/>
                    </a:solidFill>
                  </a:rPr>
                  <a:t>خطر پرتوگیری</a:t>
                </a:r>
                <a:endParaRPr lang="fa-IR" sz="1300" dirty="0">
                  <a:solidFill>
                    <a:srgbClr val="FFFF00"/>
                  </a:solidFill>
                </a:endParaRPr>
              </a:p>
            </p:txBody>
          </p:sp>
          <p:pic>
            <p:nvPicPr>
              <p:cNvPr id="15" name="Content Placeholder 3" descr="2175_orig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3438" y="4963512"/>
                <a:ext cx="180000" cy="180000"/>
              </a:xfrm>
              <a:prstGeom prst="rect">
                <a:avLst/>
              </a:prstGeom>
              <a:ln w="38100" cap="sq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35" name="Content Placeholder 3" descr="2175_orig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34810" y="4963512"/>
                <a:ext cx="180000" cy="180000"/>
              </a:xfrm>
              <a:prstGeom prst="rect">
                <a:avLst/>
              </a:prstGeom>
              <a:ln w="38100" cap="sq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grpSp>
          <p:nvGrpSpPr>
            <p:cNvPr id="38" name="Group 37"/>
            <p:cNvGrpSpPr/>
            <p:nvPr/>
          </p:nvGrpSpPr>
          <p:grpSpPr>
            <a:xfrm>
              <a:off x="5929322" y="3708000"/>
              <a:ext cx="900000" cy="468000"/>
              <a:chOff x="3985200" y="4681846"/>
              <a:chExt cx="864000" cy="468000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985200" y="4681846"/>
                <a:ext cx="864000" cy="4680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1">
                <a:spAutoFit/>
              </a:bodyPr>
              <a:lstStyle/>
              <a:p>
                <a:r>
                  <a:rPr lang="fa-IR" sz="1300" dirty="0" smtClean="0">
                    <a:solidFill>
                      <a:srgbClr val="FFFF00"/>
                    </a:solidFill>
                  </a:rPr>
                  <a:t>ناحیه‏ی ممنوعه</a:t>
                </a:r>
                <a:endParaRPr lang="fa-IR" sz="1300" dirty="0">
                  <a:solidFill>
                    <a:srgbClr val="FFFF00"/>
                  </a:solidFill>
                </a:endParaRPr>
              </a:p>
            </p:txBody>
          </p:sp>
          <p:pic>
            <p:nvPicPr>
              <p:cNvPr id="40" name="Content Placeholder 3" descr="2175_orig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43438" y="4963512"/>
                <a:ext cx="180000" cy="180000"/>
              </a:xfrm>
              <a:prstGeom prst="rect">
                <a:avLst/>
              </a:prstGeom>
              <a:ln w="38100" cap="sq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41" name="Content Placeholder 3" descr="2175_orig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34810" y="4963512"/>
                <a:ext cx="180000" cy="180000"/>
              </a:xfrm>
              <a:prstGeom prst="rect">
                <a:avLst/>
              </a:prstGeom>
              <a:ln w="38100" cap="sq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grpSp>
          <p:nvGrpSpPr>
            <p:cNvPr id="42" name="Group 41"/>
            <p:cNvGrpSpPr/>
            <p:nvPr/>
          </p:nvGrpSpPr>
          <p:grpSpPr>
            <a:xfrm>
              <a:off x="2571736" y="3636000"/>
              <a:ext cx="900000" cy="468000"/>
              <a:chOff x="3985200" y="4681846"/>
              <a:chExt cx="864000" cy="468000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3985200" y="4681846"/>
                <a:ext cx="864000" cy="4680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1">
                <a:spAutoFit/>
              </a:bodyPr>
              <a:lstStyle/>
              <a:p>
                <a:r>
                  <a:rPr lang="fa-IR" sz="1300" dirty="0" smtClean="0">
                    <a:solidFill>
                      <a:srgbClr val="FFFF00"/>
                    </a:solidFill>
                  </a:rPr>
                  <a:t>ناحیه‏ی ممنوعه</a:t>
                </a:r>
                <a:endParaRPr lang="fa-IR" sz="1300" dirty="0">
                  <a:solidFill>
                    <a:srgbClr val="FFFF00"/>
                  </a:solidFill>
                </a:endParaRPr>
              </a:p>
            </p:txBody>
          </p:sp>
          <p:pic>
            <p:nvPicPr>
              <p:cNvPr id="44" name="Content Placeholder 3" descr="2175_orig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43438" y="4963512"/>
                <a:ext cx="180000" cy="180000"/>
              </a:xfrm>
              <a:prstGeom prst="rect">
                <a:avLst/>
              </a:prstGeom>
              <a:ln w="38100" cap="sq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45" name="Content Placeholder 3" descr="2175_orig.gi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34810" y="4963512"/>
                <a:ext cx="180000" cy="180000"/>
              </a:xfrm>
              <a:prstGeom prst="rect">
                <a:avLst/>
              </a:prstGeom>
              <a:ln w="38100" cap="sq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grpSp>
          <p:nvGrpSpPr>
            <p:cNvPr id="50" name="Group 49"/>
            <p:cNvGrpSpPr/>
            <p:nvPr/>
          </p:nvGrpSpPr>
          <p:grpSpPr>
            <a:xfrm>
              <a:off x="2000232" y="5286388"/>
              <a:ext cx="6572296" cy="357190"/>
              <a:chOff x="2000232" y="5286388"/>
              <a:chExt cx="6572296" cy="357190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2000232" y="5286388"/>
                <a:ext cx="785818" cy="3571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7786710" y="5286388"/>
                <a:ext cx="785818" cy="35719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4392000" y="3357562"/>
              <a:ext cx="785818" cy="3571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r>
                <a:rPr lang="fa-IR" b="1" dirty="0" smtClean="0">
                  <a:solidFill>
                    <a:srgbClr val="C00000"/>
                  </a:solidFill>
                </a:rPr>
                <a:t>چشمه</a:t>
              </a:r>
              <a:endParaRPr lang="fa-IR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286643" y="1664859"/>
            <a:ext cx="1296783" cy="1692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2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sz="20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56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58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60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63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65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67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68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66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64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61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62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59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57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0291" y="2928934"/>
            <a:ext cx="2733675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E:\Courses Programs\1_Partonegarie Sanati\Slides\RPT-C003\Figures\loudspeaker-clipart-l_13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1663" y="3214686"/>
            <a:ext cx="857256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هشداردهنده‏های صوتی و نوری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34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1471610"/>
          </a:xfrm>
        </p:spPr>
        <p:txBody>
          <a:bodyPr>
            <a:normAutofit fontScale="77500" lnSpcReduction="20000"/>
          </a:bodyPr>
          <a:lstStyle/>
          <a:p>
            <a:r>
              <a:rPr lang="fa-IR" dirty="0" smtClean="0"/>
              <a:t>با وجودِ مرزبندی و علامت‏گذاری، گاهی لازم می‏شود با بلندگو یا سوت به دیگران هشدار داد.</a:t>
            </a:r>
          </a:p>
          <a:p>
            <a:r>
              <a:rPr lang="fa-IR" dirty="0" smtClean="0"/>
              <a:t>همیشه باید در نزدیکیِ محل آزمون یک چراغ چشمک‏زن و هشداردهنده‏ی صوتی باشد.</a:t>
            </a:r>
          </a:p>
          <a:p>
            <a:endParaRPr lang="fa-IR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6267481" y="3286124"/>
            <a:ext cx="1571636" cy="3571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pPr algn="ctr"/>
            <a:r>
              <a:rPr lang="fa-I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نزدیک نشو!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914668"/>
            <a:ext cx="2733675" cy="308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8" name="Group 11"/>
          <p:cNvGrpSpPr/>
          <p:nvPr/>
        </p:nvGrpSpPr>
        <p:grpSpPr>
          <a:xfrm>
            <a:off x="3641620" y="4129114"/>
            <a:ext cx="216000" cy="218810"/>
            <a:chOff x="6930000" y="1889430"/>
            <a:chExt cx="216000" cy="218810"/>
          </a:xfrm>
        </p:grpSpPr>
        <p:sp>
          <p:nvSpPr>
            <p:cNvPr id="29" name="Can 28"/>
            <p:cNvSpPr/>
            <p:nvPr/>
          </p:nvSpPr>
          <p:spPr>
            <a:xfrm>
              <a:off x="6984000" y="2000240"/>
              <a:ext cx="108000" cy="108000"/>
            </a:xfrm>
            <a:prstGeom prst="ca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30" name="Oval 29"/>
            <p:cNvSpPr/>
            <p:nvPr/>
          </p:nvSpPr>
          <p:spPr>
            <a:xfrm>
              <a:off x="6930000" y="1889430"/>
              <a:ext cx="216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  <a:softEdge rad="127000"/>
            </a:effectLst>
            <a:scene3d>
              <a:camera prst="perspectiveRelaxed"/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31" name="Group 15"/>
          <p:cNvGrpSpPr/>
          <p:nvPr/>
        </p:nvGrpSpPr>
        <p:grpSpPr>
          <a:xfrm>
            <a:off x="3539802" y="4090866"/>
            <a:ext cx="432000" cy="324000"/>
            <a:chOff x="6840016" y="1805042"/>
            <a:chExt cx="432000" cy="324000"/>
          </a:xfrm>
        </p:grpSpPr>
        <p:sp>
          <p:nvSpPr>
            <p:cNvPr id="35" name="Can 34"/>
            <p:cNvSpPr/>
            <p:nvPr/>
          </p:nvSpPr>
          <p:spPr>
            <a:xfrm>
              <a:off x="6984000" y="2000240"/>
              <a:ext cx="108000" cy="72000"/>
            </a:xfrm>
            <a:prstGeom prst="ca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37" name="Sun 36"/>
            <p:cNvSpPr/>
            <p:nvPr/>
          </p:nvSpPr>
          <p:spPr>
            <a:xfrm>
              <a:off x="6840016" y="1805042"/>
              <a:ext cx="432000" cy="324000"/>
            </a:xfrm>
            <a:prstGeom prst="sun">
              <a:avLst/>
            </a:prstGeom>
            <a:solidFill>
              <a:srgbClr val="FF00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Relaxed"/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38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sz="20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42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44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46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50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52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54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55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53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51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47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49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5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43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0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828664"/>
            <a:ext cx="2963403" cy="21719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35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loud Callout 21"/>
          <p:cNvSpPr/>
          <p:nvPr/>
        </p:nvSpPr>
        <p:spPr>
          <a:xfrm rot="461267">
            <a:off x="2128187" y="2143292"/>
            <a:ext cx="3278310" cy="1065222"/>
          </a:xfrm>
          <a:prstGeom prst="cloudCallout">
            <a:avLst>
              <a:gd name="adj1" fmla="val 66346"/>
              <a:gd name="adj2" fmla="val 25926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آیا ممکن است چشمه از لوله‏ی هدایت بیرون بیفتد؟ ... چه‏طور؟</a:t>
            </a:r>
            <a:endParaRPr lang="fa-IR" dirty="0"/>
          </a:p>
        </p:txBody>
      </p:sp>
      <p:sp>
        <p:nvSpPr>
          <p:cNvPr id="24" name="Cloud Callout 23"/>
          <p:cNvSpPr/>
          <p:nvPr/>
        </p:nvSpPr>
        <p:spPr>
          <a:xfrm rot="266423">
            <a:off x="1823008" y="3334744"/>
            <a:ext cx="3143272" cy="1080000"/>
          </a:xfrm>
          <a:prstGeom prst="cloudCallout">
            <a:avLst>
              <a:gd name="adj1" fmla="val 72729"/>
              <a:gd name="adj2" fmla="val -36773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اگر چشمه بیرون افتاد، باید چه‏کار کنم؟ ... چه‏طور آن را بردارم؟</a:t>
            </a:r>
            <a:endParaRPr lang="fa-IR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تجهیزاتِ سانحه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10" name="Cloud Callout 9"/>
          <p:cNvSpPr/>
          <p:nvPr/>
        </p:nvSpPr>
        <p:spPr>
          <a:xfrm rot="21447098">
            <a:off x="2037322" y="4620627"/>
            <a:ext cx="3143272" cy="1080000"/>
          </a:xfrm>
          <a:prstGeom prst="cloudCallout">
            <a:avLst>
              <a:gd name="adj1" fmla="val 75397"/>
              <a:gd name="adj2" fmla="val -87438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اگر چشمه را برداشتم، آن را کجا بگذارم؟</a:t>
            </a:r>
            <a:endParaRPr lang="fa-IR" dirty="0"/>
          </a:p>
        </p:txBody>
      </p:sp>
      <p:grpSp>
        <p:nvGrpSpPr>
          <p:cNvPr id="28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35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37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39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42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44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46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47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45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43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40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41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8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6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رهاشدن یا گیرکردنِ چشمه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36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68"/>
          <p:cNvSpPr>
            <a:spLocks noGrp="1"/>
          </p:cNvSpPr>
          <p:nvPr>
            <p:ph idx="1"/>
          </p:nvPr>
        </p:nvSpPr>
        <p:spPr>
          <a:xfrm>
            <a:off x="1214414" y="1600200"/>
            <a:ext cx="7472386" cy="2614617"/>
          </a:xfrm>
        </p:spPr>
        <p:txBody>
          <a:bodyPr>
            <a:normAutofit/>
          </a:bodyPr>
          <a:lstStyle/>
          <a:p>
            <a:r>
              <a:rPr lang="fa-IR" dirty="0" smtClean="0"/>
              <a:t>گاهی ممکن است چشمه یا نگه‏دارنده</a:t>
            </a:r>
          </a:p>
          <a:p>
            <a:r>
              <a:rPr lang="fa-IR" dirty="0" smtClean="0"/>
              <a:t>از دوربین یا لوله‏ی هدایت بیرون بیفتد، یا</a:t>
            </a:r>
          </a:p>
          <a:p>
            <a:r>
              <a:rPr lang="fa-IR" dirty="0" smtClean="0"/>
              <a:t>در لوله‏ی هدایت گیر کند.</a:t>
            </a:r>
          </a:p>
          <a:p>
            <a:pPr lvl="1">
              <a:buNone/>
            </a:pPr>
            <a:endParaRPr lang="fa-IR" sz="28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42976" y="3857628"/>
            <a:ext cx="7533024" cy="23574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a-IR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در این شرایط به هیچ‏وجه به چشمه دست نزنید!</a:t>
            </a:r>
          </a:p>
        </p:txBody>
      </p:sp>
      <p:pic>
        <p:nvPicPr>
          <p:cNvPr id="10" name="Picture 9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400050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25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sz="20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29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31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37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40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42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44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45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43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41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8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9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5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0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کیسه‏ی ساچمه‏سربی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37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714480" y="1600200"/>
            <a:ext cx="6972320" cy="4525963"/>
          </a:xfrm>
        </p:spPr>
        <p:txBody>
          <a:bodyPr/>
          <a:lstStyle/>
          <a:p>
            <a:r>
              <a:rPr lang="fa-IR" dirty="0" smtClean="0"/>
              <a:t>یک روش برای مهار چشمه‏ای که رها شده، یا در لوله‏ی هدایت گیر کرده باشد، قراردادنِ کیسه‏ی ساچمه‏سربی روی آن است.</a:t>
            </a:r>
          </a:p>
          <a:p>
            <a:r>
              <a:rPr lang="fa-IR" dirty="0" smtClean="0"/>
              <a:t>این کار برای ما زمان می‏خرد.</a:t>
            </a:r>
            <a:endParaRPr lang="fa-I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429000"/>
            <a:ext cx="2482687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4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28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30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35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38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40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42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43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41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9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6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7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1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 rot="3053776">
            <a:off x="5179940" y="4291336"/>
            <a:ext cx="857256" cy="1000132"/>
          </a:xfrm>
          <a:prstGeom prst="ellipse">
            <a:avLst/>
          </a:prstGeom>
          <a:solidFill>
            <a:srgbClr val="D5819F">
              <a:alpha val="77255"/>
            </a:srgbClr>
          </a:solidFill>
          <a:ln>
            <a:noFill/>
          </a:ln>
          <a:effectLst>
            <a:glow rad="228600">
              <a:srgbClr val="D5819F"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Freeform 19"/>
          <p:cNvSpPr/>
          <p:nvPr/>
        </p:nvSpPr>
        <p:spPr>
          <a:xfrm rot="-240000">
            <a:off x="4271830" y="3741752"/>
            <a:ext cx="2178536" cy="1428760"/>
          </a:xfrm>
          <a:custGeom>
            <a:avLst/>
            <a:gdLst>
              <a:gd name="connsiteX0" fmla="*/ 0 w 2593075"/>
              <a:gd name="connsiteY0" fmla="*/ 600502 h 639171"/>
              <a:gd name="connsiteX1" fmla="*/ 736979 w 2593075"/>
              <a:gd name="connsiteY1" fmla="*/ 627798 h 639171"/>
              <a:gd name="connsiteX2" fmla="*/ 1392072 w 2593075"/>
              <a:gd name="connsiteY2" fmla="*/ 532263 h 639171"/>
              <a:gd name="connsiteX3" fmla="*/ 2593075 w 2593075"/>
              <a:gd name="connsiteY3" fmla="*/ 0 h 639171"/>
              <a:gd name="connsiteX4" fmla="*/ 2593075 w 2593075"/>
              <a:gd name="connsiteY4" fmla="*/ 0 h 63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3075" h="639171">
                <a:moveTo>
                  <a:pt x="0" y="600502"/>
                </a:moveTo>
                <a:cubicBezTo>
                  <a:pt x="252483" y="619836"/>
                  <a:pt x="504967" y="639171"/>
                  <a:pt x="736979" y="627798"/>
                </a:cubicBezTo>
                <a:cubicBezTo>
                  <a:pt x="968991" y="616425"/>
                  <a:pt x="1082723" y="636896"/>
                  <a:pt x="1392072" y="532263"/>
                </a:cubicBezTo>
                <a:cubicBezTo>
                  <a:pt x="1701421" y="427630"/>
                  <a:pt x="2593075" y="0"/>
                  <a:pt x="2593075" y="0"/>
                </a:cubicBezTo>
                <a:lnTo>
                  <a:pt x="2593075" y="0"/>
                </a:ln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کیسه‏ی ساچمه‏سربی: روش استفاده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38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71604" y="1600200"/>
            <a:ext cx="7115196" cy="4043378"/>
          </a:xfrm>
        </p:spPr>
        <p:txBody>
          <a:bodyPr>
            <a:normAutofit/>
          </a:bodyPr>
          <a:lstStyle/>
          <a:p>
            <a:r>
              <a:rPr lang="fa-IR" dirty="0" smtClean="0"/>
              <a:t>در موقع لزوم، باید کیسه را به سرعت روی منبع تابش قرار دهید و از محل دور شوید.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lum bright="10000" contrast="-10000"/>
          </a:blip>
          <a:srcRect/>
          <a:stretch>
            <a:fillRect/>
          </a:stretch>
        </p:blipFill>
        <p:spPr bwMode="auto">
          <a:xfrm>
            <a:off x="3164218" y="4331262"/>
            <a:ext cx="1247776" cy="1312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4"/>
          <p:cNvGrpSpPr/>
          <p:nvPr/>
        </p:nvGrpSpPr>
        <p:grpSpPr>
          <a:xfrm rot="2040000">
            <a:off x="6391854" y="3352092"/>
            <a:ext cx="144000" cy="429752"/>
            <a:chOff x="4014000" y="2786058"/>
            <a:chExt cx="144000" cy="429752"/>
          </a:xfrm>
        </p:grpSpPr>
        <p:sp>
          <p:nvSpPr>
            <p:cNvPr id="16" name="Can 15"/>
            <p:cNvSpPr/>
            <p:nvPr/>
          </p:nvSpPr>
          <p:spPr>
            <a:xfrm>
              <a:off x="4014000" y="3071810"/>
              <a:ext cx="144000" cy="144000"/>
            </a:xfrm>
            <a:prstGeom prst="can">
              <a:avLst/>
            </a:prstGeom>
            <a:solidFill>
              <a:srgbClr val="FFFFCC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7" name="Can 16"/>
            <p:cNvSpPr/>
            <p:nvPr/>
          </p:nvSpPr>
          <p:spPr>
            <a:xfrm>
              <a:off x="4050000" y="2786058"/>
              <a:ext cx="72000" cy="324000"/>
            </a:xfrm>
            <a:prstGeom prst="can">
              <a:avLst/>
            </a:prstGeom>
            <a:solidFill>
              <a:srgbClr val="FFFFCC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12" name="Can 11"/>
          <p:cNvSpPr/>
          <p:nvPr/>
        </p:nvSpPr>
        <p:spPr>
          <a:xfrm rot="5400000">
            <a:off x="4146350" y="5090074"/>
            <a:ext cx="180000" cy="144000"/>
          </a:xfrm>
          <a:prstGeom prst="can">
            <a:avLst/>
          </a:prstGeom>
          <a:solidFill>
            <a:srgbClr val="FFFFCC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Flowchart: Terminator 22"/>
          <p:cNvSpPr/>
          <p:nvPr/>
        </p:nvSpPr>
        <p:spPr>
          <a:xfrm rot="-2880000">
            <a:off x="5367604" y="4823456"/>
            <a:ext cx="324000" cy="71438"/>
          </a:xfrm>
          <a:prstGeom prst="flowChartTerminator">
            <a:avLst/>
          </a:prstGeom>
          <a:solidFill>
            <a:srgbClr val="6868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Oval 23"/>
          <p:cNvSpPr/>
          <p:nvPr/>
        </p:nvSpPr>
        <p:spPr>
          <a:xfrm rot="3053776">
            <a:off x="5164482" y="4352613"/>
            <a:ext cx="857256" cy="1000132"/>
          </a:xfrm>
          <a:prstGeom prst="ellipse">
            <a:avLst/>
          </a:prstGeom>
          <a:solidFill>
            <a:srgbClr val="B83D68">
              <a:alpha val="78039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9970" y="2857497"/>
            <a:ext cx="900000" cy="751017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4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44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46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49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52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54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56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57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55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53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50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51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7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45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956E-6 L 0.17326 0.23081 " pathEditMode="relative" ptsTypes="AA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4" grpId="0" animBg="1"/>
      <p:bldP spid="24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2928958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در صورت بروز سانحه، خونسردیِ خود را حفظ کنید!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39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9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543044"/>
            <a:ext cx="2963403" cy="21719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چند پرسش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</a:t>
            </a:fld>
            <a:endParaRPr lang="fa-IR" sz="16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loud Callout 19"/>
          <p:cNvSpPr/>
          <p:nvPr/>
        </p:nvSpPr>
        <p:spPr>
          <a:xfrm rot="1628802">
            <a:off x="4389581" y="1783195"/>
            <a:ext cx="2763586" cy="1120172"/>
          </a:xfrm>
          <a:prstGeom prst="cloudCallout">
            <a:avLst>
              <a:gd name="adj1" fmla="val 63409"/>
              <a:gd name="adj2" fmla="val 76851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آیا می‏توانم دوربین را مستقیماً روی محل تصویربرداری بگذارم؟</a:t>
            </a:r>
            <a:endParaRPr lang="fa-IR" dirty="0"/>
          </a:p>
        </p:txBody>
      </p:sp>
      <p:sp>
        <p:nvSpPr>
          <p:cNvPr id="22" name="Cloud Callout 21"/>
          <p:cNvSpPr/>
          <p:nvPr/>
        </p:nvSpPr>
        <p:spPr>
          <a:xfrm rot="1281212">
            <a:off x="2295955" y="2203339"/>
            <a:ext cx="3278310" cy="1065222"/>
          </a:xfrm>
          <a:prstGeom prst="cloudCallout">
            <a:avLst>
              <a:gd name="adj1" fmla="val 66346"/>
              <a:gd name="adj2" fmla="val 25926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چه‏گونه چشمه را از دوربین خارج و به محل تصویربرداری منتقل کنم؟</a:t>
            </a:r>
            <a:endParaRPr lang="fa-IR" dirty="0"/>
          </a:p>
        </p:txBody>
      </p:sp>
      <p:sp>
        <p:nvSpPr>
          <p:cNvPr id="24" name="Cloud Callout 23"/>
          <p:cNvSpPr/>
          <p:nvPr/>
        </p:nvSpPr>
        <p:spPr>
          <a:xfrm rot="477112">
            <a:off x="2131262" y="3641230"/>
            <a:ext cx="3143272" cy="1080000"/>
          </a:xfrm>
          <a:prstGeom prst="cloudCallout">
            <a:avLst>
              <a:gd name="adj1" fmla="val 68365"/>
              <a:gd name="adj2" fmla="val -18412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مگر چشمه‏ای که بیرون از دوربین باشد خطرناک نیست؟ پس چه‏کار کنم؟</a:t>
            </a:r>
            <a:endParaRPr lang="fa-IR" dirty="0"/>
          </a:p>
        </p:txBody>
      </p:sp>
      <p:sp>
        <p:nvSpPr>
          <p:cNvPr id="27" name="Cloud Callout 26"/>
          <p:cNvSpPr/>
          <p:nvPr/>
        </p:nvSpPr>
        <p:spPr>
          <a:xfrm>
            <a:off x="3286116" y="5072074"/>
            <a:ext cx="2576725" cy="928694"/>
          </a:xfrm>
          <a:prstGeom prst="cloudCallout">
            <a:avLst>
              <a:gd name="adj1" fmla="val 66681"/>
              <a:gd name="adj2" fmla="val -8527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چه‏طور هم کار کنم هم از چشمه فاصله بگیرم؟</a:t>
            </a:r>
            <a:endParaRPr lang="fa-IR" dirty="0"/>
          </a:p>
        </p:txBody>
      </p:sp>
      <p:grpSp>
        <p:nvGrpSpPr>
          <p:cNvPr id="3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sz="2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37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39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41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44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46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49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glow" dir="t">
                          <a:rot lat="0" lon="0" rev="14100000"/>
                        </a:lightRig>
                      </a:scene3d>
                      <a:sp3d prstMaterial="softEdge">
                        <a:bevelT w="127000" prst="artDeco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5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47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45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42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43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0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8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lum contrast="-10000"/>
          </a:blip>
          <a:srcRect/>
          <a:stretch>
            <a:fillRect/>
          </a:stretch>
        </p:blipFill>
        <p:spPr bwMode="auto">
          <a:xfrm>
            <a:off x="1071538" y="2000240"/>
            <a:ext cx="3374231" cy="4233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انبرِ چشمه‏گیر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40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68"/>
          <p:cNvSpPr>
            <a:spLocks noGrp="1"/>
          </p:cNvSpPr>
          <p:nvPr>
            <p:ph idx="1"/>
          </p:nvPr>
        </p:nvSpPr>
        <p:spPr>
          <a:xfrm>
            <a:off x="4143372" y="1600200"/>
            <a:ext cx="4543428" cy="4329130"/>
          </a:xfrm>
        </p:spPr>
        <p:txBody>
          <a:bodyPr>
            <a:normAutofit/>
          </a:bodyPr>
          <a:lstStyle/>
          <a:p>
            <a:r>
              <a:rPr lang="fa-IR" dirty="0" smtClean="0"/>
              <a:t>انبر چشمه‏گیر وسیله‏ای است برای جابه‏جاکردنِ نگه‏دارنده‏ی چشمه یا لوله‏ی هدایت در شرایطِ اضطراری.</a:t>
            </a:r>
          </a:p>
          <a:p>
            <a:r>
              <a:rPr lang="fa-IR" dirty="0" smtClean="0"/>
              <a:t>مشخصه‏ها</a:t>
            </a:r>
          </a:p>
          <a:p>
            <a:pPr lvl="1"/>
            <a:r>
              <a:rPr lang="fa-IR" dirty="0" smtClean="0"/>
              <a:t>سبک</a:t>
            </a:r>
          </a:p>
          <a:p>
            <a:pPr lvl="1"/>
            <a:r>
              <a:rPr lang="fa-IR" dirty="0" smtClean="0"/>
              <a:t>درازای مناسب (تا حدِ امکان بلند، اما نه آن‏قدر که زمان پرتوگیری را افزایش دهد)</a:t>
            </a:r>
          </a:p>
        </p:txBody>
      </p:sp>
      <p:grpSp>
        <p:nvGrpSpPr>
          <p:cNvPr id="24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28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30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35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39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41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43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44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42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40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7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8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1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انبرِ چشمه‏گیر: روش استفاده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dirty="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41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68"/>
          <p:cNvSpPr>
            <a:spLocks noGrp="1"/>
          </p:cNvSpPr>
          <p:nvPr>
            <p:ph idx="1"/>
          </p:nvPr>
        </p:nvSpPr>
        <p:spPr>
          <a:xfrm>
            <a:off x="1500166" y="1600200"/>
            <a:ext cx="7186634" cy="1543048"/>
          </a:xfrm>
        </p:spPr>
        <p:txBody>
          <a:bodyPr>
            <a:normAutofit/>
          </a:bodyPr>
          <a:lstStyle/>
          <a:p>
            <a:r>
              <a:rPr lang="fa-IR" dirty="0" smtClean="0"/>
              <a:t>گرفتن نگه‏دارنده‏ی چشمه و بازگرداندنِ آن به درون حفاظ.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3571868" y="2786058"/>
            <a:ext cx="2933702" cy="2786082"/>
            <a:chOff x="5214942" y="2643182"/>
            <a:chExt cx="2933702" cy="2786082"/>
          </a:xfrm>
        </p:grpSpPr>
        <p:grpSp>
          <p:nvGrpSpPr>
            <p:cNvPr id="25" name="Group 24"/>
            <p:cNvGrpSpPr/>
            <p:nvPr/>
          </p:nvGrpSpPr>
          <p:grpSpPr>
            <a:xfrm>
              <a:off x="5214942" y="2705112"/>
              <a:ext cx="2933702" cy="2724152"/>
              <a:chOff x="5214942" y="2705112"/>
              <a:chExt cx="2933702" cy="2724152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5214942" y="2705112"/>
                <a:ext cx="2933702" cy="2724152"/>
                <a:chOff x="5214942" y="2705112"/>
                <a:chExt cx="2933702" cy="2724152"/>
              </a:xfrm>
            </p:grpSpPr>
            <p:grpSp>
              <p:nvGrpSpPr>
                <p:cNvPr id="3" name="Group 19"/>
                <p:cNvGrpSpPr/>
                <p:nvPr/>
              </p:nvGrpSpPr>
              <p:grpSpPr>
                <a:xfrm>
                  <a:off x="5214942" y="2705112"/>
                  <a:ext cx="2933702" cy="2724152"/>
                  <a:chOff x="1714480" y="3500438"/>
                  <a:chExt cx="2647950" cy="2438400"/>
                </a:xfrm>
              </p:grpSpPr>
              <p:pic>
                <p:nvPicPr>
                  <p:cNvPr id="2053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1714480" y="3500438"/>
                    <a:ext cx="2647950" cy="2438400"/>
                  </a:xfrm>
                  <a:prstGeom prst="rect">
                    <a:avLst/>
                  </a:prstGeom>
                  <a:ln w="38100" cap="sq">
                    <a:solidFill>
                      <a:srgbClr val="000000"/>
                    </a:solidFill>
                    <a:prstDash val="solid"/>
                    <a:miter lim="800000"/>
                  </a:ln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p:spPr>
              </p:pic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3071802" y="3929066"/>
                    <a:ext cx="1214446" cy="50400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fa-IR" sz="1600" b="1" dirty="0" smtClean="0">
                        <a:solidFill>
                          <a:srgbClr val="FF0000"/>
                        </a:solidFill>
                      </a:rPr>
                      <a:t>فاصله بگیرید!</a:t>
                    </a:r>
                    <a:endParaRPr lang="fa-IR" sz="16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2285984" y="5600284"/>
                    <a:ext cx="150019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fa-IR" sz="1600" b="1" dirty="0" smtClean="0">
                        <a:solidFill>
                          <a:srgbClr val="FF0000"/>
                        </a:solidFill>
                      </a:rPr>
                      <a:t>دست‏کم یک متر</a:t>
                    </a:r>
                    <a:endParaRPr lang="fa-IR" sz="16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pic>
              <p:nvPicPr>
                <p:cNvPr id="3076" name="Picture 4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605471" y="3400426"/>
                  <a:ext cx="180975" cy="171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cxnSp>
            <p:nvCxnSpPr>
              <p:cNvPr id="20" name="Straight Arrow Connector 19"/>
              <p:cNvCxnSpPr/>
              <p:nvPr/>
            </p:nvCxnSpPr>
            <p:spPr>
              <a:xfrm rot="16200000" flipH="1">
                <a:off x="7642148" y="4427446"/>
                <a:ext cx="432000" cy="14287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7228329" y="4019140"/>
                <a:ext cx="844133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sz="1600" b="1" dirty="0" smtClean="0">
                    <a:solidFill>
                      <a:srgbClr val="FF0000"/>
                    </a:solidFill>
                  </a:rPr>
                  <a:t>چشمه</a:t>
                </a:r>
                <a:endParaRPr lang="fa-IR" sz="1600" b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>
            <a:xfrm rot="5400000">
              <a:off x="5453070" y="3119435"/>
              <a:ext cx="471490" cy="904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370941" y="2643182"/>
              <a:ext cx="844133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fa-IR" sz="1600" b="1" dirty="0" smtClean="0">
                  <a:solidFill>
                    <a:srgbClr val="FF0000"/>
                  </a:solidFill>
                </a:rPr>
                <a:t>دزسنج</a:t>
              </a:r>
              <a:endParaRPr lang="fa-IR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52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54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56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59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61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63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64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62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60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57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58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55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53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انبرِ چشمه‏گیر: روش استفاده (ادامه)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42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68"/>
          <p:cNvSpPr txBox="1">
            <a:spLocks/>
          </p:cNvSpPr>
          <p:nvPr/>
        </p:nvSpPr>
        <p:spPr>
          <a:xfrm>
            <a:off x="1785918" y="1643050"/>
            <a:ext cx="6786610" cy="107157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خارج‏کردنِ نگه‏دارنده‏ی چشمه از لوله‏ی هدایت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357554" y="2714620"/>
            <a:ext cx="2714644" cy="3093431"/>
            <a:chOff x="3357554" y="2714620"/>
            <a:chExt cx="2714644" cy="309343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57554" y="2714620"/>
              <a:ext cx="2714644" cy="309343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43306" y="4357694"/>
              <a:ext cx="180975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8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35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37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39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42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44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46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47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45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43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40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41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8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6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محفظه‏ی (کانتینر) موقت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43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68"/>
          <p:cNvSpPr>
            <a:spLocks noGrp="1"/>
          </p:cNvSpPr>
          <p:nvPr>
            <p:ph idx="1"/>
          </p:nvPr>
        </p:nvSpPr>
        <p:spPr>
          <a:xfrm>
            <a:off x="1428728" y="1600200"/>
            <a:ext cx="7258072" cy="3757626"/>
          </a:xfrm>
        </p:spPr>
        <p:txBody>
          <a:bodyPr/>
          <a:lstStyle/>
          <a:p>
            <a:r>
              <a:rPr lang="fa-IR" dirty="0" smtClean="0"/>
              <a:t>در شرایط اضطراری، اگر به هر دلیل نتوان نگه‏دارنده را به دوربین بازگرداند، آن را در ظرفی به‏نام محفظه‏ی موقت قرار می‏دهند.</a:t>
            </a:r>
          </a:p>
          <a:p>
            <a:pPr lvl="1"/>
            <a:r>
              <a:rPr lang="fa-IR" dirty="0" smtClean="0"/>
              <a:t>محفظه‏ی موقت نیز به‏مانندِ دوربین از موادی ساخته می‏شود که پرتوهای گاما را به‏شدت تضعیف می‏کنند.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90332"/>
            <a:ext cx="1995488" cy="2252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4031120"/>
            <a:ext cx="1928826" cy="2326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4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sz="20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28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30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35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39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41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43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44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42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40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7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8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1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828664"/>
            <a:ext cx="2963403" cy="21719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44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smtClean="0"/>
              <a:t>حفاظت در برابر اشعه: پرتونگاریِ صنعتی</a:t>
            </a:r>
            <a:endParaRPr lang="fa-IR" sz="140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loud Callout 23"/>
          <p:cNvSpPr/>
          <p:nvPr/>
        </p:nvSpPr>
        <p:spPr>
          <a:xfrm rot="566452">
            <a:off x="2254180" y="2423658"/>
            <a:ext cx="3129546" cy="1080000"/>
          </a:xfrm>
          <a:prstGeom prst="cloudCallout">
            <a:avLst>
              <a:gd name="adj1" fmla="val 73107"/>
              <a:gd name="adj2" fmla="val 9183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آیا فیلمی که برای پرتونگاری به‏کار می‏برم از جهت حفاظتی اهمیّت دارد؟</a:t>
            </a:r>
            <a:endParaRPr lang="fa-IR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فیلمِ پرتونگاری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grpSp>
        <p:nvGrpSpPr>
          <p:cNvPr id="25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29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31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36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39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41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43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44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42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40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7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8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5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0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مجموعه‏ی فیلم پرتونگاری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45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68"/>
          <p:cNvSpPr>
            <a:spLocks noGrp="1"/>
          </p:cNvSpPr>
          <p:nvPr>
            <p:ph idx="1"/>
          </p:nvPr>
        </p:nvSpPr>
        <p:spPr>
          <a:xfrm>
            <a:off x="1428728" y="1600200"/>
            <a:ext cx="7258072" cy="2257428"/>
          </a:xfrm>
        </p:spPr>
        <p:txBody>
          <a:bodyPr/>
          <a:lstStyle/>
          <a:p>
            <a:r>
              <a:rPr lang="fa-IR" dirty="0" smtClean="0"/>
              <a:t>مجموعه‏ی فیلم پرتونگاری پاکتی‏ست حاویِ چند لایه‏ی مختلف که در مرکز آن فیلمی شبیه به فیلم عکاسی پیچیده شده است.</a:t>
            </a:r>
          </a:p>
        </p:txBody>
      </p:sp>
      <p:pic>
        <p:nvPicPr>
          <p:cNvPr id="15" name="Picture 14" descr="FilmPack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714752"/>
            <a:ext cx="2566998" cy="1867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5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40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42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44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47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50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52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53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51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49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45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46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3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41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sz="1600" dirty="0" smtClean="0">
                  <a:solidFill>
                    <a:srgbClr val="AA629B"/>
                  </a:solidFill>
                </a:rPr>
                <a:t>جمع‏بندی</a:t>
              </a:r>
              <a:endParaRPr lang="fa-IR" sz="1600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انتخاب فیلم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46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68"/>
          <p:cNvSpPr>
            <a:spLocks noGrp="1"/>
          </p:cNvSpPr>
          <p:nvPr>
            <p:ph idx="1"/>
          </p:nvPr>
        </p:nvSpPr>
        <p:spPr>
          <a:xfrm>
            <a:off x="1428728" y="1600200"/>
            <a:ext cx="7258072" cy="4543444"/>
          </a:xfrm>
        </p:spPr>
        <p:txBody>
          <a:bodyPr>
            <a:normAutofit/>
          </a:bodyPr>
          <a:lstStyle/>
          <a:p>
            <a:r>
              <a:rPr lang="fa-IR" dirty="0" smtClean="0"/>
              <a:t>انتخاب فیلم مناسب برای پرتونگاری به عوامل مختلفی بستگی دارد:</a:t>
            </a:r>
          </a:p>
          <a:p>
            <a:pPr lvl="1"/>
            <a:r>
              <a:rPr lang="fa-IR" dirty="0" smtClean="0"/>
              <a:t>شکل و اندازه‏ی قطعه‏ی تحتِ آزمون،</a:t>
            </a:r>
          </a:p>
          <a:p>
            <a:pPr lvl="1"/>
            <a:r>
              <a:rPr lang="fa-IR" dirty="0" smtClean="0"/>
              <a:t>نوعِ پرتو (ایکس یا گاما)</a:t>
            </a:r>
          </a:p>
          <a:p>
            <a:pPr lvl="1"/>
            <a:r>
              <a:rPr lang="fa-IR" dirty="0" smtClean="0"/>
              <a:t>کیلوولتاژ دستگاه مولد ایکس یا قدرت چشمه‏ی پرتوِ گاما، و</a:t>
            </a:r>
          </a:p>
          <a:p>
            <a:pPr lvl="1"/>
            <a:r>
              <a:rPr lang="fa-IR" dirty="0" smtClean="0"/>
              <a:t>کیفیّت تصویر مورد نیاز.</a:t>
            </a:r>
          </a:p>
        </p:txBody>
      </p:sp>
      <p:grpSp>
        <p:nvGrpSpPr>
          <p:cNvPr id="24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sz="20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28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30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35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39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41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43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44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42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40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7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8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1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فیلم مناسب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47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68"/>
          <p:cNvSpPr>
            <a:spLocks noGrp="1"/>
          </p:cNvSpPr>
          <p:nvPr>
            <p:ph idx="1"/>
          </p:nvPr>
        </p:nvSpPr>
        <p:spPr>
          <a:xfrm>
            <a:off x="1428728" y="1600200"/>
            <a:ext cx="7258072" cy="4543444"/>
          </a:xfrm>
        </p:spPr>
        <p:txBody>
          <a:bodyPr>
            <a:normAutofit/>
          </a:bodyPr>
          <a:lstStyle/>
          <a:p>
            <a:r>
              <a:rPr lang="fa-IR" dirty="0" smtClean="0"/>
              <a:t>از نظر حفاظتی هرچه زمان پرتودهی کوتاه‏تر باشد به‏تر است؛ به‏شرطی که این کاهش زمان به تکرار تصویربرداری نینجامد.</a:t>
            </a:r>
          </a:p>
          <a:p>
            <a:r>
              <a:rPr lang="fa-IR" dirty="0" smtClean="0"/>
              <a:t>هرچه سرعتِ فیلم بیش‏تر باشد زمان پرتودهی لازم کوتاه‏تر است.</a:t>
            </a:r>
          </a:p>
          <a:p>
            <a:pPr lvl="1">
              <a:buNone/>
            </a:pPr>
            <a:endParaRPr lang="fa-IR" dirty="0" smtClean="0"/>
          </a:p>
        </p:txBody>
      </p:sp>
      <p:grpSp>
        <p:nvGrpSpPr>
          <p:cNvPr id="22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26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28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30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37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39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41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42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4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8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5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تشدیدکننده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48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68"/>
          <p:cNvSpPr>
            <a:spLocks noGrp="1"/>
          </p:cNvSpPr>
          <p:nvPr>
            <p:ph idx="1"/>
          </p:nvPr>
        </p:nvSpPr>
        <p:spPr>
          <a:xfrm>
            <a:off x="1428728" y="1600200"/>
            <a:ext cx="7258072" cy="2471742"/>
          </a:xfrm>
        </p:spPr>
        <p:txBody>
          <a:bodyPr>
            <a:normAutofit/>
          </a:bodyPr>
          <a:lstStyle/>
          <a:p>
            <a:r>
              <a:rPr lang="fa-IR" dirty="0" smtClean="0"/>
              <a:t>تشدیدکننده صفحه‏ یا صفحاتی است در جلو یا دو طرفِ فیلم که باعث می‏شود از زمان پرتودهی کاسته شود.</a:t>
            </a:r>
          </a:p>
          <a:p>
            <a:pPr lvl="1"/>
            <a:endParaRPr lang="fa-IR" dirty="0" smtClean="0"/>
          </a:p>
        </p:txBody>
      </p:sp>
      <p:grpSp>
        <p:nvGrpSpPr>
          <p:cNvPr id="22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26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28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30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37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39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41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42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4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8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5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جمع‏بندی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49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68"/>
          <p:cNvSpPr>
            <a:spLocks noGrp="1"/>
          </p:cNvSpPr>
          <p:nvPr>
            <p:ph idx="1"/>
          </p:nvPr>
        </p:nvSpPr>
        <p:spPr>
          <a:xfrm>
            <a:off x="1428728" y="1600200"/>
            <a:ext cx="7258072" cy="4543444"/>
          </a:xfrm>
        </p:spPr>
        <p:txBody>
          <a:bodyPr>
            <a:normAutofit fontScale="92500" lnSpcReduction="10000"/>
          </a:bodyPr>
          <a:lstStyle/>
          <a:p>
            <a:r>
              <a:rPr lang="fa-IR" dirty="0" smtClean="0"/>
              <a:t>هدایت چشمه به نقطه‏ی پرتودهی و برعکس توسط لوله‏ی هدایت و دستگاهِ کنترل از راهِ دور انجام می‏شود.</a:t>
            </a:r>
          </a:p>
          <a:p>
            <a:r>
              <a:rPr lang="fa-IR" dirty="0" smtClean="0"/>
              <a:t>برای جهت‏دادنِ تابش به‏سمت محل آزمون از باریکه‏ساز استفاده می‏شود.</a:t>
            </a:r>
          </a:p>
          <a:p>
            <a:r>
              <a:rPr lang="fa-IR" dirty="0" smtClean="0"/>
              <a:t>میدان پرتودهی باید توسط علایم تابش و طناب مرزبندی و محدود شود.</a:t>
            </a:r>
          </a:p>
          <a:p>
            <a:r>
              <a:rPr lang="fa-IR" dirty="0" smtClean="0"/>
              <a:t>در صورت وقوع سانحه‏ی گیرکردن یا رهاشدن چشمه، باید از کیسه‏ی ساچمه‏سربی، و به‏ویژه انبر استفاده کرد.</a:t>
            </a:r>
          </a:p>
          <a:p>
            <a:r>
              <a:rPr lang="fa-IR" dirty="0" smtClean="0"/>
              <a:t>نوعِ فیلم پرتونگاری می‏تواند دز زمان پرتوگیری اثر داشته باشد.</a:t>
            </a:r>
          </a:p>
          <a:p>
            <a:pPr lvl="1"/>
            <a:endParaRPr lang="fa-IR" dirty="0" smtClean="0"/>
          </a:p>
        </p:txBody>
      </p:sp>
      <p:grpSp>
        <p:nvGrpSpPr>
          <p:cNvPr id="22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26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28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30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37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39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41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42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40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8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5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دوربین و محل آزمون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5</a:t>
            </a:fld>
            <a:endParaRPr lang="fa-IR" sz="16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Pipeliner__21777_zoom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8926" y="2928934"/>
            <a:ext cx="3829060" cy="2871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ontent Placeholder 268"/>
          <p:cNvSpPr txBox="1">
            <a:spLocks/>
          </p:cNvSpPr>
          <p:nvPr/>
        </p:nvSpPr>
        <p:spPr>
          <a:xfrm>
            <a:off x="1285852" y="1600200"/>
            <a:ext cx="7400948" cy="432912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دوربین‏هایی</a:t>
            </a:r>
            <a:r>
              <a:rPr kumimoji="0" lang="fa-I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هستند که هنگامِ تصویربرداری مستقیماً در محل آزمون قرار می‏گیرند.</a:t>
            </a:r>
            <a:endParaRPr kumimoji="0" lang="fa-I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4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28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30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35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38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40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42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glow" dir="t">
                          <a:rot lat="0" lon="0" rev="14100000"/>
                        </a:lightRig>
                      </a:scene3d>
                      <a:sp3d prstMaterial="softEdge">
                        <a:bevelT w="127000" prst="artDeco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43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41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9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6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7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1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9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9"/>
          <p:cNvGrpSpPr/>
          <p:nvPr/>
        </p:nvGrpSpPr>
        <p:grpSpPr>
          <a:xfrm>
            <a:off x="2500298" y="1714488"/>
            <a:ext cx="4286280" cy="3500462"/>
            <a:chOff x="2571736" y="3643314"/>
            <a:chExt cx="3786214" cy="2500330"/>
          </a:xfrm>
        </p:grpSpPr>
        <p:pic>
          <p:nvPicPr>
            <p:cNvPr id="1032" name="Picture 8" descr="C:\Users\banoshi\AppData\Local\Microsoft\Windows\Temporary Internet Files\Content.IE5\3TEHH47Y\question[1]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1736" y="4329119"/>
              <a:ext cx="3786214" cy="174308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grpSp>
          <p:nvGrpSpPr>
            <p:cNvPr id="5" name="Group 26"/>
            <p:cNvGrpSpPr/>
            <p:nvPr/>
          </p:nvGrpSpPr>
          <p:grpSpPr>
            <a:xfrm>
              <a:off x="3786182" y="3643314"/>
              <a:ext cx="1261155" cy="2500330"/>
              <a:chOff x="2143108" y="3357562"/>
              <a:chExt cx="1261155" cy="2500330"/>
            </a:xfrm>
            <a:scene3d>
              <a:camera prst="perspectiveRelaxedModerately"/>
              <a:lightRig rig="threePt" dir="t"/>
            </a:scene3d>
          </p:grpSpPr>
          <p:sp>
            <p:nvSpPr>
              <p:cNvPr id="26" name="Can 25"/>
              <p:cNvSpPr/>
              <p:nvPr/>
            </p:nvSpPr>
            <p:spPr>
              <a:xfrm>
                <a:off x="2712926" y="4429132"/>
                <a:ext cx="216000" cy="1428760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pic>
            <p:nvPicPr>
              <p:cNvPr id="1033" name="Picture 9" descr="C:\Users\banoshi\AppData\Local\Microsoft\Windows\Temporary Internet Files\Content.IE5\3790E6PU\large-question-mark-in-a-triangle-3d-0-13395[1]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43108" y="3357562"/>
                <a:ext cx="1261155" cy="131160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50</a:t>
            </a:fld>
            <a:endParaRPr lang="fa-IR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خروجِ چشمه‏ از دوربین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6</a:t>
            </a:fld>
            <a:endParaRPr lang="fa-IR" sz="16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Content Placeholder 268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329129"/>
          </a:xfrm>
        </p:spPr>
        <p:txBody>
          <a:bodyPr/>
          <a:lstStyle/>
          <a:p>
            <a:r>
              <a:rPr lang="fa-IR" dirty="0" smtClean="0"/>
              <a:t>برای تصویربرداری، معمولاً چشمه باید برای مدتی از دوربین خارج شود و پس از آن به دوربین بازگردد.</a:t>
            </a:r>
          </a:p>
          <a:p>
            <a:pPr lvl="1"/>
            <a:r>
              <a:rPr lang="fa-IR" dirty="0" smtClean="0"/>
              <a:t>این مدت به عوامل متعددی (قدرت چشمه، نوعِ فیلم، ضخامت و جنسِ قطعه، و ...) بستگی دارد و ثابت نیست.</a:t>
            </a:r>
          </a:p>
          <a:p>
            <a:r>
              <a:rPr lang="fa-IR" dirty="0" smtClean="0"/>
              <a:t>جابه‏جاییِ ایمن چشمه به داخل و خارج دوربین نیازمند</a:t>
            </a:r>
          </a:p>
          <a:p>
            <a:pPr lvl="1"/>
            <a:r>
              <a:rPr lang="fa-IR" dirty="0" smtClean="0"/>
              <a:t>لوله‏ی هدایت، و</a:t>
            </a:r>
          </a:p>
          <a:p>
            <a:pPr lvl="1"/>
            <a:r>
              <a:rPr lang="fa-IR" dirty="0" smtClean="0"/>
              <a:t>دستگاهِ کنترل از راه دور</a:t>
            </a:r>
          </a:p>
          <a:p>
            <a:pPr lvl="1">
              <a:buNone/>
            </a:pPr>
            <a:r>
              <a:rPr lang="fa-IR" sz="3200" dirty="0" smtClean="0"/>
              <a:t>است.</a:t>
            </a:r>
          </a:p>
        </p:txBody>
      </p:sp>
      <p:grpSp>
        <p:nvGrpSpPr>
          <p:cNvPr id="22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sz="20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26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28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30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36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38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4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glow" dir="t">
                          <a:rot lat="0" lon="0" rev="14100000"/>
                        </a:lightRig>
                      </a:scene3d>
                      <a:sp3d prstMaterial="softEdge">
                        <a:bevelT w="127000" prst="artDeco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41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39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37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31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35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29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1357298"/>
            <a:ext cx="7533024" cy="2928958"/>
          </a:xfrm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endParaRPr lang="fa-IR" sz="3600" dirty="0" smtClean="0">
              <a:solidFill>
                <a:srgbClr val="FFFF00"/>
              </a:solidFill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fa-IR" sz="3600" dirty="0" smtClean="0">
                <a:solidFill>
                  <a:srgbClr val="FFFF00"/>
                </a:solidFill>
              </a:rPr>
              <a:t>مدتِ پرتودهی را با زمان‏سنج کنترل کنید تا مجبور نشوید تصویربرداری را تکرار کنید!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نکته‏ی حفاظتی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7</a:t>
            </a:fld>
            <a:endParaRPr lang="fa-IR" sz="14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nde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500174"/>
            <a:ext cx="642942" cy="64294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9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دوربین و تجهیزات جانبی‏اش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8</a:t>
            </a:fld>
            <a:endParaRPr lang="fa-IR" sz="16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20150301_164412 -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214422"/>
            <a:ext cx="3643320" cy="485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0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sz="2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37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39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41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44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46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49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glow" dir="t">
                          <a:rot lat="0" lon="0" rev="14100000"/>
                        </a:lightRig>
                      </a:scene3d>
                      <a:sp3d prstMaterial="softEdge">
                        <a:bevelT w="127000" prst="artDeco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50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47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45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42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43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40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8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00"/>
                  </a:solidFill>
                </a:uFill>
              </a:rPr>
              <a:t>دوربین و تجهیزات جانبی‏اش (ادامه)</a:t>
            </a:r>
            <a:endParaRPr lang="fa-IR" sz="4000" dirty="0">
              <a:solidFill>
                <a:schemeClr val="tx2">
                  <a:lumMod val="75000"/>
                </a:schemeClr>
              </a:solidFill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z="1400" smtClean="0"/>
              <a:t>ویرایش نخست 1395</a:t>
            </a:r>
            <a:endParaRPr lang="fa-IR" sz="1400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AB473-E4BA-4DF8-A103-E6BE2148DF2F}" type="slidenum">
              <a:rPr lang="fa-IR" sz="1600" smtClean="0"/>
              <a:pPr/>
              <a:t>9</a:t>
            </a:fld>
            <a:endParaRPr lang="fa-IR" sz="1600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dirty="0" smtClean="0"/>
              <a:t>حفاظت در برابر اشعه: پرتونگاریِ صنعتی</a:t>
            </a:r>
            <a:endParaRPr lang="fa-IR" sz="1400" dirty="0"/>
          </a:p>
        </p:txBody>
      </p:sp>
      <p:cxnSp>
        <p:nvCxnSpPr>
          <p:cNvPr id="48" name="Straight Connector 47"/>
          <p:cNvCxnSpPr/>
          <p:nvPr/>
        </p:nvCxnSpPr>
        <p:spPr>
          <a:xfrm rot="10800000">
            <a:off x="435404" y="6357957"/>
            <a:ext cx="8280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143116"/>
            <a:ext cx="7460610" cy="3476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929322" y="3059668"/>
            <a:ext cx="1643074" cy="369332"/>
          </a:xfrm>
          <a:prstGeom prst="rect">
            <a:avLst/>
          </a:prstGeom>
          <a:solidFill>
            <a:srgbClr val="D1D1D1"/>
          </a:solidFill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solidFill>
                  <a:sysClr val="windowText" lastClr="000000"/>
                </a:solidFill>
              </a:rPr>
              <a:t>چشمه درون حفاظ</a:t>
            </a:r>
            <a:endParaRPr lang="fa-IR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62" y="4786322"/>
            <a:ext cx="1000132" cy="369332"/>
          </a:xfrm>
          <a:prstGeom prst="rect">
            <a:avLst/>
          </a:prstGeom>
          <a:solidFill>
            <a:srgbClr val="D1D1D1"/>
          </a:solidFill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solidFill>
                  <a:sysClr val="windowText" lastClr="000000"/>
                </a:solidFill>
              </a:rPr>
              <a:t>حفاظ</a:t>
            </a:r>
            <a:endParaRPr lang="fa-IR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0892" y="4917056"/>
            <a:ext cx="1643074" cy="369332"/>
          </a:xfrm>
          <a:prstGeom prst="rect">
            <a:avLst/>
          </a:prstGeom>
          <a:solidFill>
            <a:srgbClr val="D1D1D1"/>
          </a:solidFill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solidFill>
                  <a:sysClr val="windowText" lastClr="000000"/>
                </a:solidFill>
              </a:rPr>
              <a:t>لوله‏ی هدایت</a:t>
            </a:r>
            <a:endParaRPr lang="fa-IR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3042" y="4929198"/>
            <a:ext cx="1643074" cy="369332"/>
          </a:xfrm>
          <a:prstGeom prst="rect">
            <a:avLst/>
          </a:prstGeom>
          <a:solidFill>
            <a:srgbClr val="D1D1D1"/>
          </a:solidFill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solidFill>
                  <a:sysClr val="windowText" lastClr="000000"/>
                </a:solidFill>
              </a:rPr>
              <a:t>کرنک</a:t>
            </a:r>
            <a:endParaRPr lang="fa-IR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3042" y="3000372"/>
            <a:ext cx="1428760" cy="369332"/>
          </a:xfrm>
          <a:prstGeom prst="rect">
            <a:avLst/>
          </a:prstGeom>
          <a:solidFill>
            <a:srgbClr val="D1D1D1"/>
          </a:solidFill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solidFill>
                  <a:sysClr val="windowText" lastClr="000000"/>
                </a:solidFill>
              </a:rPr>
              <a:t>کابل کنترل</a:t>
            </a:r>
            <a:endParaRPr lang="fa-IR" b="1" dirty="0">
              <a:solidFill>
                <a:sysClr val="windowText" lastClr="000000"/>
              </a:solidFill>
            </a:endParaRPr>
          </a:p>
        </p:txBody>
      </p:sp>
      <p:grpSp>
        <p:nvGrpSpPr>
          <p:cNvPr id="29" name="Group 6"/>
          <p:cNvGrpSpPr/>
          <p:nvPr/>
        </p:nvGrpSpPr>
        <p:grpSpPr>
          <a:xfrm>
            <a:off x="400029" y="6572272"/>
            <a:ext cx="432001" cy="338554"/>
            <a:chOff x="4643438" y="5031413"/>
            <a:chExt cx="540000" cy="338554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4643438" y="5072074"/>
              <a:ext cx="540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679152" y="5031413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600" dirty="0" smtClean="0"/>
                <a:t>50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-32" y="1071546"/>
            <a:ext cx="1081718" cy="4357718"/>
            <a:chOff x="-32" y="1071546"/>
            <a:chExt cx="1081718" cy="4357718"/>
          </a:xfrm>
        </p:grpSpPr>
        <p:grpSp>
          <p:nvGrpSpPr>
            <p:cNvPr id="36" name="Group 18"/>
            <p:cNvGrpSpPr/>
            <p:nvPr/>
          </p:nvGrpSpPr>
          <p:grpSpPr>
            <a:xfrm>
              <a:off x="-32" y="1071546"/>
              <a:ext cx="1081718" cy="3858214"/>
              <a:chOff x="-32" y="1071546"/>
              <a:chExt cx="1081718" cy="3858214"/>
            </a:xfrm>
          </p:grpSpPr>
          <p:grpSp>
            <p:nvGrpSpPr>
              <p:cNvPr id="38" name="Group 7"/>
              <p:cNvGrpSpPr/>
              <p:nvPr/>
            </p:nvGrpSpPr>
            <p:grpSpPr>
              <a:xfrm>
                <a:off x="-32" y="1071546"/>
                <a:ext cx="1081718" cy="3858214"/>
                <a:chOff x="-32" y="1071546"/>
                <a:chExt cx="1081718" cy="3858214"/>
              </a:xfrm>
            </p:grpSpPr>
            <p:grpSp>
              <p:nvGrpSpPr>
                <p:cNvPr id="40" name="Group 21"/>
                <p:cNvGrpSpPr/>
                <p:nvPr/>
              </p:nvGrpSpPr>
              <p:grpSpPr>
                <a:xfrm>
                  <a:off x="1686" y="1071546"/>
                  <a:ext cx="1080000" cy="2143140"/>
                  <a:chOff x="216000" y="1152000"/>
                  <a:chExt cx="1080000" cy="2143140"/>
                </a:xfrm>
              </p:grpSpPr>
              <p:grpSp>
                <p:nvGrpSpPr>
                  <p:cNvPr id="43" name="Group 12"/>
                  <p:cNvGrpSpPr/>
                  <p:nvPr/>
                </p:nvGrpSpPr>
                <p:grpSpPr>
                  <a:xfrm>
                    <a:off x="216000" y="1152000"/>
                    <a:ext cx="1080000" cy="1643074"/>
                    <a:chOff x="234578" y="1204216"/>
                    <a:chExt cx="1080000" cy="1643074"/>
                  </a:xfrm>
                </p:grpSpPr>
                <p:grpSp>
                  <p:nvGrpSpPr>
                    <p:cNvPr id="45" name="Group 21"/>
                    <p:cNvGrpSpPr/>
                    <p:nvPr/>
                  </p:nvGrpSpPr>
                  <p:grpSpPr>
                    <a:xfrm>
                      <a:off x="234578" y="1204216"/>
                      <a:ext cx="1080000" cy="1071570"/>
                      <a:chOff x="103962" y="1204216"/>
                      <a:chExt cx="1224000" cy="1071570"/>
                    </a:xfrm>
                  </p:grpSpPr>
                  <p:sp>
                    <p:nvSpPr>
                      <p:cNvPr id="47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204216"/>
                        <a:ext cx="1224000" cy="576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glow" dir="t">
                          <a:rot lat="0" lon="0" rev="14100000"/>
                        </a:lightRig>
                      </a:scene3d>
                      <a:sp3d prstMaterial="softEdge">
                        <a:bevelT w="127000" prst="artDeco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marR="0" lvl="0" algn="ctr" defTabSz="914400" rtl="1" eaLnBrk="1" fontAlgn="auto" latinLnBrk="0" hangingPunct="1">
                          <a:lnSpc>
                            <a:spcPct val="80000"/>
                          </a:lnSpc>
                          <a:spcAft>
                            <a:spcPts val="0"/>
                          </a:spcAft>
                          <a:buClr>
                            <a:schemeClr val="accent2"/>
                          </a:buClr>
                          <a:buSzPct val="85000"/>
                          <a:tabLst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تجهیزات دوربین</a:t>
                        </a:r>
                        <a:endParaRPr lang="fa-IR" dirty="0">
                          <a:solidFill>
                            <a:srgbClr val="AA629B"/>
                          </a:solidFill>
                        </a:endParaRPr>
                      </a:p>
                    </p:txBody>
                  </p:sp>
                  <p:sp>
                    <p:nvSpPr>
                      <p:cNvPr id="49" name="Content Placeholder 1"/>
                      <p:cNvSpPr txBox="1">
                        <a:spLocks/>
                      </p:cNvSpPr>
                      <p:nvPr/>
                    </p:nvSpPr>
                    <p:spPr>
                      <a:xfrm>
                        <a:off x="103962" y="1771786"/>
                        <a:ext cx="1224000" cy="504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  <a:scene3d>
                        <a:camera prst="orthographicFront">
                          <a:rot lat="0" lon="0" rev="0"/>
                        </a:camera>
                        <a:lightRig rig="chilly" dir="t">
                          <a:rot lat="0" lon="0" rev="18480000"/>
                        </a:lightRig>
                      </a:scene3d>
                      <a:sp3d prstMaterial="clear">
                        <a:bevelT h="63500"/>
                      </a:sp3d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vert="horz" anchor="ctr">
                        <a:noAutofit/>
                      </a:bodyPr>
                      <a:lstStyle/>
                      <a:p>
                        <a:pPr lvl="0" algn="ctr">
                          <a:lnSpc>
                            <a:spcPct val="70000"/>
                          </a:lnSpc>
                          <a:buClr>
                            <a:schemeClr val="accent2"/>
                          </a:buClr>
                          <a:buSzPct val="85000"/>
                          <a:defRPr/>
                        </a:pPr>
                        <a:r>
                          <a:rPr lang="fa-IR" dirty="0" smtClean="0">
                            <a:solidFill>
                              <a:srgbClr val="AA629B"/>
                            </a:solidFill>
                          </a:rPr>
                          <a:t>لوله‏ی هدایت</a:t>
                        </a:r>
                      </a:p>
                    </p:txBody>
                  </p:sp>
                </p:grpSp>
                <p:sp>
                  <p:nvSpPr>
                    <p:cNvPr id="46" name="Content Placeholder 1"/>
                    <p:cNvSpPr txBox="1">
                      <a:spLocks/>
                    </p:cNvSpPr>
                    <p:nvPr/>
                  </p:nvSpPr>
                  <p:spPr>
                    <a:xfrm>
                      <a:off x="234578" y="2271290"/>
                      <a:ext cx="1080000" cy="576000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hilly" dir="t">
                        <a:rot lat="0" lon="0" rev="18480000"/>
                      </a:lightRig>
                    </a:scene3d>
                    <a:sp3d prstMaterial="clear">
                      <a:bevelT h="63500"/>
                    </a:sp3d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vert="horz" anchor="ctr">
                      <a:noAutofit/>
                    </a:bodyPr>
                    <a:lstStyle/>
                    <a:p>
                      <a:pPr lvl="0" algn="ctr">
                        <a:lnSpc>
                          <a:spcPct val="80000"/>
                        </a:lnSpc>
                        <a:buClr>
                          <a:schemeClr val="accent2"/>
                        </a:buClr>
                        <a:buSzPct val="85000"/>
                        <a:defRPr/>
                      </a:pPr>
                      <a:r>
                        <a:rPr lang="fa-IR" dirty="0" smtClean="0">
                          <a:solidFill>
                            <a:srgbClr val="AA629B"/>
                          </a:solidFill>
                        </a:rPr>
                        <a:t>کنترل از راه دور</a:t>
                      </a:r>
                      <a:endParaRPr lang="fa-IR" dirty="0">
                        <a:solidFill>
                          <a:srgbClr val="AA629B"/>
                        </a:solidFill>
                      </a:endParaRPr>
                    </a:p>
                  </p:txBody>
                </p:sp>
              </p:grpSp>
              <p:sp>
                <p:nvSpPr>
                  <p:cNvPr id="44" name="Content Placeholder 1"/>
                  <p:cNvSpPr txBox="1">
                    <a:spLocks/>
                  </p:cNvSpPr>
                  <p:nvPr/>
                </p:nvSpPr>
                <p:spPr>
                  <a:xfrm>
                    <a:off x="216000" y="2791140"/>
                    <a:ext cx="1080000" cy="504000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vert="horz" anchor="ctr">
                    <a:noAutofit/>
                  </a:bodyPr>
                  <a:lstStyle/>
                  <a:p>
                    <a:pPr lvl="0" algn="ctr">
                      <a:buClr>
                        <a:schemeClr val="accent2"/>
                      </a:buClr>
                      <a:buSzPct val="85000"/>
                      <a:defRPr/>
                    </a:pPr>
                    <a:r>
                      <a:rPr lang="fa-IR" dirty="0" smtClean="0">
                        <a:solidFill>
                          <a:srgbClr val="AA629B"/>
                        </a:solidFill>
                      </a:rPr>
                      <a:t>باریکه‏ساز</a:t>
                    </a:r>
                    <a:endParaRPr lang="fa-IR" dirty="0">
                      <a:solidFill>
                        <a:srgbClr val="AA629B"/>
                      </a:solidFill>
                    </a:endParaRPr>
                  </a:p>
                </p:txBody>
              </p:sp>
            </p:grpSp>
            <p:sp>
              <p:nvSpPr>
                <p:cNvPr id="41" name="Content Placeholder 1"/>
                <p:cNvSpPr txBox="1">
                  <a:spLocks/>
                </p:cNvSpPr>
                <p:nvPr/>
              </p:nvSpPr>
              <p:spPr>
                <a:xfrm>
                  <a:off x="1686" y="435376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فیلم پرتونگاری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  <p:sp>
              <p:nvSpPr>
                <p:cNvPr id="42" name="Content Placeholder 1"/>
                <p:cNvSpPr txBox="1">
                  <a:spLocks/>
                </p:cNvSpPr>
                <p:nvPr/>
              </p:nvSpPr>
              <p:spPr>
                <a:xfrm>
                  <a:off x="-32" y="3210190"/>
                  <a:ext cx="1080000" cy="5760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anchor="ctr">
                  <a:noAutofit/>
                </a:bodyPr>
                <a:lstStyle/>
                <a:p>
                  <a:pPr lvl="0" algn="ctr">
                    <a:lnSpc>
                      <a:spcPct val="80000"/>
                    </a:lnSpc>
                    <a:buClr>
                      <a:schemeClr val="accent2"/>
                    </a:buClr>
                    <a:buSzPct val="85000"/>
                    <a:defRPr/>
                  </a:pPr>
                  <a:r>
                    <a:rPr lang="fa-IR" dirty="0" smtClean="0">
                      <a:solidFill>
                        <a:srgbClr val="AA629B"/>
                      </a:solidFill>
                    </a:rPr>
                    <a:t>تجهیزاتِ مرزبندی</a:t>
                  </a:r>
                  <a:endParaRPr lang="fa-IR" dirty="0">
                    <a:solidFill>
                      <a:srgbClr val="AA629B"/>
                    </a:solidFill>
                  </a:endParaRPr>
                </a:p>
              </p:txBody>
            </p:sp>
          </p:grpSp>
          <p:sp>
            <p:nvSpPr>
              <p:cNvPr id="39" name="Content Placeholder 1"/>
              <p:cNvSpPr txBox="1">
                <a:spLocks/>
              </p:cNvSpPr>
              <p:nvPr/>
            </p:nvSpPr>
            <p:spPr>
              <a:xfrm>
                <a:off x="-32" y="3781694"/>
                <a:ext cx="1080000" cy="576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anchor="ctr">
                <a:noAutofit/>
              </a:bodyPr>
              <a:lstStyle/>
              <a:p>
                <a:pPr lvl="0" algn="ctr">
                  <a:lnSpc>
                    <a:spcPct val="80000"/>
                  </a:lnSpc>
                  <a:buClr>
                    <a:schemeClr val="accent2"/>
                  </a:buClr>
                  <a:buSzPct val="85000"/>
                  <a:defRPr/>
                </a:pPr>
                <a:r>
                  <a:rPr lang="fa-IR" dirty="0" smtClean="0">
                    <a:solidFill>
                      <a:srgbClr val="AA629B"/>
                    </a:solidFill>
                  </a:rPr>
                  <a:t>تجهیزات سانحه</a:t>
                </a:r>
                <a:endParaRPr lang="fa-IR" dirty="0">
                  <a:solidFill>
                    <a:srgbClr val="AA629B"/>
                  </a:solidFill>
                </a:endParaRPr>
              </a:p>
            </p:txBody>
          </p:sp>
        </p:grpSp>
        <p:sp>
          <p:nvSpPr>
            <p:cNvPr id="37" name="Content Placeholder 1"/>
            <p:cNvSpPr txBox="1">
              <a:spLocks/>
            </p:cNvSpPr>
            <p:nvPr/>
          </p:nvSpPr>
          <p:spPr>
            <a:xfrm>
              <a:off x="-32" y="4925264"/>
              <a:ext cx="1080000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anchor="ctr">
              <a:noAutofit/>
            </a:bodyPr>
            <a:lstStyle/>
            <a:p>
              <a:pPr lvl="0" algn="ctr">
                <a:lnSpc>
                  <a:spcPct val="80000"/>
                </a:lnSpc>
                <a:buClr>
                  <a:schemeClr val="accent2"/>
                </a:buClr>
                <a:buSzPct val="85000"/>
                <a:defRPr/>
              </a:pPr>
              <a:r>
                <a:rPr lang="fa-IR" dirty="0" smtClean="0">
                  <a:solidFill>
                    <a:srgbClr val="AA629B"/>
                  </a:solidFill>
                </a:rPr>
                <a:t>جمع‏بندی</a:t>
              </a:r>
              <a:endParaRPr lang="fa-IR" dirty="0">
                <a:solidFill>
                  <a:srgbClr val="AA629B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\شقفخدثلشقه">
      <a:dk1>
        <a:srgbClr val="FFFFFF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y Tem">
      <a:majorFont>
        <a:latin typeface="Constantia"/>
        <a:ea typeface=""/>
        <a:cs typeface="B Koodak"/>
      </a:majorFont>
      <a:minorFont>
        <a:latin typeface="Constantia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8940</TotalTime>
  <Words>3295</Words>
  <Application>Microsoft Office PowerPoint</Application>
  <PresentationFormat>On-screen Show (4:3)</PresentationFormat>
  <Paragraphs>752</Paragraphs>
  <Slides>50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B Compset</vt:lpstr>
      <vt:lpstr>B Koodak</vt:lpstr>
      <vt:lpstr>B Mitra</vt:lpstr>
      <vt:lpstr>B Naznin</vt:lpstr>
      <vt:lpstr>Calibri</vt:lpstr>
      <vt:lpstr>Constantia</vt:lpstr>
      <vt:lpstr>Office Theme</vt:lpstr>
      <vt:lpstr>تجهیزات جانبی در پرتونگاریِ صنعتی</vt:lpstr>
      <vt:lpstr>آن‏‏چه می‏آموزید!</vt:lpstr>
      <vt:lpstr>عناوین</vt:lpstr>
      <vt:lpstr>چند پرسش</vt:lpstr>
      <vt:lpstr>دوربین و محل آزمون</vt:lpstr>
      <vt:lpstr>خروجِ چشمه‏ از دوربین</vt:lpstr>
      <vt:lpstr>نکته‏ی حفاظتی</vt:lpstr>
      <vt:lpstr>دوربین و تجهیزات جانبی‏اش</vt:lpstr>
      <vt:lpstr>دوربین و تجهیزات جانبی‏اش (ادامه)</vt:lpstr>
      <vt:lpstr>لوله‏ی هدایت</vt:lpstr>
      <vt:lpstr>لوله‏ی هدایت: اجزا</vt:lpstr>
      <vt:lpstr>نکته‏ی حفاظتی</vt:lpstr>
      <vt:lpstr>لوله‏ی هدایت: ویژگی‏ها</vt:lpstr>
      <vt:lpstr>لوله‏ی هدایت: روشِ اتصال به دوربین</vt:lpstr>
      <vt:lpstr>نکته‏ی حفاظتی</vt:lpstr>
      <vt:lpstr>نکته‏ی حفاظتی</vt:lpstr>
      <vt:lpstr>نکته‏ی حفاظتی</vt:lpstr>
      <vt:lpstr>دستگاهِ کنترل از راهِ دور</vt:lpstr>
      <vt:lpstr>نکته‏ی حفاظتی</vt:lpstr>
      <vt:lpstr>دستگاهِ کنترل از راهِ دور: اجزا</vt:lpstr>
      <vt:lpstr>دستگاهِ کنترل از راهِ دور: ویژگی‏ها</vt:lpstr>
      <vt:lpstr>روش اتصال به دوربین</vt:lpstr>
      <vt:lpstr>نکته‏ی حفاظتی</vt:lpstr>
      <vt:lpstr>نکته‏ی حفاظتی</vt:lpstr>
      <vt:lpstr>نکته‏ی حفاظتی</vt:lpstr>
      <vt:lpstr>باریکه‏ساز (کلیماتور)</vt:lpstr>
      <vt:lpstr>باریکه‏ساز: مشخصه‏ها</vt:lpstr>
      <vt:lpstr>باریکه‏ساز: انواع</vt:lpstr>
      <vt:lpstr>روش اتصال باریکه‏ساز</vt:lpstr>
      <vt:lpstr>تجهیزاتِ مرزبندی</vt:lpstr>
      <vt:lpstr>پرتوگیریِ مردم عادی</vt:lpstr>
      <vt:lpstr>مرزبندیِ منطقه‏ی عملیاتی</vt:lpstr>
      <vt:lpstr>علائمِ تصویری</vt:lpstr>
      <vt:lpstr>هشداردهنده‏های صوتی و نوری</vt:lpstr>
      <vt:lpstr>تجهیزاتِ سانحه</vt:lpstr>
      <vt:lpstr>رهاشدن یا گیرکردنِ چشمه</vt:lpstr>
      <vt:lpstr>کیسه‏ی ساچمه‏سربی</vt:lpstr>
      <vt:lpstr>کیسه‏ی ساچمه‏سربی: روش استفاده</vt:lpstr>
      <vt:lpstr>نکته‏ی حفاظتی</vt:lpstr>
      <vt:lpstr>انبرِ چشمه‏گیر</vt:lpstr>
      <vt:lpstr>انبرِ چشمه‏گیر: روش استفاده</vt:lpstr>
      <vt:lpstr>انبرِ چشمه‏گیر: روش استفاده (ادامه)</vt:lpstr>
      <vt:lpstr>محفظه‏ی (کانتینر) موقت</vt:lpstr>
      <vt:lpstr>فیلمِ پرتونگاری</vt:lpstr>
      <vt:lpstr>مجموعه‏ی فیلم پرتونگاری</vt:lpstr>
      <vt:lpstr>انتخاب فیلم</vt:lpstr>
      <vt:lpstr>فیلم مناسب</vt:lpstr>
      <vt:lpstr>تشدیدکننده</vt:lpstr>
      <vt:lpstr>جمع‏بندی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3</dc:title>
  <dc:subject>RT</dc:subject>
  <dc:creator>Banoushi Raies Mohamad</dc:creator>
  <cp:lastModifiedBy>MJA</cp:lastModifiedBy>
  <cp:revision>393</cp:revision>
  <dcterms:created xsi:type="dcterms:W3CDTF">2015-11-07T11:15:31Z</dcterms:created>
  <dcterms:modified xsi:type="dcterms:W3CDTF">2017-06-18T06:53:21Z</dcterms:modified>
</cp:coreProperties>
</file>