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4"/>
  </p:notesMasterIdLst>
  <p:sldIdLst>
    <p:sldId id="256" r:id="rId2"/>
    <p:sldId id="298" r:id="rId3"/>
    <p:sldId id="258" r:id="rId4"/>
    <p:sldId id="293" r:id="rId5"/>
    <p:sldId id="329" r:id="rId6"/>
    <p:sldId id="295" r:id="rId7"/>
    <p:sldId id="328" r:id="rId8"/>
    <p:sldId id="332" r:id="rId9"/>
    <p:sldId id="337" r:id="rId10"/>
    <p:sldId id="339" r:id="rId11"/>
    <p:sldId id="376" r:id="rId12"/>
    <p:sldId id="330" r:id="rId13"/>
    <p:sldId id="338" r:id="rId14"/>
    <p:sldId id="340" r:id="rId15"/>
    <p:sldId id="336" r:id="rId16"/>
    <p:sldId id="377" r:id="rId17"/>
    <p:sldId id="341" r:id="rId18"/>
    <p:sldId id="342" r:id="rId19"/>
    <p:sldId id="347" r:id="rId20"/>
    <p:sldId id="343" r:id="rId21"/>
    <p:sldId id="344" r:id="rId22"/>
    <p:sldId id="345" r:id="rId23"/>
    <p:sldId id="346" r:id="rId24"/>
    <p:sldId id="348" r:id="rId25"/>
    <p:sldId id="349" r:id="rId26"/>
    <p:sldId id="351" r:id="rId27"/>
    <p:sldId id="350" r:id="rId28"/>
    <p:sldId id="378" r:id="rId29"/>
    <p:sldId id="297" r:id="rId30"/>
    <p:sldId id="357" r:id="rId31"/>
    <p:sldId id="355" r:id="rId32"/>
    <p:sldId id="358" r:id="rId33"/>
    <p:sldId id="361" r:id="rId34"/>
    <p:sldId id="362" r:id="rId35"/>
    <p:sldId id="359" r:id="rId36"/>
    <p:sldId id="370" r:id="rId37"/>
    <p:sldId id="364" r:id="rId38"/>
    <p:sldId id="365" r:id="rId39"/>
    <p:sldId id="367" r:id="rId40"/>
    <p:sldId id="369" r:id="rId41"/>
    <p:sldId id="352" r:id="rId42"/>
    <p:sldId id="374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156"/>
    <a:srgbClr val="F6A954"/>
    <a:srgbClr val="000000"/>
    <a:srgbClr val="EEEEEE"/>
    <a:srgbClr val="111111"/>
    <a:srgbClr val="00D661"/>
    <a:srgbClr val="FF3300"/>
    <a:srgbClr val="0066FF"/>
    <a:srgbClr val="4D4D4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077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منابع پرتوِ ایکس و گاما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سازوکار تولیدِ پرتو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/>
      <dgm:spPr/>
      <dgm:t>
        <a:bodyPr/>
        <a:lstStyle/>
        <a:p>
          <a:pPr rtl="1"/>
          <a:r>
            <a:rPr lang="fa-IR" dirty="0" smtClean="0"/>
            <a:t>انواع دستگاه‏های ایکس</a:t>
          </a:r>
          <a:endParaRPr lang="fa-IR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/>
      <dgm:spPr/>
      <dgm:t>
        <a:bodyPr/>
        <a:lstStyle/>
        <a:p>
          <a:pPr rtl="1"/>
          <a:r>
            <a:rPr lang="fa-IR" dirty="0" smtClean="0"/>
            <a:t>انواع دوربین‏ها</a:t>
          </a:r>
          <a:endParaRPr lang="fa-IR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/>
      <dgm:spPr/>
      <dgm:t>
        <a:bodyPr/>
        <a:lstStyle/>
        <a:p>
          <a:pPr rtl="1"/>
          <a:r>
            <a:rPr lang="fa-IR" dirty="0" smtClean="0"/>
            <a:t>مواد پرتوزا و مشخصات آن‏ها</a:t>
          </a:r>
          <a:endParaRPr lang="fa-IR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670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868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37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215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600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3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86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3863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372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4517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872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194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228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1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719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ضرایب یکاها (</a:t>
            </a:r>
            <a:r>
              <a:rPr lang="en-US" baseline="0" dirty="0" smtClean="0">
                <a:latin typeface="B Naznin"/>
                <a:cs typeface="B Compset" pitchFamily="2" charset="-78"/>
              </a:rPr>
              <a:t>m</a:t>
            </a:r>
            <a:r>
              <a:rPr lang="fa-IR" baseline="0" dirty="0" smtClean="0">
                <a:latin typeface="B Naznin"/>
                <a:cs typeface="B Compset" pitchFamily="2" charset="-78"/>
              </a:rPr>
              <a:t>، </a:t>
            </a:r>
            <a:r>
              <a:rPr lang="en-US" baseline="0" dirty="0" smtClean="0">
                <a:latin typeface="B Naznin"/>
                <a:cs typeface="B Compset" pitchFamily="2" charset="-78"/>
              </a:rPr>
              <a:t>k</a:t>
            </a:r>
            <a:r>
              <a:rPr lang="fa-IR" baseline="0" dirty="0" smtClean="0">
                <a:latin typeface="B Naznin"/>
                <a:cs typeface="B Compset" pitchFamily="2" charset="-78"/>
              </a:rPr>
              <a:t>، </a:t>
            </a:r>
            <a:r>
              <a:rPr lang="en-US" baseline="0" dirty="0" smtClean="0">
                <a:latin typeface="B Naznin"/>
                <a:cs typeface="B Compset" pitchFamily="2" charset="-78"/>
              </a:rPr>
              <a:t>M</a:t>
            </a:r>
            <a:r>
              <a:rPr lang="fa-IR" baseline="0" dirty="0" smtClean="0">
                <a:latin typeface="B Naznin"/>
                <a:cs typeface="B Compset" pitchFamily="2" charset="-78"/>
              </a:rPr>
              <a:t>، و </a:t>
            </a:r>
            <a:r>
              <a:rPr lang="en-US" baseline="0" dirty="0" smtClean="0">
                <a:latin typeface="B Naznin"/>
                <a:cs typeface="B Compset" pitchFamily="2" charset="-78"/>
              </a:rPr>
              <a:t>G</a:t>
            </a:r>
            <a:r>
              <a:rPr lang="fa-IR" baseline="0" dirty="0" smtClean="0">
                <a:latin typeface="B Naznin"/>
                <a:cs typeface="B Compset" pitchFamily="2" charset="-78"/>
              </a:rPr>
              <a:t>) در این اسلاید توضیح داده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4600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839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6270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1448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نموگراف فعالیت چشمه در زمان های متوالی را نشان می دهد.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620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نموگراف فعالیت چشمه در زمان های متوالی را نشان می دهد.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847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2515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مقیاس‏ها واقعی نیست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40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در این پویانمایی می‏خواهیم نشان دهیم</a:t>
            </a:r>
          </a:p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1ـ شدت پرتوها با تعداد یا انرژیِ فوتون‏ها تغییر می‏کند</a:t>
            </a:r>
          </a:p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2ـ اگر شدت فوتون‏هایی که به فیلم می‎‏رسد تغییر کند، تصویر ایجاد شده روی فیلم عوض می‏شود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baseline="0" dirty="0" smtClean="0">
                <a:latin typeface="B Naznin"/>
                <a:cs typeface="B Compset" pitchFamily="2" charset="-78"/>
              </a:rPr>
              <a:t>* فرض می‏کنیم هرچه اندازه‏ی فوتون‏ها بزرگ‏تر باشد، فوتون پرـ انرژی‏تر است.</a:t>
            </a:r>
          </a:p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803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7222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330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8087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5208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985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هنگام تدریس این اسلاید، آموزگار باید از هلدرهای واقعی استفاده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55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8288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7894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2111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16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6059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6548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901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136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015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324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911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002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slide" Target="slide41.xml"/><Relationship Id="rId4" Type="http://schemas.openxmlformats.org/officeDocument/2006/relationships/slide" Target="slide5.xml"/><Relationship Id="rId9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منابع تابش در پرتونگاریِ صنعتی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 descr="img1-source-holder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38" y="1785926"/>
            <a:ext cx="2880000" cy="360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5786446" y="600076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42 اسلاید</a:t>
            </a:r>
            <a:endParaRPr lang="fa-I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اثرِ ولتاژ بر کیفیّت تصویر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702" y="1714488"/>
            <a:ext cx="6838950" cy="429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2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4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78621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r>
              <a:rPr lang="fa-IR" sz="3600" dirty="0" smtClean="0">
                <a:solidFill>
                  <a:srgbClr val="FFFF00"/>
                </a:solidFill>
              </a:rPr>
              <a:t>از نظر حفاظتی تا جایی که می‏شود</a:t>
            </a:r>
          </a:p>
          <a:p>
            <a:pPr algn="ctr"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  پرتودهی (ولتاژ، زمان، جریان)</a:t>
            </a:r>
          </a:p>
          <a:p>
            <a:pPr algn="ctr"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را کم کنید! </a:t>
            </a:r>
            <a:endParaRPr lang="fa-IR" sz="36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14414" y="1724042"/>
            <a:ext cx="7620000" cy="4133850"/>
            <a:chOff x="1214414" y="1724042"/>
            <a:chExt cx="7620000" cy="4133850"/>
          </a:xfrm>
        </p:grpSpPr>
        <p:pic>
          <p:nvPicPr>
            <p:cNvPr id="27" name="Picture 26" descr="Portable_XT3005P_Panoramic_Flat_Target_NDT_X_ray_Generator_336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14" y="1724042"/>
              <a:ext cx="7620000" cy="413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1857356" y="3000372"/>
              <a:ext cx="928694" cy="285752"/>
            </a:xfrm>
            <a:prstGeom prst="rect">
              <a:avLst/>
            </a:prstGeom>
            <a:solidFill>
              <a:srgbClr val="F3A15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214950"/>
            <a:ext cx="2643206" cy="78581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600" dirty="0" smtClean="0">
                <a:solidFill>
                  <a:srgbClr val="000000"/>
                </a:solidFill>
              </a:rPr>
              <a:t>تیوب پرتوِ ایکس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 مولد پرتوِ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4000496" y="2143116"/>
            <a:ext cx="2103736" cy="7858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کابل‏های اتصال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29190" y="3357562"/>
            <a:ext cx="2786082" cy="714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پنل کنترل و تغذیه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000496" y="2928934"/>
            <a:ext cx="1000132" cy="7143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6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5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انواع دستگاه‏های مولد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071802" y="1285860"/>
            <a:ext cx="5357850" cy="257176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دستگاه‏های قابل‏حمل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مشخصات نوعی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143108" y="2890854"/>
          <a:ext cx="5715041" cy="289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01263"/>
                <a:gridCol w="1369300"/>
                <a:gridCol w="1381469"/>
                <a:gridCol w="2063009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وزن</a:t>
                      </a:r>
                    </a:p>
                    <a:p>
                      <a:pPr algn="ctr" rtl="1"/>
                      <a:r>
                        <a:rPr lang="fa-IR" sz="2400" dirty="0" smtClean="0"/>
                        <a:t> (</a:t>
                      </a:r>
                      <a:r>
                        <a:rPr lang="en-US" sz="2400" dirty="0" smtClean="0"/>
                        <a:t>kg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ولتاژ</a:t>
                      </a:r>
                    </a:p>
                    <a:p>
                      <a:pPr algn="ctr" rtl="1"/>
                      <a:r>
                        <a:rPr lang="fa-IR" sz="2400" dirty="0" smtClean="0"/>
                        <a:t> (</a:t>
                      </a:r>
                      <a:r>
                        <a:rPr lang="en-US" sz="2400" dirty="0" smtClean="0"/>
                        <a:t>kV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جریان</a:t>
                      </a:r>
                    </a:p>
                    <a:p>
                      <a:pPr algn="ctr" rtl="1"/>
                      <a:r>
                        <a:rPr lang="fa-IR" sz="2400" baseline="0" dirty="0" smtClean="0"/>
                        <a:t> (</a:t>
                      </a:r>
                      <a:r>
                        <a:rPr lang="en-US" sz="2400" baseline="0" dirty="0" err="1" smtClean="0"/>
                        <a:t>mA</a:t>
                      </a:r>
                      <a:r>
                        <a:rPr lang="fa-IR" sz="2400" baseline="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عمق نفوذ در فولاد</a:t>
                      </a:r>
                    </a:p>
                    <a:p>
                      <a:pPr algn="ctr" rtl="1"/>
                      <a:r>
                        <a:rPr lang="fa-IR" sz="2400" dirty="0" smtClean="0"/>
                        <a:t>(</a:t>
                      </a:r>
                      <a:r>
                        <a:rPr lang="en-US" sz="2400" dirty="0" smtClean="0"/>
                        <a:t>mm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26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16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55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 ـ 4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38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7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8 ـ 4/5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34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59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25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9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7 ـ 4/5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46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59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r>
                        <a:rPr lang="fa-IR" sz="20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 ـ 4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55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2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7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انواع دستگاه‏های مولد ایکس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57620" y="1357298"/>
            <a:ext cx="4572032" cy="171451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دستگاه‏های ثابت یا متحرک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مشخصات نوعی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400" dirty="0" smtClean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14546" y="2857496"/>
          <a:ext cx="5572164" cy="2895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9207"/>
                <a:gridCol w="1290344"/>
                <a:gridCol w="1187560"/>
                <a:gridCol w="204505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وزن</a:t>
                      </a:r>
                    </a:p>
                    <a:p>
                      <a:pPr algn="ctr" rtl="1"/>
                      <a:r>
                        <a:rPr lang="fa-IR" sz="2400" dirty="0" smtClean="0"/>
                        <a:t> (</a:t>
                      </a:r>
                      <a:r>
                        <a:rPr lang="en-US" sz="2400" dirty="0" smtClean="0"/>
                        <a:t>kg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ولتاژ</a:t>
                      </a:r>
                    </a:p>
                    <a:p>
                      <a:pPr algn="ctr" rtl="1"/>
                      <a:r>
                        <a:rPr lang="fa-IR" sz="2400" dirty="0" smtClean="0"/>
                        <a:t> (</a:t>
                      </a:r>
                      <a:r>
                        <a:rPr lang="en-US" sz="2400" dirty="0" smtClean="0"/>
                        <a:t>kV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جریان</a:t>
                      </a:r>
                    </a:p>
                    <a:p>
                      <a:pPr algn="ctr" rtl="1"/>
                      <a:r>
                        <a:rPr lang="fa-IR" sz="2400" baseline="0" dirty="0" smtClean="0"/>
                        <a:t> (</a:t>
                      </a:r>
                      <a:r>
                        <a:rPr lang="en-US" sz="2400" baseline="0" dirty="0" err="1" smtClean="0"/>
                        <a:t>mA</a:t>
                      </a:r>
                      <a:r>
                        <a:rPr lang="fa-IR" sz="2400" baseline="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عمق نفوذ در فولاد</a:t>
                      </a:r>
                    </a:p>
                    <a:p>
                      <a:pPr algn="ctr" rtl="1"/>
                      <a:r>
                        <a:rPr lang="fa-IR" sz="2400" dirty="0" smtClean="0"/>
                        <a:t>(</a:t>
                      </a:r>
                      <a:r>
                        <a:rPr lang="en-US" sz="2400" dirty="0" smtClean="0"/>
                        <a:t>mm</a:t>
                      </a:r>
                      <a:r>
                        <a:rPr lang="fa-IR" sz="2400" dirty="0" smtClean="0"/>
                        <a:t>)</a:t>
                      </a:r>
                      <a:endParaRPr lang="fa-IR" sz="24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6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14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275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16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55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32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r>
                        <a:rPr lang="fa-IR" sz="20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9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fa-IR" sz="240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82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35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42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ـ 12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fa-IR" sz="2400" dirty="0" smtClean="0">
                          <a:solidFill>
                            <a:schemeClr val="accent1"/>
                          </a:solidFill>
                          <a:cs typeface="B Koodak Outline" pitchFamily="2" charset="-78"/>
                        </a:rPr>
                        <a:t>00</a:t>
                      </a:r>
                      <a:endParaRPr lang="fa-IR" sz="2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2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7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485778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عمق نفوذ پرتوهای گاما از عمق نفوذ پرتوهای ایکسِ معمول در پرتونگاری بیش‏تر است.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پرتونگاری راحت‏تر از مولدهای ایکس جابه‏جا می‏شوند.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تصویربرداری از محل‏هایی که دسترسیِ دشواری دارند با دوربین‏های پرتونگاری نسبت به مولدهای ایکس آسان‏تر است.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پرتونگاری به برق و خنک‏کننده نیازی ندارند.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چرا پرتوِ گاما؟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9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318710" cy="3357586"/>
          </a:xfrm>
          <a:ln>
            <a:noFill/>
          </a:ln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کیفیّت تصویرهای حاصل از پرتو گاما، معمولاً، از کیفیّت تصویرهای حاصل از پرتو ایکس پایین‏تر است.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کار با دوربین‏های پرتونگاری در مقایسه با مولدهای ایکس به تمهیدات حفاظتی‏ِ بیش‏تری نیاز دارد.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معایبِ پرتونگاریِ گاما در مقایسه با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4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2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4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45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16" y="3643314"/>
            <a:ext cx="1768746" cy="1785950"/>
            <a:chOff x="5412052" y="3500438"/>
            <a:chExt cx="2197374" cy="23145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</p:grpSpPr>
        <p:pic>
          <p:nvPicPr>
            <p:cNvPr id="12" name="Picture 11" descr="Nickel_chun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2052" y="3500438"/>
              <a:ext cx="2197374" cy="23145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p3d extrusionH="107950" prstMaterial="plastic">
              <a:bevelT w="82550" h="63500" prst="cross"/>
              <a:bevelB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929323" y="3668402"/>
              <a:ext cx="1000133" cy="837636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cross"/>
              <a:bevelB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>
                  <a:solidFill>
                    <a:schemeClr val="bg1"/>
                  </a:solidFill>
                </a:rPr>
                <a:t>نیکلِ 6</a:t>
              </a:r>
              <a:r>
                <a:rPr lang="fa-IR" sz="1600" b="1" dirty="0" smtClean="0">
                  <a:solidFill>
                    <a:schemeClr val="bg1"/>
                  </a:solidFill>
                  <a:cs typeface="B Koodak Outline" pitchFamily="2" charset="-78"/>
                </a:rPr>
                <a:t>0</a:t>
              </a:r>
              <a:r>
                <a:rPr lang="fa-IR" b="1" dirty="0" smtClean="0">
                  <a:solidFill>
                    <a:schemeClr val="bg1"/>
                  </a:solidFill>
                </a:rPr>
                <a:t> </a:t>
              </a:r>
              <a:r>
                <a:rPr lang="en-US" b="1" baseline="30000" dirty="0" smtClean="0">
                  <a:solidFill>
                    <a:schemeClr val="bg1"/>
                  </a:solidFill>
                </a:rPr>
                <a:t>60</a:t>
              </a:r>
              <a:r>
                <a:rPr lang="en-US" b="1" dirty="0" smtClean="0">
                  <a:solidFill>
                    <a:schemeClr val="bg1"/>
                  </a:solidFill>
                </a:rPr>
                <a:t>Ni</a:t>
              </a:r>
              <a:endParaRPr lang="fa-I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81804" y="3429000"/>
            <a:ext cx="2061766" cy="1928826"/>
            <a:chOff x="2501448" y="3500438"/>
            <a:chExt cx="2356304" cy="1928826"/>
          </a:xfrm>
        </p:grpSpPr>
        <p:pic>
          <p:nvPicPr>
            <p:cNvPr id="9" name="Picture 8" descr="Kobalt_electrolytic_and_1cm3_cub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448" y="3857628"/>
              <a:ext cx="2356304" cy="157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35023" y="3500438"/>
              <a:ext cx="1877799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>
                  <a:solidFill>
                    <a:schemeClr val="bg1"/>
                  </a:solidFill>
                </a:rPr>
                <a:t>کبالتِ 6</a:t>
              </a:r>
              <a:r>
                <a:rPr lang="fa-IR" b="1" dirty="0" smtClean="0">
                  <a:solidFill>
                    <a:schemeClr val="bg1"/>
                  </a:solidFill>
                  <a:cs typeface="B Koodak Outline" pitchFamily="2" charset="-78"/>
                </a:rPr>
                <a:t>0</a:t>
              </a:r>
              <a:r>
                <a:rPr lang="fa-IR" b="1" dirty="0" smtClean="0">
                  <a:solidFill>
                    <a:schemeClr val="bg1"/>
                  </a:solidFill>
                </a:rPr>
                <a:t> ـ </a:t>
              </a:r>
              <a:r>
                <a:rPr lang="en-US" b="1" baseline="30000" dirty="0" smtClean="0">
                  <a:solidFill>
                    <a:schemeClr val="bg1"/>
                  </a:solidFill>
                </a:rPr>
                <a:t>60</a:t>
              </a:r>
              <a:r>
                <a:rPr lang="en-US" b="1" dirty="0" smtClean="0">
                  <a:solidFill>
                    <a:schemeClr val="bg1"/>
                  </a:solidFill>
                </a:rPr>
                <a:t>Co</a:t>
              </a:r>
              <a:endParaRPr lang="fa-I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318710" cy="2428892"/>
          </a:xfrm>
          <a:ln>
            <a:noFill/>
          </a:ln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</a:pPr>
            <a:r>
              <a:rPr lang="fa-IR" sz="2800" dirty="0" smtClean="0"/>
              <a:t>عناصرِ پرتوزایی هستند که خودبه‏خود پرتوِ گاما از آن‏ها گسیل می‏شود.</a:t>
            </a:r>
          </a:p>
          <a:p>
            <a:pPr lvl="1" algn="justLow">
              <a:lnSpc>
                <a:spcPct val="120000"/>
              </a:lnSpc>
            </a:pPr>
            <a:r>
              <a:rPr lang="fa-IR" sz="2600" dirty="0" smtClean="0"/>
              <a:t>یک ماده‏ی پرتوزا مدام درحال تابش است.</a:t>
            </a:r>
          </a:p>
          <a:p>
            <a:pPr lvl="1" algn="justLow">
              <a:lnSpc>
                <a:spcPct val="120000"/>
              </a:lnSpc>
            </a:pPr>
            <a:r>
              <a:rPr lang="fa-IR" sz="2600" dirty="0" smtClean="0"/>
              <a:t>ماده‏ی پرتوزا پس از پرتوزایی به ماده‏ای دیگر تبدیل می‏شود که ممکن است دیگر پرتوزا نباشد.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مواد پرتوزا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786446" y="4214818"/>
            <a:ext cx="1000132" cy="714380"/>
          </a:xfrm>
          <a:prstGeom prst="rightArrow">
            <a:avLst/>
          </a:prstGeom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/>
              <a:t>واپاشی</a:t>
            </a:r>
            <a:endParaRPr lang="fa-IR" dirty="0"/>
          </a:p>
        </p:txBody>
      </p:sp>
      <p:pic>
        <p:nvPicPr>
          <p:cNvPr id="15" name="Picture 14" descr="gammad_ani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3429000"/>
            <a:ext cx="166687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00166" y="5072074"/>
            <a:ext cx="1428760" cy="50400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r>
              <a:rPr lang="fa-IR" sz="1600" dirty="0" smtClean="0">
                <a:solidFill>
                  <a:schemeClr val="bg1"/>
                </a:solidFill>
              </a:rPr>
              <a:t>واپاشیِ گاما (</a:t>
            </a:r>
            <a:r>
              <a:rPr lang="en-US" sz="1600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fa-IR" sz="1600" dirty="0" smtClean="0">
                <a:solidFill>
                  <a:schemeClr val="bg1"/>
                </a:solidFill>
              </a:rPr>
              <a:t>)</a:t>
            </a:r>
            <a:endParaRPr lang="fa-IR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728" y="5786454"/>
            <a:ext cx="225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solidFill>
                  <a:schemeClr val="tx1">
                    <a:lumMod val="75000"/>
                  </a:schemeClr>
                </a:solidFill>
                <a:sym typeface="Webdings"/>
              </a:rPr>
              <a:t>برگرفته از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sym typeface="Webdings"/>
              </a:rPr>
              <a:t>https://en.wikipedia.org</a:t>
            </a:r>
            <a:endParaRPr lang="fa-IR" sz="1200" dirty="0" smtClean="0">
              <a:solidFill>
                <a:schemeClr val="tx1">
                  <a:lumMod val="75000"/>
                </a:schemeClr>
              </a:solidFill>
              <a:sym typeface="Webdings"/>
            </a:endParaRPr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2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6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128588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چشمه‏ی پرتونگاری یک ماده‏ی گاماگسیل است که درونِ کپسولی فولادی قرار دارد.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چشمه‏های گامای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57554" y="2786058"/>
            <a:ext cx="3400578" cy="2771579"/>
            <a:chOff x="1385736" y="2928934"/>
            <a:chExt cx="3400578" cy="2771579"/>
          </a:xfrm>
        </p:grpSpPr>
        <p:pic>
          <p:nvPicPr>
            <p:cNvPr id="10" name="Picture 3" descr="special_for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contrast="-6000"/>
            </a:blip>
            <a:srcRect l="13510" t="6009" r="14899" b="8826"/>
            <a:stretch>
              <a:fillRect/>
            </a:stretch>
          </p:blipFill>
          <p:spPr bwMode="auto">
            <a:xfrm>
              <a:off x="1500166" y="3071810"/>
              <a:ext cx="3286148" cy="26287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 rot="16200000" flipH="1">
              <a:off x="1464447" y="3893347"/>
              <a:ext cx="285752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821770" y="2964653"/>
              <a:ext cx="285751" cy="214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1643042" y="3071810"/>
              <a:ext cx="1214445" cy="85725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9342014">
              <a:off x="1385736" y="3239812"/>
              <a:ext cx="135732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mm</a:t>
              </a:r>
              <a:r>
                <a:rPr lang="fa-IR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 4~</a:t>
              </a:r>
              <a:endParaRPr lang="fa-IR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2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4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 هیچ‏وقت به این چشمه دست نزنید!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ypical-Ir-192-Radiation-Da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64279" y="2940396"/>
            <a:ext cx="2405066" cy="3096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6"/>
          <p:cNvGrpSpPr/>
          <p:nvPr/>
        </p:nvGrpSpPr>
        <p:grpSpPr>
          <a:xfrm>
            <a:off x="400029" y="6572272"/>
            <a:ext cx="432001" cy="307777"/>
            <a:chOff x="4643438" y="5031413"/>
            <a:chExt cx="540000" cy="3077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79152" y="5031413"/>
              <a:ext cx="50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dirty="0" smtClean="0"/>
                <a:t>42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چشمه‏های رایج برای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929322" y="1643050"/>
            <a:ext cx="2230426" cy="2461929"/>
            <a:chOff x="5929322" y="1643050"/>
            <a:chExt cx="2230426" cy="2461929"/>
          </a:xfrm>
        </p:grpSpPr>
        <p:pic>
          <p:nvPicPr>
            <p:cNvPr id="14" name="Picture 13" descr="Iridium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1643050"/>
              <a:ext cx="2230426" cy="19305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357950" y="3643314"/>
              <a:ext cx="1714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b="1" dirty="0" smtClean="0"/>
                <a:t>ایریدیم (192)</a:t>
              </a:r>
              <a:endParaRPr lang="fa-IR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57356" y="1643050"/>
            <a:ext cx="2228866" cy="2390491"/>
            <a:chOff x="1857356" y="1643050"/>
            <a:chExt cx="2228866" cy="2390491"/>
          </a:xfrm>
        </p:grpSpPr>
        <p:pic>
          <p:nvPicPr>
            <p:cNvPr id="19" name="Picture 18" descr="SeBlackRe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7356" y="1643050"/>
              <a:ext cx="2228866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071670" y="3571876"/>
              <a:ext cx="1500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b="1" dirty="0" smtClean="0"/>
                <a:t>سلنیم (75)</a:t>
              </a:r>
              <a:endParaRPr lang="fa-IR" sz="2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8578" y="3857628"/>
            <a:ext cx="2405058" cy="2247615"/>
            <a:chOff x="3571868" y="3929066"/>
            <a:chExt cx="2405058" cy="2247615"/>
          </a:xfrm>
        </p:grpSpPr>
        <p:sp>
          <p:nvSpPr>
            <p:cNvPr id="21" name="TextBox 20"/>
            <p:cNvSpPr txBox="1"/>
            <p:nvPr/>
          </p:nvSpPr>
          <p:spPr>
            <a:xfrm>
              <a:off x="4000496" y="5715016"/>
              <a:ext cx="15001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b="1" dirty="0" smtClean="0"/>
                <a:t>کبالت (6</a:t>
              </a:r>
              <a:r>
                <a:rPr lang="fa-IR" sz="2000" b="1" dirty="0" smtClean="0">
                  <a:cs typeface="B Koodak Outline" pitchFamily="2" charset="-78"/>
                </a:rPr>
                <a:t>0</a:t>
              </a:r>
              <a:r>
                <a:rPr lang="fa-IR" sz="2400" b="1" dirty="0" smtClean="0"/>
                <a:t>)</a:t>
              </a:r>
              <a:endParaRPr lang="fa-IR" sz="2400" b="1" dirty="0"/>
            </a:p>
          </p:txBody>
        </p:sp>
        <p:pic>
          <p:nvPicPr>
            <p:cNvPr id="22" name="Picture 21" descr="pellets_125_1_w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68" y="3929066"/>
              <a:ext cx="2405058" cy="18037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1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6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9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7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264320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چشمه‏ی پرتونگاری بر اساس مشخصات (جنس و ضخامت) قطعه‏ی تحت آزمون برگزیده می‏شود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برای قطعات ضخیم یا با چگالیِ بالا، انرژی فوتون‏ها و یا تعداد فوتون‏ها باید بیش‏تر شود.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مشخصه‏های چشمه‏ها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>
            <a:off x="5572132" y="3915016"/>
            <a:ext cx="1071570" cy="1800000"/>
          </a:xfrm>
          <a:prstGeom prst="cube">
            <a:avLst>
              <a:gd name="adj" fmla="val 17368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0000"/>
                </a:solidFill>
              </a:rPr>
              <a:t>آهن</a:t>
            </a:r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/>
          </a:p>
        </p:txBody>
      </p:sp>
      <p:sp>
        <p:nvSpPr>
          <p:cNvPr id="11" name="Line Callout 1 (Accent Bar) 10"/>
          <p:cNvSpPr/>
          <p:nvPr/>
        </p:nvSpPr>
        <p:spPr>
          <a:xfrm flipH="1">
            <a:off x="7643834" y="4572008"/>
            <a:ext cx="71438" cy="571504"/>
          </a:xfrm>
          <a:prstGeom prst="accentCallout1">
            <a:avLst>
              <a:gd name="adj1" fmla="val 18750"/>
              <a:gd name="adj2" fmla="val -8333"/>
              <a:gd name="adj3" fmla="val 107309"/>
              <a:gd name="adj4" fmla="val -69324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 rot="5400000">
            <a:off x="7572958" y="471432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 rot="5400000">
            <a:off x="7572396" y="471432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 rot="5400000">
            <a:off x="7572958" y="471432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 rot="5400000">
            <a:off x="7572958" y="4785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/>
          <p:cNvSpPr/>
          <p:nvPr/>
        </p:nvSpPr>
        <p:spPr>
          <a:xfrm rot="5400000">
            <a:off x="7572958" y="471488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 rot="5400000">
            <a:off x="7572958" y="482568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 rot="5400000">
            <a:off x="7572958" y="49291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 rot="5400000">
            <a:off x="7572958" y="4857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/>
          <p:cNvSpPr/>
          <p:nvPr/>
        </p:nvSpPr>
        <p:spPr>
          <a:xfrm rot="5400000">
            <a:off x="7572958" y="4857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 rot="5400000">
            <a:off x="7572958" y="4857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Cube 23"/>
          <p:cNvSpPr/>
          <p:nvPr/>
        </p:nvSpPr>
        <p:spPr>
          <a:xfrm>
            <a:off x="2427173" y="3915016"/>
            <a:ext cx="1071570" cy="1800000"/>
          </a:xfrm>
          <a:prstGeom prst="cube">
            <a:avLst>
              <a:gd name="adj" fmla="val 17368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rgbClr val="000000"/>
                </a:solidFill>
              </a:rPr>
              <a:t>سرب</a:t>
            </a:r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</p:txBody>
      </p:sp>
      <p:sp>
        <p:nvSpPr>
          <p:cNvPr id="25" name="Line Callout 1 (Accent Bar) 24"/>
          <p:cNvSpPr/>
          <p:nvPr/>
        </p:nvSpPr>
        <p:spPr>
          <a:xfrm flipH="1">
            <a:off x="4500562" y="4572008"/>
            <a:ext cx="71438" cy="571504"/>
          </a:xfrm>
          <a:prstGeom prst="accentCallout1">
            <a:avLst>
              <a:gd name="adj1" fmla="val 18750"/>
              <a:gd name="adj2" fmla="val -8333"/>
              <a:gd name="adj3" fmla="val 107309"/>
              <a:gd name="adj4" fmla="val -693243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 rot="5400000">
            <a:off x="4427999" y="471432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 rot="5400000">
            <a:off x="4427437" y="4785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 rot="5400000">
            <a:off x="4427999" y="4785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 rot="5400000">
            <a:off x="4427999" y="4714322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 rot="5400000">
            <a:off x="4427999" y="471488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 rot="5400000">
            <a:off x="4427999" y="482568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 rot="5400000">
            <a:off x="4427999" y="49291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 rot="5400000">
            <a:off x="4427999" y="49291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 rot="5400000">
            <a:off x="4427999" y="4857760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 rot="5400000">
            <a:off x="4427999" y="4929198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4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6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62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64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7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63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6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5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5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694 L -0.12882 -0.038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16 L -0.11302 -0.029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2.98797E-6 L -0.12084 0.028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47 L -0.11302 -0.027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2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4.04255E-6 L -0.12084 0.027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4 -1.89639E-6 L -0.2783 -0.003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5 0.00116 L -0.18229 0.0115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5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0023 L -0.01719 -0.0247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2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4.81481E-6 L -0.16424 0.01899 L -0.1934 0.00255 L -0.25712 0.01806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2.09625E-6 L -0.14219 0.0007 L -0.17136 0.03193 L -0.14983 0.06224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3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2.59259E-6 L -0.14427 0.01042 L -0.16406 0.00093 L -0.17778 -0.01273 L -0.19445 -0.02662 L -0.19931 -0.02315 L -0.20712 -0.03009 L -0.2257 -0.04282 L -0.2441 -0.05555 " pathEditMode="relative" rAng="0" ptsTypes="AAAAAAA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0.00139 L -0.11771 -0.00394 L -0.11945 -0.01689 L -0.11632 -0.05414 L -0.09965 0.13304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8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2.22222E-6 L -0.17604 -0.00185 L -0.2059 -0.01389 L -0.25643 -0.01389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7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7.40741E-7 L -0.13073 7.40741E-7 L -0.1441 -0.03982 L -0.17465 0.01296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3.7037E-6 C -0.12986 3.7037E-6 -0.14844 3.7037E-6 -0.16719 3.7037E-6 L -0.18247 -0.01852 " pathEditMode="relative" rAng="0" ptsTypes="f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0546E-7 L -0.12986 -0.040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0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5 0 " pathEditMode="relative" ptsTypes="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4255E-6 L -0.12204 -0.0663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8797E-6 L -0.12204 0.0175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2.86772E-7 L -0.16789 -0.0041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2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5 0.00116 L -0.18229 0.01158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5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28 3.44285E-6 C -0.11788 0.00069 -0.12343 -0.01273 -0.13003 -0.0118 C -0.13281 -0.01042 -0.13107 -0.01088 -0.13524 -0.01088 L -0.15659 -0.0317 L -0.14947 -0.05623 L -0.071 0.0192 " pathEditMode="relative" rAng="0" ptsTypes="ffAAAf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1.38825E-6 L -0.16423 0.01897 L -0.1934 0.00255 L -0.25816 0.01088 " pathEditMode="relative" rAng="0" ptsTypes="AAAA">
                                      <p:cBhvr>
                                        <p:cTn id="1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9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63 -2.09625E-6 L -0.14219 0.0007 L -0.17136 0.03193 L -0.14983 0.06224 " pathEditMode="relative" rAng="0" ptsTypes="AAAA"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31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02081 L -0.14461 -0.01711 L -0.16458 -0.02058 L -0.17847 -0.02521 L -0.19531 -0.03006 L -0.20017 -0.02891 L -0.20798 -0.03122 L -0.21458 -0.02867 L -0.2559 -0.02544 " pathEditMode="relative" rAng="0" ptsTypes="AAAAAAA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3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6 0.01758 L -0.12708 -0.00255 L -0.13958 0.00439 L -0.13437 0.03077 L -0.06475 0.06548 " pathEditMode="relative" rAng="0" ptsTypes="AAAAA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14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1666 L -0.14652 -0.03355 L -0.16319 0.02221 L -0.19149 0.02221 " pathEditMode="relative" rAng="0" ptsTypes="AAAA"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1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7.40741E-7 L -0.13073 7.40741E-7 L -0.1441 -0.03982 L -0.17465 0.01296 " pathEditMode="relative" rAng="0" ptsTypes="AAAA">
                                      <p:cBhvr>
                                        <p:cTn id="1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3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3.7037E-6 C -0.12986 3.7037E-6 -0.14844 3.7037E-6 -0.16719 3.7037E-6 L -0.18247 -0.01852 " pathEditMode="relative" rAng="0" ptsTypes="fAA">
                                      <p:cBhvr>
                                        <p:cTn id="1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3" animBg="1"/>
      <p:bldP spid="16" grpId="0" animBg="1"/>
      <p:bldP spid="17" grpId="0" animBg="1"/>
      <p:bldP spid="18" grpId="0" animBg="1"/>
      <p:bldP spid="18" grpId="3" animBg="1"/>
      <p:bldP spid="19" grpId="0" animBg="1"/>
      <p:bldP spid="19" grpId="3" animBg="1"/>
      <p:bldP spid="20" grpId="0" animBg="1"/>
      <p:bldP spid="21" grpId="0" animBg="1"/>
      <p:bldP spid="22" grpId="0" animBg="1"/>
      <p:bldP spid="23" grpId="0" animBg="1"/>
      <p:bldP spid="23" grpId="3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99790"/>
            <a:ext cx="3204000" cy="2529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/>
          <a:stretch>
            <a:fillRect/>
          </a:stretch>
        </p:blipFill>
        <p:spPr bwMode="auto">
          <a:xfrm>
            <a:off x="1428728" y="2857496"/>
            <a:ext cx="3312000" cy="2550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121444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انرژیِ فوتون‏های تابش گاما تنها به جنس چشمه بستگی دارد.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یک چشمه ممکن است فوتون‏هایی با انرژی‏های مختلف گسیل کند.</a:t>
            </a:r>
            <a:endParaRPr lang="fa-I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انرژیِ فوتون‏ها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72264" y="3429000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000000"/>
                </a:solidFill>
              </a:rPr>
              <a:t>ایریدیم (192)</a:t>
            </a:r>
            <a:endParaRPr lang="fa-IR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5918" y="3357562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000000"/>
                </a:solidFill>
              </a:rPr>
              <a:t>کبالت (6</a:t>
            </a:r>
            <a:r>
              <a:rPr lang="fa-IR" sz="1600" b="1" dirty="0" smtClean="0">
                <a:solidFill>
                  <a:srgbClr val="000000"/>
                </a:solidFill>
                <a:cs typeface="B Koodak Outline" pitchFamily="2" charset="-78"/>
              </a:rPr>
              <a:t>0</a:t>
            </a:r>
            <a:r>
              <a:rPr lang="fa-IR" b="1" dirty="0" smtClean="0">
                <a:solidFill>
                  <a:srgbClr val="000000"/>
                </a:solidFill>
              </a:rPr>
              <a:t>)</a:t>
            </a:r>
            <a:endParaRPr lang="fa-IR" b="1" dirty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00101" y="2500306"/>
            <a:ext cx="4000527" cy="3531240"/>
            <a:chOff x="2564961" y="1726630"/>
            <a:chExt cx="4000527" cy="353124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2857488" y="4784734"/>
              <a:ext cx="370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69654" y="4857760"/>
              <a:ext cx="142876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chemeClr val="bg1"/>
                  </a:solidFill>
                </a:rPr>
                <a:t>انرژیِ فوتون‏ها</a:t>
              </a:r>
              <a:endParaRPr lang="fa-IR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779538" y="3298266"/>
              <a:ext cx="216000" cy="216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3" name="Oval 52"/>
            <p:cNvSpPr/>
            <p:nvPr/>
          </p:nvSpPr>
          <p:spPr>
            <a:xfrm>
              <a:off x="5027604" y="3655456"/>
              <a:ext cx="252000" cy="252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6200000" flipV="1">
              <a:off x="1336915" y="3316361"/>
              <a:ext cx="3181742" cy="2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6200000">
              <a:off x="2035247" y="3256476"/>
              <a:ext cx="14287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تعداد فوتون‏ها</a:t>
              </a:r>
              <a:endParaRPr lang="fa-IR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754249" y="2488164"/>
            <a:ext cx="3888031" cy="3471944"/>
            <a:chOff x="2569457" y="1726630"/>
            <a:chExt cx="3888031" cy="347194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2857488" y="4784734"/>
              <a:ext cx="360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069654" y="4798464"/>
              <a:ext cx="142876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chemeClr val="bg1"/>
                  </a:solidFill>
                </a:rPr>
                <a:t>انرژیِ فوتون‏ها</a:t>
              </a:r>
              <a:endParaRPr lang="fa-IR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673092" y="3441142"/>
              <a:ext cx="108000" cy="10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3" name="Oval 62"/>
            <p:cNvSpPr/>
            <p:nvPr/>
          </p:nvSpPr>
          <p:spPr>
            <a:xfrm>
              <a:off x="3958844" y="3798332"/>
              <a:ext cx="144000" cy="144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4" name="Oval 63"/>
            <p:cNvSpPr/>
            <p:nvPr/>
          </p:nvSpPr>
          <p:spPr>
            <a:xfrm>
              <a:off x="4244596" y="4155522"/>
              <a:ext cx="180000" cy="1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6200000" flipV="1">
              <a:off x="1336915" y="3316361"/>
              <a:ext cx="3181742" cy="2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6200000">
              <a:off x="2039743" y="3256476"/>
              <a:ext cx="14287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تعداد فوتون‏ها</a:t>
              </a:r>
              <a:endParaRPr lang="fa-IR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43240" y="3071810"/>
            <a:ext cx="642942" cy="35719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4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6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69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71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84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85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72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8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1357322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تعداد فوتون‏های گامای گسیلی از یک چشمه به شمار واپاشی‏هایی بستگی دارد که در یک زمان مشخص (مثلاً یک ثانیه) در چشمه رخ می‏دهد.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اکتیویته‏ی یک چشمه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71736" y="3500438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Oval 49"/>
          <p:cNvSpPr/>
          <p:nvPr/>
        </p:nvSpPr>
        <p:spPr>
          <a:xfrm>
            <a:off x="3704596" y="447190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Oval 65"/>
          <p:cNvSpPr/>
          <p:nvPr/>
        </p:nvSpPr>
        <p:spPr>
          <a:xfrm>
            <a:off x="3571306" y="3071810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Oval 68"/>
          <p:cNvSpPr/>
          <p:nvPr/>
        </p:nvSpPr>
        <p:spPr>
          <a:xfrm>
            <a:off x="3761968" y="5214388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5" name="Oval 94"/>
          <p:cNvSpPr/>
          <p:nvPr/>
        </p:nvSpPr>
        <p:spPr>
          <a:xfrm>
            <a:off x="3500430" y="420919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6" name="Oval 95"/>
          <p:cNvSpPr/>
          <p:nvPr/>
        </p:nvSpPr>
        <p:spPr>
          <a:xfrm>
            <a:off x="3357554" y="435207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7" name="Oval 96"/>
          <p:cNvSpPr/>
          <p:nvPr/>
        </p:nvSpPr>
        <p:spPr>
          <a:xfrm>
            <a:off x="3643306" y="428063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3286116" y="456638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9" name="Oval 98"/>
          <p:cNvSpPr/>
          <p:nvPr/>
        </p:nvSpPr>
        <p:spPr>
          <a:xfrm>
            <a:off x="3428992" y="470926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0" name="Oval 99"/>
          <p:cNvSpPr/>
          <p:nvPr/>
        </p:nvSpPr>
        <p:spPr>
          <a:xfrm>
            <a:off x="3643306" y="463782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1" name="Oval 100"/>
          <p:cNvSpPr/>
          <p:nvPr/>
        </p:nvSpPr>
        <p:spPr>
          <a:xfrm>
            <a:off x="3500430" y="442351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3786182" y="435207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8" name="Oval 137"/>
          <p:cNvSpPr/>
          <p:nvPr/>
        </p:nvSpPr>
        <p:spPr>
          <a:xfrm>
            <a:off x="3071802" y="400050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9" name="Oval 138"/>
          <p:cNvSpPr/>
          <p:nvPr/>
        </p:nvSpPr>
        <p:spPr>
          <a:xfrm>
            <a:off x="3500430" y="385762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0" name="Oval 139"/>
          <p:cNvSpPr/>
          <p:nvPr/>
        </p:nvSpPr>
        <p:spPr>
          <a:xfrm>
            <a:off x="2643174" y="435769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1" name="Oval 140"/>
          <p:cNvSpPr/>
          <p:nvPr/>
        </p:nvSpPr>
        <p:spPr>
          <a:xfrm>
            <a:off x="2857488" y="414338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2" name="Oval 141"/>
          <p:cNvSpPr/>
          <p:nvPr/>
        </p:nvSpPr>
        <p:spPr>
          <a:xfrm>
            <a:off x="2928926" y="442913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" name="Oval 142"/>
          <p:cNvSpPr/>
          <p:nvPr/>
        </p:nvSpPr>
        <p:spPr>
          <a:xfrm>
            <a:off x="3162288" y="444818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4" name="Oval 143"/>
          <p:cNvSpPr/>
          <p:nvPr/>
        </p:nvSpPr>
        <p:spPr>
          <a:xfrm>
            <a:off x="3214678" y="435769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5" name="Oval 144"/>
          <p:cNvSpPr/>
          <p:nvPr/>
        </p:nvSpPr>
        <p:spPr>
          <a:xfrm>
            <a:off x="3467088" y="475298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6" name="Oval 145"/>
          <p:cNvSpPr/>
          <p:nvPr/>
        </p:nvSpPr>
        <p:spPr>
          <a:xfrm>
            <a:off x="3143240" y="371475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7" name="Oval 146"/>
          <p:cNvSpPr/>
          <p:nvPr/>
        </p:nvSpPr>
        <p:spPr>
          <a:xfrm>
            <a:off x="3295640" y="386715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8" name="Oval 147"/>
          <p:cNvSpPr/>
          <p:nvPr/>
        </p:nvSpPr>
        <p:spPr>
          <a:xfrm>
            <a:off x="3448040" y="401955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9" name="Oval 148"/>
          <p:cNvSpPr/>
          <p:nvPr/>
        </p:nvSpPr>
        <p:spPr>
          <a:xfrm>
            <a:off x="2786050" y="392906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0" name="Oval 149"/>
          <p:cNvSpPr/>
          <p:nvPr/>
        </p:nvSpPr>
        <p:spPr>
          <a:xfrm>
            <a:off x="2938450" y="408146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1" name="Oval 150"/>
          <p:cNvSpPr/>
          <p:nvPr/>
        </p:nvSpPr>
        <p:spPr>
          <a:xfrm>
            <a:off x="2928926" y="421481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2" name="Oval 151"/>
          <p:cNvSpPr/>
          <p:nvPr/>
        </p:nvSpPr>
        <p:spPr>
          <a:xfrm>
            <a:off x="3143240" y="421481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3" name="Oval 152"/>
          <p:cNvSpPr/>
          <p:nvPr/>
        </p:nvSpPr>
        <p:spPr>
          <a:xfrm>
            <a:off x="3395650" y="453866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4" name="Oval 153"/>
          <p:cNvSpPr/>
          <p:nvPr/>
        </p:nvSpPr>
        <p:spPr>
          <a:xfrm>
            <a:off x="3000364" y="378619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5" name="Oval 154"/>
          <p:cNvSpPr/>
          <p:nvPr/>
        </p:nvSpPr>
        <p:spPr>
          <a:xfrm>
            <a:off x="3152764" y="393859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6" name="Oval 155"/>
          <p:cNvSpPr/>
          <p:nvPr/>
        </p:nvSpPr>
        <p:spPr>
          <a:xfrm>
            <a:off x="3214678" y="414338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7" name="Oval 156"/>
          <p:cNvSpPr/>
          <p:nvPr/>
        </p:nvSpPr>
        <p:spPr>
          <a:xfrm>
            <a:off x="3457564" y="424339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8" name="Oval 157"/>
          <p:cNvSpPr/>
          <p:nvPr/>
        </p:nvSpPr>
        <p:spPr>
          <a:xfrm>
            <a:off x="3643306" y="4000504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9" name="Oval 158"/>
          <p:cNvSpPr/>
          <p:nvPr/>
        </p:nvSpPr>
        <p:spPr>
          <a:xfrm>
            <a:off x="3571868" y="3714752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0" name="Oval 159"/>
          <p:cNvSpPr/>
          <p:nvPr/>
        </p:nvSpPr>
        <p:spPr>
          <a:xfrm>
            <a:off x="3762364" y="454819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1" name="Oval 160"/>
          <p:cNvSpPr/>
          <p:nvPr/>
        </p:nvSpPr>
        <p:spPr>
          <a:xfrm>
            <a:off x="2928926" y="4643446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2" name="Oval 161"/>
          <p:cNvSpPr/>
          <p:nvPr/>
        </p:nvSpPr>
        <p:spPr>
          <a:xfrm>
            <a:off x="3071802" y="364331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3" name="Oval 162"/>
          <p:cNvSpPr/>
          <p:nvPr/>
        </p:nvSpPr>
        <p:spPr>
          <a:xfrm>
            <a:off x="3224202" y="379571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4" name="Oval 163"/>
          <p:cNvSpPr/>
          <p:nvPr/>
        </p:nvSpPr>
        <p:spPr>
          <a:xfrm>
            <a:off x="2928926" y="3929066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5" name="Oval 164"/>
          <p:cNvSpPr/>
          <p:nvPr/>
        </p:nvSpPr>
        <p:spPr>
          <a:xfrm>
            <a:off x="3571868" y="4572008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6" name="Oval 165"/>
          <p:cNvSpPr/>
          <p:nvPr/>
        </p:nvSpPr>
        <p:spPr>
          <a:xfrm>
            <a:off x="3428992" y="4214818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7" name="Oval 166"/>
          <p:cNvSpPr/>
          <p:nvPr/>
        </p:nvSpPr>
        <p:spPr>
          <a:xfrm>
            <a:off x="3571868" y="378619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8" name="Oval 167"/>
          <p:cNvSpPr/>
          <p:nvPr/>
        </p:nvSpPr>
        <p:spPr>
          <a:xfrm>
            <a:off x="2928926" y="414338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9" name="Oval 168"/>
          <p:cNvSpPr/>
          <p:nvPr/>
        </p:nvSpPr>
        <p:spPr>
          <a:xfrm>
            <a:off x="3643306" y="442913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0" name="Oval 169"/>
          <p:cNvSpPr/>
          <p:nvPr/>
        </p:nvSpPr>
        <p:spPr>
          <a:xfrm>
            <a:off x="2857488" y="378619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1" name="Oval 170"/>
          <p:cNvSpPr/>
          <p:nvPr/>
        </p:nvSpPr>
        <p:spPr>
          <a:xfrm>
            <a:off x="3643306" y="414338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2" name="Oval 171"/>
          <p:cNvSpPr/>
          <p:nvPr/>
        </p:nvSpPr>
        <p:spPr>
          <a:xfrm>
            <a:off x="3357554" y="407194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3" name="Oval 172"/>
          <p:cNvSpPr/>
          <p:nvPr/>
        </p:nvSpPr>
        <p:spPr>
          <a:xfrm>
            <a:off x="3714744" y="4214818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4" name="Oval 173"/>
          <p:cNvSpPr/>
          <p:nvPr/>
        </p:nvSpPr>
        <p:spPr>
          <a:xfrm>
            <a:off x="3714744" y="400050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5" name="Oval 174"/>
          <p:cNvSpPr/>
          <p:nvPr/>
        </p:nvSpPr>
        <p:spPr>
          <a:xfrm>
            <a:off x="3214678" y="400050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6" name="Oval 175"/>
          <p:cNvSpPr/>
          <p:nvPr/>
        </p:nvSpPr>
        <p:spPr>
          <a:xfrm>
            <a:off x="2714612" y="407194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7" name="Oval 176"/>
          <p:cNvSpPr/>
          <p:nvPr/>
        </p:nvSpPr>
        <p:spPr>
          <a:xfrm>
            <a:off x="3286116" y="3571876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8" name="Oval 177"/>
          <p:cNvSpPr/>
          <p:nvPr/>
        </p:nvSpPr>
        <p:spPr>
          <a:xfrm>
            <a:off x="3571868" y="400050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9" name="Oval 178"/>
          <p:cNvSpPr/>
          <p:nvPr/>
        </p:nvSpPr>
        <p:spPr>
          <a:xfrm>
            <a:off x="3857620" y="407194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0" name="Oval 179"/>
          <p:cNvSpPr/>
          <p:nvPr/>
        </p:nvSpPr>
        <p:spPr>
          <a:xfrm>
            <a:off x="3428992" y="371475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1" name="Oval 180"/>
          <p:cNvSpPr/>
          <p:nvPr/>
        </p:nvSpPr>
        <p:spPr>
          <a:xfrm>
            <a:off x="3000364" y="435769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2" name="Oval 181"/>
          <p:cNvSpPr/>
          <p:nvPr/>
        </p:nvSpPr>
        <p:spPr>
          <a:xfrm>
            <a:off x="3214678" y="4429132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3" name="Oval 182"/>
          <p:cNvSpPr/>
          <p:nvPr/>
        </p:nvSpPr>
        <p:spPr>
          <a:xfrm>
            <a:off x="3357554" y="4714884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4" name="Oval 183"/>
          <p:cNvSpPr/>
          <p:nvPr/>
        </p:nvSpPr>
        <p:spPr>
          <a:xfrm>
            <a:off x="3214678" y="4214818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5" name="Oval 184"/>
          <p:cNvSpPr/>
          <p:nvPr/>
        </p:nvSpPr>
        <p:spPr>
          <a:xfrm>
            <a:off x="2714612" y="4286256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6" name="Oval 185"/>
          <p:cNvSpPr/>
          <p:nvPr/>
        </p:nvSpPr>
        <p:spPr>
          <a:xfrm>
            <a:off x="3357554" y="450057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7" name="Oval 186"/>
          <p:cNvSpPr/>
          <p:nvPr/>
        </p:nvSpPr>
        <p:spPr>
          <a:xfrm>
            <a:off x="3357554" y="3929066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8" name="Oval 187"/>
          <p:cNvSpPr/>
          <p:nvPr/>
        </p:nvSpPr>
        <p:spPr>
          <a:xfrm>
            <a:off x="3071802" y="4143380"/>
            <a:ext cx="108000" cy="108000"/>
          </a:xfrm>
          <a:prstGeom prst="ellipse">
            <a:avLst/>
          </a:prstGeom>
          <a:solidFill>
            <a:srgbClr val="7F3FD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2167306" y="4753124"/>
            <a:ext cx="714380" cy="57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 rot="-2580000">
            <a:off x="2738764" y="4230834"/>
            <a:ext cx="36000" cy="504000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3" name="Oval 192"/>
          <p:cNvSpPr/>
          <p:nvPr/>
        </p:nvSpPr>
        <p:spPr>
          <a:xfrm rot="2580000">
            <a:off x="3097581" y="4424271"/>
            <a:ext cx="36000" cy="252000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4" name="TextBox 193"/>
          <p:cNvSpPr txBox="1"/>
          <p:nvPr/>
        </p:nvSpPr>
        <p:spPr>
          <a:xfrm>
            <a:off x="4357686" y="2653911"/>
            <a:ext cx="4214842" cy="1338828"/>
          </a:xfrm>
          <a:prstGeom prst="rect">
            <a:avLst/>
          </a:prstGeom>
          <a:solidFill>
            <a:srgbClr val="B272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fa-IR" sz="900" dirty="0" smtClean="0"/>
          </a:p>
          <a:p>
            <a:pPr algn="ctr"/>
            <a:r>
              <a:rPr lang="fa-IR" sz="2400" dirty="0" smtClean="0">
                <a:solidFill>
                  <a:srgbClr val="FFFF00"/>
                </a:solidFill>
              </a:rPr>
              <a:t>اکتیویته (فعالیت یا پرتوزایی) </a:t>
            </a:r>
            <a:r>
              <a:rPr lang="fa-IR" sz="2400" dirty="0" smtClean="0"/>
              <a:t>کمیّتی است برای سنجش مقدار مواد پرتوزا؛ و تعداد واپاشی‏هایی را که در یک مقدار ماده رخ می‏دهد بیان می‏کند.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143108" y="5500702"/>
            <a:ext cx="19288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واپاشیِ یک اتمِ کبالت 6</a:t>
            </a:r>
            <a:r>
              <a:rPr lang="fa-IR" sz="2000" dirty="0" smtClean="0">
                <a:cs typeface="B Koodak Outline" pitchFamily="2" charset="-78"/>
              </a:rPr>
              <a:t>0</a:t>
            </a:r>
            <a:r>
              <a:rPr lang="fa-IR" sz="2400" dirty="0" smtClean="0"/>
              <a:t> </a:t>
            </a:r>
            <a:endParaRPr lang="fa-IR" sz="2400" dirty="0"/>
          </a:p>
        </p:txBody>
      </p:sp>
      <p:sp>
        <p:nvSpPr>
          <p:cNvPr id="196" name="TextBox 195"/>
          <p:cNvSpPr txBox="1"/>
          <p:nvPr/>
        </p:nvSpPr>
        <p:spPr>
          <a:xfrm>
            <a:off x="4929190" y="4643446"/>
            <a:ext cx="3643338" cy="1284967"/>
          </a:xfrm>
          <a:prstGeom prst="rect">
            <a:avLst/>
          </a:prstGeom>
          <a:solidFill>
            <a:srgbClr val="B272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endParaRPr lang="fa-IR" sz="900" dirty="0" smtClean="0"/>
          </a:p>
          <a:p>
            <a:pPr algn="ctr">
              <a:spcAft>
                <a:spcPts val="1200"/>
              </a:spcAft>
            </a:pPr>
            <a:r>
              <a:rPr lang="fa-IR" sz="2400" dirty="0" smtClean="0"/>
              <a:t>یک </a:t>
            </a:r>
            <a:r>
              <a:rPr lang="fa-IR" sz="2400" dirty="0" smtClean="0">
                <a:solidFill>
                  <a:srgbClr val="FFFF00"/>
                </a:solidFill>
              </a:rPr>
              <a:t>بکرل (</a:t>
            </a:r>
            <a:r>
              <a:rPr lang="en-US" sz="2400" dirty="0" err="1" smtClean="0">
                <a:solidFill>
                  <a:srgbClr val="FFFF00"/>
                </a:solidFill>
              </a:rPr>
              <a:t>Bq</a:t>
            </a:r>
            <a:r>
              <a:rPr lang="fa-IR" sz="2400" dirty="0" smtClean="0">
                <a:solidFill>
                  <a:srgbClr val="FFFF00"/>
                </a:solidFill>
              </a:rPr>
              <a:t>)</a:t>
            </a:r>
            <a:r>
              <a:rPr lang="fa-IR" sz="2400" dirty="0" smtClean="0"/>
              <a:t> = یک واپاشی در ثانیه</a:t>
            </a:r>
          </a:p>
          <a:p>
            <a:pPr algn="ctr"/>
            <a:r>
              <a:rPr lang="fa-IR" sz="2400" dirty="0" smtClean="0"/>
              <a:t>یک </a:t>
            </a:r>
            <a:r>
              <a:rPr lang="fa-IR" sz="2400" dirty="0" smtClean="0">
                <a:solidFill>
                  <a:srgbClr val="FFFF00"/>
                </a:solidFill>
              </a:rPr>
              <a:t>کوری (</a:t>
            </a:r>
            <a:r>
              <a:rPr lang="en-US" sz="2400" dirty="0" err="1" smtClean="0">
                <a:solidFill>
                  <a:srgbClr val="FFFF00"/>
                </a:solidFill>
              </a:rPr>
              <a:t>Ci</a:t>
            </a:r>
            <a:r>
              <a:rPr lang="fa-IR" sz="2400" dirty="0" smtClean="0">
                <a:solidFill>
                  <a:srgbClr val="FFFF00"/>
                </a:solidFill>
              </a:rPr>
              <a:t>)</a:t>
            </a:r>
            <a:r>
              <a:rPr lang="fa-IR" sz="2400" dirty="0" smtClean="0"/>
              <a:t> = 1</a:t>
            </a:r>
            <a:r>
              <a:rPr lang="fa-IR" sz="2000" dirty="0" smtClean="0">
                <a:cs typeface="B Koodak Outline" pitchFamily="2" charset="-78"/>
              </a:rPr>
              <a:t>0</a:t>
            </a:r>
            <a:r>
              <a:rPr lang="fa-IR" sz="2400" baseline="30000" dirty="0" smtClean="0"/>
              <a:t>1</a:t>
            </a:r>
            <a:r>
              <a:rPr lang="fa-IR" sz="2400" baseline="30000" dirty="0" smtClean="0">
                <a:cs typeface="B Koodak Outline" pitchFamily="2" charset="-78"/>
              </a:rPr>
              <a:t>0</a:t>
            </a:r>
            <a:r>
              <a:rPr lang="fa-IR" sz="2400" dirty="0" smtClean="0"/>
              <a:t> × 3/7 بکرل</a:t>
            </a:r>
          </a:p>
          <a:p>
            <a:pPr algn="ctr"/>
            <a:endParaRPr lang="fa-IR" sz="1050" dirty="0"/>
          </a:p>
        </p:txBody>
      </p:sp>
      <p:sp>
        <p:nvSpPr>
          <p:cNvPr id="110" name="Oval 109"/>
          <p:cNvSpPr/>
          <p:nvPr/>
        </p:nvSpPr>
        <p:spPr>
          <a:xfrm>
            <a:off x="3000364" y="2999810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1" name="Oval 110"/>
          <p:cNvSpPr/>
          <p:nvPr/>
        </p:nvSpPr>
        <p:spPr>
          <a:xfrm>
            <a:off x="3214678" y="5285826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9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103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108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12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12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12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12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0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4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05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10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107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9 -0.01574 C 0.02969 -0.01574 0.08768 0.06297 0.08768 0.16042 C 0.08768 0.25718 0.02726 0.32199 -0.04322 0.32199 C -0.11492 0.32199 -0.16926 0.25718 -0.16926 0.16042 C -0.16926 0.06297 -0.11249 -0.01574 -0.04079 -0.01574 Z " pathEditMode="fixed" rAng="0" ptsTypes="fffff">
                                      <p:cBhvr>
                                        <p:cTn id="6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83 -0.30486 C -0.06285 -0.35324 0.01545 -0.32731 0.05104 -0.24791 C 0.08594 -0.16782 0.06424 -0.06319 0.0026 -0.01528 C -0.05885 0.03334 -0.13715 0.00648 -0.17257 -0.07338 C -0.20746 -0.15347 -0.18594 -0.25671 -0.12483 -0.30486 Z " pathEditMode="fixed" rAng="-1821218" ptsTypes="fffff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0532 C 0.11789 -0.00532 0.17587 0.07338 0.17587 0.17084 C 0.17587 0.2676 0.11546 0.33241 0.04497 0.33241 C -0.02673 0.33241 -0.08107 0.2676 -0.08107 0.17084 C -0.08107 0.07338 -0.0243 -0.00532 0.0474 -0.00532 Z " pathEditMode="fixed" rAng="0" ptsTypes="fffff">
                                      <p:cBhvr>
                                        <p:cTn id="1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1 -0.31505 C -0.02743 -0.36343 0.05087 -0.3375 0.08646 -0.25811 C 0.12136 -0.17801 0.09965 -0.07338 0.03802 -0.02547 C -0.02344 0.02314 -0.10173 -0.00371 -0.13715 -0.08357 C -0.17205 -0.16366 -0.15052 -0.2669 -0.08941 -0.31505 Z " pathEditMode="fixed" rAng="-1821218" ptsTypes="fffff">
                                      <p:cBhvr>
                                        <p:cTn id="132" dur="1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5" presetClass="emph" presetSubtype="0" repeatCount="1000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00"/>
                            </p:stCondLst>
                            <p:childTnLst>
                              <p:par>
                                <p:cTn id="1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324 L -0.20052 -0.2868 " pathEditMode="relative" ptsTypes="AA">
                                      <p:cBhvr>
                                        <p:cTn id="15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463 L 0.23107 -0.22616 " pathEditMode="relative" ptsTypes="AA">
                                      <p:cBhvr>
                                        <p:cTn id="15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" grpId="0" animBg="1"/>
      <p:bldP spid="6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1" grpId="1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92" grpId="0" animBg="1"/>
      <p:bldP spid="192" grpId="1" animBg="1"/>
      <p:bldP spid="192" grpId="2" animBg="1"/>
      <p:bldP spid="193" grpId="0" animBg="1"/>
      <p:bldP spid="193" grpId="1" animBg="1"/>
      <p:bldP spid="193" grpId="2" animBg="1"/>
      <p:bldP spid="110" grpId="0" animBg="1"/>
      <p:bldP spid="1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271464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هر چه زمان می‏گذرد، از مقدارِ ماده‏ی پرتوزای اولیه (مادر) می‏شود و به مقدارِ ماده‏ی جدید (دختر) اضافه می‏شود.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تغییر اکتیویته با زمان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7000892" y="470274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 کبالت 60 </a:t>
            </a:r>
            <a:endParaRPr lang="fa-IR" b="1" dirty="0"/>
          </a:p>
        </p:txBody>
      </p:sp>
      <p:sp>
        <p:nvSpPr>
          <p:cNvPr id="78" name="Rectangle 77"/>
          <p:cNvSpPr/>
          <p:nvPr/>
        </p:nvSpPr>
        <p:spPr>
          <a:xfrm>
            <a:off x="1857356" y="4429132"/>
            <a:ext cx="4429156" cy="144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Rectangle 78"/>
          <p:cNvSpPr/>
          <p:nvPr/>
        </p:nvSpPr>
        <p:spPr>
          <a:xfrm>
            <a:off x="8215338" y="4786322"/>
            <a:ext cx="180000" cy="180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Rectangle 79"/>
          <p:cNvSpPr/>
          <p:nvPr/>
        </p:nvSpPr>
        <p:spPr>
          <a:xfrm>
            <a:off x="2500298" y="478632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Rectangle 80"/>
          <p:cNvSpPr/>
          <p:nvPr/>
        </p:nvSpPr>
        <p:spPr>
          <a:xfrm>
            <a:off x="8215338" y="528638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2" name="TextBox 81"/>
          <p:cNvSpPr txBox="1"/>
          <p:nvPr/>
        </p:nvSpPr>
        <p:spPr>
          <a:xfrm>
            <a:off x="7072330" y="5202808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نیکل 60</a:t>
            </a:r>
            <a:endParaRPr lang="fa-IR" b="1" dirty="0"/>
          </a:p>
        </p:txBody>
      </p:sp>
      <p:pic>
        <p:nvPicPr>
          <p:cNvPr id="83" name="Picture 82" descr="tick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357562"/>
            <a:ext cx="714375" cy="8477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" name="Rectangle 83"/>
          <p:cNvSpPr/>
          <p:nvPr/>
        </p:nvSpPr>
        <p:spPr>
          <a:xfrm>
            <a:off x="4214810" y="507207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5" name="Rectangle 84"/>
          <p:cNvSpPr/>
          <p:nvPr/>
        </p:nvSpPr>
        <p:spPr>
          <a:xfrm>
            <a:off x="3071802" y="532070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6" name="Rectangle 85"/>
          <p:cNvSpPr/>
          <p:nvPr/>
        </p:nvSpPr>
        <p:spPr>
          <a:xfrm>
            <a:off x="5177818" y="478632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Rectangle 86"/>
          <p:cNvSpPr/>
          <p:nvPr/>
        </p:nvSpPr>
        <p:spPr>
          <a:xfrm>
            <a:off x="5177818" y="5392140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Rectangle 87"/>
          <p:cNvSpPr/>
          <p:nvPr/>
        </p:nvSpPr>
        <p:spPr>
          <a:xfrm>
            <a:off x="3643306" y="471488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9" name="Rectangle 88"/>
          <p:cNvSpPr/>
          <p:nvPr/>
        </p:nvSpPr>
        <p:spPr>
          <a:xfrm>
            <a:off x="4367210" y="567789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0" name="Rectangle 89"/>
          <p:cNvSpPr/>
          <p:nvPr/>
        </p:nvSpPr>
        <p:spPr>
          <a:xfrm>
            <a:off x="2000232" y="564357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1" name="Rectangle 90"/>
          <p:cNvSpPr/>
          <p:nvPr/>
        </p:nvSpPr>
        <p:spPr>
          <a:xfrm>
            <a:off x="2000232" y="500063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" name="Rectangle 91"/>
          <p:cNvSpPr/>
          <p:nvPr/>
        </p:nvSpPr>
        <p:spPr>
          <a:xfrm>
            <a:off x="4643438" y="464344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Rectangle 92"/>
          <p:cNvSpPr/>
          <p:nvPr/>
        </p:nvSpPr>
        <p:spPr>
          <a:xfrm>
            <a:off x="3500430" y="528638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Rectangle 93"/>
          <p:cNvSpPr/>
          <p:nvPr/>
        </p:nvSpPr>
        <p:spPr>
          <a:xfrm>
            <a:off x="4714876" y="492919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Rectangle 102"/>
          <p:cNvSpPr/>
          <p:nvPr/>
        </p:nvSpPr>
        <p:spPr>
          <a:xfrm>
            <a:off x="5677884" y="464344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4" name="Rectangle 103"/>
          <p:cNvSpPr/>
          <p:nvPr/>
        </p:nvSpPr>
        <p:spPr>
          <a:xfrm>
            <a:off x="5677884" y="524926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5" name="Rectangle 104"/>
          <p:cNvSpPr/>
          <p:nvPr/>
        </p:nvSpPr>
        <p:spPr>
          <a:xfrm>
            <a:off x="4143372" y="457200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6" name="Rectangle 105"/>
          <p:cNvSpPr/>
          <p:nvPr/>
        </p:nvSpPr>
        <p:spPr>
          <a:xfrm>
            <a:off x="4867276" y="553501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7" name="Rectangle 106"/>
          <p:cNvSpPr/>
          <p:nvPr/>
        </p:nvSpPr>
        <p:spPr>
          <a:xfrm>
            <a:off x="5143504" y="4500570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8" name="Rectangle 107"/>
          <p:cNvSpPr/>
          <p:nvPr/>
        </p:nvSpPr>
        <p:spPr>
          <a:xfrm>
            <a:off x="4143372" y="535782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9" name="Rectangle 108"/>
          <p:cNvSpPr/>
          <p:nvPr/>
        </p:nvSpPr>
        <p:spPr>
          <a:xfrm>
            <a:off x="2500298" y="496351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0" name="Rectangle 109"/>
          <p:cNvSpPr/>
          <p:nvPr/>
        </p:nvSpPr>
        <p:spPr>
          <a:xfrm>
            <a:off x="3428992" y="464344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1" name="Rectangle 110"/>
          <p:cNvSpPr/>
          <p:nvPr/>
        </p:nvSpPr>
        <p:spPr>
          <a:xfrm>
            <a:off x="3643306" y="550070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" name="Rectangle 111"/>
          <p:cNvSpPr/>
          <p:nvPr/>
        </p:nvSpPr>
        <p:spPr>
          <a:xfrm>
            <a:off x="1928794" y="457200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3" name="Rectangle 112"/>
          <p:cNvSpPr/>
          <p:nvPr/>
        </p:nvSpPr>
        <p:spPr>
          <a:xfrm>
            <a:off x="2652698" y="553501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4" name="Rectangle 113"/>
          <p:cNvSpPr/>
          <p:nvPr/>
        </p:nvSpPr>
        <p:spPr>
          <a:xfrm>
            <a:off x="2928926" y="4500570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5" name="Rectangle 114"/>
          <p:cNvSpPr/>
          <p:nvPr/>
        </p:nvSpPr>
        <p:spPr>
          <a:xfrm>
            <a:off x="2000232" y="535782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6" name="Rectangle 115"/>
          <p:cNvSpPr/>
          <p:nvPr/>
        </p:nvSpPr>
        <p:spPr>
          <a:xfrm>
            <a:off x="4367210" y="522447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7" name="Rectangle 116"/>
          <p:cNvSpPr/>
          <p:nvPr/>
        </p:nvSpPr>
        <p:spPr>
          <a:xfrm>
            <a:off x="3224202" y="547310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Rectangle 117"/>
          <p:cNvSpPr/>
          <p:nvPr/>
        </p:nvSpPr>
        <p:spPr>
          <a:xfrm>
            <a:off x="3795706" y="486728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9" name="Rectangle 118"/>
          <p:cNvSpPr/>
          <p:nvPr/>
        </p:nvSpPr>
        <p:spPr>
          <a:xfrm>
            <a:off x="5357818" y="5072074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0" name="Rectangle 119"/>
          <p:cNvSpPr/>
          <p:nvPr/>
        </p:nvSpPr>
        <p:spPr>
          <a:xfrm>
            <a:off x="3867144" y="565310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1" name="Rectangle 120"/>
          <p:cNvSpPr/>
          <p:nvPr/>
        </p:nvSpPr>
        <p:spPr>
          <a:xfrm>
            <a:off x="4295772" y="4724408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" name="Rectangle 121"/>
          <p:cNvSpPr/>
          <p:nvPr/>
        </p:nvSpPr>
        <p:spPr>
          <a:xfrm>
            <a:off x="4367210" y="551022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3" name="Rectangle 122"/>
          <p:cNvSpPr/>
          <p:nvPr/>
        </p:nvSpPr>
        <p:spPr>
          <a:xfrm>
            <a:off x="3581392" y="4963512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4" name="Rectangle 123"/>
          <p:cNvSpPr/>
          <p:nvPr/>
        </p:nvSpPr>
        <p:spPr>
          <a:xfrm>
            <a:off x="3143240" y="5000636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5" name="Rectangle 124"/>
          <p:cNvSpPr/>
          <p:nvPr/>
        </p:nvSpPr>
        <p:spPr>
          <a:xfrm>
            <a:off x="3081326" y="4652970"/>
            <a:ext cx="180000" cy="18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6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7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72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12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12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73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7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6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6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 descr="untitled.png"/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411306" y="3661892"/>
            <a:ext cx="2232000" cy="21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157163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3000" dirty="0" smtClean="0"/>
              <a:t>مدت‏زمانی که طول می‏کشد تا نیمی از یک ماده‏ی پرتوزا وابپاشد و به ماده‏ای دیگر تبدیل شود </a:t>
            </a:r>
            <a:r>
              <a:rPr lang="fa-IR" sz="3000" dirty="0" smtClean="0">
                <a:solidFill>
                  <a:srgbClr val="FFFF00"/>
                </a:solidFill>
              </a:rPr>
              <a:t>نیمه</a:t>
            </a:r>
            <a:r>
              <a:rPr lang="fa-IR" sz="3000" u="sng" dirty="0" smtClean="0">
                <a:solidFill>
                  <a:srgbClr val="FFFF00"/>
                </a:solidFill>
              </a:rPr>
              <a:t>‏</a:t>
            </a:r>
            <a:r>
              <a:rPr lang="fa-IR" sz="3000" dirty="0" smtClean="0">
                <a:solidFill>
                  <a:srgbClr val="FFFF00"/>
                </a:solidFill>
              </a:rPr>
              <a:t>عمرِ </a:t>
            </a:r>
            <a:r>
              <a:rPr lang="fa-IR" sz="3000" dirty="0" smtClean="0"/>
              <a:t>آن ماده‏ی پرتوزا نام دارد.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fa-I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نیمه‏عمر یک ماده‏ی پرتوزا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264892" y="3357562"/>
            <a:ext cx="2736000" cy="273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53" name="Group 152"/>
          <p:cNvGrpSpPr/>
          <p:nvPr/>
        </p:nvGrpSpPr>
        <p:grpSpPr>
          <a:xfrm>
            <a:off x="7000892" y="4702742"/>
            <a:ext cx="1394446" cy="869398"/>
            <a:chOff x="7000892" y="4702742"/>
            <a:chExt cx="1394446" cy="869398"/>
          </a:xfrm>
        </p:grpSpPr>
        <p:sp>
          <p:nvSpPr>
            <p:cNvPr id="195" name="TextBox 194"/>
            <p:cNvSpPr txBox="1"/>
            <p:nvPr/>
          </p:nvSpPr>
          <p:spPr>
            <a:xfrm>
              <a:off x="7000892" y="4702742"/>
              <a:ext cx="11430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/>
                <a:t> کبالت 60 </a:t>
              </a:r>
              <a:endParaRPr lang="fa-IR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215338" y="4786322"/>
              <a:ext cx="180000" cy="180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215338" y="5286388"/>
              <a:ext cx="180000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72330" y="5202808"/>
              <a:ext cx="100013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b="1" dirty="0" smtClean="0"/>
                <a:t>نیکل 60</a:t>
              </a:r>
              <a:endParaRPr lang="fa-IR" b="1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264892" y="3357562"/>
            <a:ext cx="1368000" cy="27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1/2</a:t>
            </a:r>
            <a:endParaRPr lang="fa-IR" sz="2800" dirty="0"/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2285984" y="3301563"/>
            <a:ext cx="468000" cy="396000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0"/>
              </a:cxn>
              <a:cxn ang="0">
                <a:pos x="0" y="76"/>
              </a:cxn>
              <a:cxn ang="0">
                <a:pos x="64" y="76"/>
              </a:cxn>
              <a:cxn ang="0">
                <a:pos x="64" y="228"/>
              </a:cxn>
              <a:cxn ang="0">
                <a:pos x="126" y="228"/>
              </a:cxn>
              <a:cxn ang="0">
                <a:pos x="126" y="76"/>
              </a:cxn>
              <a:cxn ang="0">
                <a:pos x="190" y="76"/>
              </a:cxn>
              <a:cxn ang="0">
                <a:pos x="190" y="0"/>
              </a:cxn>
            </a:cxnLst>
            <a:rect l="0" t="0" r="r" b="b"/>
            <a:pathLst>
              <a:path w="190" h="228">
                <a:moveTo>
                  <a:pt x="190" y="0"/>
                </a:moveTo>
                <a:lnTo>
                  <a:pt x="0" y="0"/>
                </a:lnTo>
                <a:lnTo>
                  <a:pt x="0" y="76"/>
                </a:lnTo>
                <a:lnTo>
                  <a:pt x="64" y="76"/>
                </a:lnTo>
                <a:lnTo>
                  <a:pt x="64" y="228"/>
                </a:lnTo>
                <a:lnTo>
                  <a:pt x="126" y="228"/>
                </a:lnTo>
                <a:lnTo>
                  <a:pt x="126" y="76"/>
                </a:lnTo>
                <a:lnTo>
                  <a:pt x="190" y="76"/>
                </a:lnTo>
                <a:lnTo>
                  <a:pt x="19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7"/>
          <p:cNvSpPr>
            <a:spLocks noChangeAspect="1"/>
          </p:cNvSpPr>
          <p:nvPr/>
        </p:nvSpPr>
        <p:spPr bwMode="auto">
          <a:xfrm>
            <a:off x="1603670" y="5512143"/>
            <a:ext cx="324000" cy="488625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55" y="279"/>
              </a:cxn>
              <a:cxn ang="0">
                <a:pos x="185" y="28"/>
              </a:cxn>
              <a:cxn ang="0">
                <a:pos x="130" y="0"/>
              </a:cxn>
              <a:cxn ang="0">
                <a:pos x="0" y="251"/>
              </a:cxn>
            </a:cxnLst>
            <a:rect l="0" t="0" r="r" b="b"/>
            <a:pathLst>
              <a:path w="185" h="279">
                <a:moveTo>
                  <a:pt x="0" y="251"/>
                </a:moveTo>
                <a:lnTo>
                  <a:pt x="55" y="279"/>
                </a:lnTo>
                <a:lnTo>
                  <a:pt x="185" y="28"/>
                </a:lnTo>
                <a:lnTo>
                  <a:pt x="130" y="0"/>
                </a:lnTo>
                <a:lnTo>
                  <a:pt x="0" y="251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8"/>
          <p:cNvSpPr>
            <a:spLocks noChangeAspect="1"/>
          </p:cNvSpPr>
          <p:nvPr/>
        </p:nvSpPr>
        <p:spPr bwMode="auto">
          <a:xfrm>
            <a:off x="3071802" y="5500702"/>
            <a:ext cx="324000" cy="4886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30" y="279"/>
              </a:cxn>
              <a:cxn ang="0">
                <a:pos x="185" y="251"/>
              </a:cxn>
              <a:cxn ang="0">
                <a:pos x="54" y="0"/>
              </a:cxn>
              <a:cxn ang="0">
                <a:pos x="0" y="28"/>
              </a:cxn>
            </a:cxnLst>
            <a:rect l="0" t="0" r="r" b="b"/>
            <a:pathLst>
              <a:path w="185" h="279">
                <a:moveTo>
                  <a:pt x="0" y="28"/>
                </a:moveTo>
                <a:lnTo>
                  <a:pt x="130" y="279"/>
                </a:lnTo>
                <a:lnTo>
                  <a:pt x="185" y="251"/>
                </a:lnTo>
                <a:lnTo>
                  <a:pt x="54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0"/>
          <p:cNvSpPr>
            <a:spLocks noChangeAspect="1"/>
          </p:cNvSpPr>
          <p:nvPr/>
        </p:nvSpPr>
        <p:spPr bwMode="auto">
          <a:xfrm>
            <a:off x="2928926" y="3214686"/>
            <a:ext cx="720000" cy="603502"/>
          </a:xfrm>
          <a:custGeom>
            <a:avLst/>
            <a:gdLst/>
            <a:ahLst/>
            <a:cxnLst>
              <a:cxn ang="0">
                <a:pos x="110" y="23"/>
              </a:cxn>
              <a:cxn ang="0">
                <a:pos x="0" y="49"/>
              </a:cxn>
              <a:cxn ang="0">
                <a:pos x="58" y="85"/>
              </a:cxn>
              <a:cxn ang="0">
                <a:pos x="37" y="124"/>
              </a:cxn>
              <a:cxn ang="0">
                <a:pos x="51" y="131"/>
              </a:cxn>
              <a:cxn ang="0">
                <a:pos x="71" y="93"/>
              </a:cxn>
              <a:cxn ang="0">
                <a:pos x="136" y="133"/>
              </a:cxn>
              <a:cxn ang="0">
                <a:pos x="110" y="23"/>
              </a:cxn>
            </a:cxnLst>
            <a:rect l="0" t="0" r="r" b="b"/>
            <a:pathLst>
              <a:path w="159" h="133">
                <a:moveTo>
                  <a:pt x="110" y="23"/>
                </a:moveTo>
                <a:cubicBezTo>
                  <a:pt x="72" y="0"/>
                  <a:pt x="23" y="12"/>
                  <a:pt x="0" y="49"/>
                </a:cubicBezTo>
                <a:cubicBezTo>
                  <a:pt x="58" y="85"/>
                  <a:pt x="58" y="85"/>
                  <a:pt x="58" y="85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71" y="93"/>
                  <a:pt x="71" y="93"/>
                  <a:pt x="71" y="9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59" y="95"/>
                  <a:pt x="148" y="46"/>
                  <a:pt x="110" y="2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9"/>
          <p:cNvSpPr>
            <a:spLocks noChangeAspect="1"/>
          </p:cNvSpPr>
          <p:nvPr/>
        </p:nvSpPr>
        <p:spPr bwMode="auto">
          <a:xfrm>
            <a:off x="1423108" y="3214686"/>
            <a:ext cx="720000" cy="603502"/>
          </a:xfrm>
          <a:custGeom>
            <a:avLst/>
            <a:gdLst/>
            <a:ahLst/>
            <a:cxnLst>
              <a:cxn ang="0">
                <a:pos x="159" y="49"/>
              </a:cxn>
              <a:cxn ang="0">
                <a:pos x="49" y="23"/>
              </a:cxn>
              <a:cxn ang="0">
                <a:pos x="23" y="133"/>
              </a:cxn>
              <a:cxn ang="0">
                <a:pos x="84" y="95"/>
              </a:cxn>
              <a:cxn ang="0">
                <a:pos x="103" y="131"/>
              </a:cxn>
              <a:cxn ang="0">
                <a:pos x="117" y="124"/>
              </a:cxn>
              <a:cxn ang="0">
                <a:pos x="98" y="87"/>
              </a:cxn>
              <a:cxn ang="0">
                <a:pos x="159" y="49"/>
              </a:cxn>
            </a:cxnLst>
            <a:rect l="0" t="0" r="r" b="b"/>
            <a:pathLst>
              <a:path w="159" h="133">
                <a:moveTo>
                  <a:pt x="159" y="49"/>
                </a:moveTo>
                <a:cubicBezTo>
                  <a:pt x="136" y="12"/>
                  <a:pt x="87" y="0"/>
                  <a:pt x="49" y="23"/>
                </a:cubicBezTo>
                <a:cubicBezTo>
                  <a:pt x="11" y="46"/>
                  <a:pt x="0" y="95"/>
                  <a:pt x="23" y="133"/>
                </a:cubicBezTo>
                <a:cubicBezTo>
                  <a:pt x="84" y="95"/>
                  <a:pt x="84" y="95"/>
                  <a:pt x="84" y="95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17" y="124"/>
                  <a:pt x="117" y="124"/>
                  <a:pt x="117" y="124"/>
                </a:cubicBezTo>
                <a:cubicBezTo>
                  <a:pt x="98" y="87"/>
                  <a:pt x="98" y="87"/>
                  <a:pt x="98" y="87"/>
                </a:cubicBezTo>
                <a:lnTo>
                  <a:pt x="159" y="4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29"/>
          <p:cNvGrpSpPr/>
          <p:nvPr/>
        </p:nvGrpSpPr>
        <p:grpSpPr>
          <a:xfrm>
            <a:off x="2499736" y="3860703"/>
            <a:ext cx="72000" cy="1800000"/>
            <a:chOff x="4495800" y="1143000"/>
            <a:chExt cx="152400" cy="4572000"/>
          </a:xfrm>
        </p:grpSpPr>
        <p:sp>
          <p:nvSpPr>
            <p:cNvPr id="76" name="Up Arrow 75"/>
            <p:cNvSpPr/>
            <p:nvPr/>
          </p:nvSpPr>
          <p:spPr>
            <a:xfrm>
              <a:off x="4495800" y="1143000"/>
              <a:ext cx="152400" cy="2194560"/>
            </a:xfrm>
            <a:prstGeom prst="up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95800" y="3429000"/>
              <a:ext cx="152400" cy="228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reeform 5"/>
          <p:cNvSpPr>
            <a:spLocks noChangeAspect="1" noEditPoints="1"/>
          </p:cNvSpPr>
          <p:nvPr/>
        </p:nvSpPr>
        <p:spPr bwMode="auto">
          <a:xfrm>
            <a:off x="1357290" y="3554687"/>
            <a:ext cx="2306248" cy="2303205"/>
          </a:xfrm>
          <a:custGeom>
            <a:avLst/>
            <a:gdLst/>
            <a:ahLst/>
            <a:cxnLst>
              <a:cxn ang="0">
                <a:pos x="318" y="0"/>
              </a:cxn>
              <a:cxn ang="0">
                <a:pos x="0" y="318"/>
              </a:cxn>
              <a:cxn ang="0">
                <a:pos x="318" y="636"/>
              </a:cxn>
              <a:cxn ang="0">
                <a:pos x="636" y="318"/>
              </a:cxn>
              <a:cxn ang="0">
                <a:pos x="318" y="0"/>
              </a:cxn>
              <a:cxn ang="0">
                <a:pos x="318" y="592"/>
              </a:cxn>
              <a:cxn ang="0">
                <a:pos x="44" y="318"/>
              </a:cxn>
              <a:cxn ang="0">
                <a:pos x="318" y="44"/>
              </a:cxn>
              <a:cxn ang="0">
                <a:pos x="592" y="318"/>
              </a:cxn>
              <a:cxn ang="0">
                <a:pos x="318" y="592"/>
              </a:cxn>
            </a:cxnLst>
            <a:rect l="0" t="0" r="r" b="b"/>
            <a:pathLst>
              <a:path w="636" h="636">
                <a:moveTo>
                  <a:pt x="318" y="0"/>
                </a:moveTo>
                <a:cubicBezTo>
                  <a:pt x="142" y="0"/>
                  <a:pt x="0" y="142"/>
                  <a:pt x="0" y="318"/>
                </a:cubicBezTo>
                <a:cubicBezTo>
                  <a:pt x="0" y="494"/>
                  <a:pt x="142" y="636"/>
                  <a:pt x="318" y="636"/>
                </a:cubicBezTo>
                <a:cubicBezTo>
                  <a:pt x="493" y="636"/>
                  <a:pt x="636" y="494"/>
                  <a:pt x="636" y="318"/>
                </a:cubicBezTo>
                <a:cubicBezTo>
                  <a:pt x="636" y="142"/>
                  <a:pt x="493" y="0"/>
                  <a:pt x="318" y="0"/>
                </a:cubicBezTo>
                <a:close/>
                <a:moveTo>
                  <a:pt x="318" y="592"/>
                </a:moveTo>
                <a:cubicBezTo>
                  <a:pt x="166" y="592"/>
                  <a:pt x="44" y="469"/>
                  <a:pt x="44" y="318"/>
                </a:cubicBezTo>
                <a:cubicBezTo>
                  <a:pt x="44" y="167"/>
                  <a:pt x="166" y="44"/>
                  <a:pt x="318" y="44"/>
                </a:cubicBezTo>
                <a:cubicBezTo>
                  <a:pt x="469" y="44"/>
                  <a:pt x="592" y="167"/>
                  <a:pt x="592" y="318"/>
                </a:cubicBezTo>
                <a:cubicBezTo>
                  <a:pt x="592" y="469"/>
                  <a:pt x="469" y="592"/>
                  <a:pt x="318" y="59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0" name="Group 23"/>
          <p:cNvGrpSpPr>
            <a:grpSpLocks/>
          </p:cNvGrpSpPr>
          <p:nvPr/>
        </p:nvGrpSpPr>
        <p:grpSpPr>
          <a:xfrm rot="16200000">
            <a:off x="2484000" y="3756684"/>
            <a:ext cx="36000" cy="1952400"/>
            <a:chOff x="7543800" y="1143000"/>
            <a:chExt cx="76200" cy="4678392"/>
          </a:xfrm>
        </p:grpSpPr>
        <p:sp>
          <p:nvSpPr>
            <p:cNvPr id="101" name="Rectangle 100"/>
            <p:cNvSpPr/>
            <p:nvPr/>
          </p:nvSpPr>
          <p:spPr>
            <a:xfrm>
              <a:off x="7543800" y="1143000"/>
              <a:ext cx="76200" cy="2587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543800" y="5562600"/>
              <a:ext cx="76200" cy="2587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23"/>
          <p:cNvGrpSpPr>
            <a:grpSpLocks/>
          </p:cNvGrpSpPr>
          <p:nvPr/>
        </p:nvGrpSpPr>
        <p:grpSpPr>
          <a:xfrm>
            <a:off x="2500298" y="3714752"/>
            <a:ext cx="36000" cy="1952400"/>
            <a:chOff x="7543800" y="1143000"/>
            <a:chExt cx="76200" cy="4678392"/>
          </a:xfrm>
        </p:grpSpPr>
        <p:sp>
          <p:nvSpPr>
            <p:cNvPr id="127" name="Rectangle 126"/>
            <p:cNvSpPr/>
            <p:nvPr/>
          </p:nvSpPr>
          <p:spPr>
            <a:xfrm>
              <a:off x="7543800" y="1143000"/>
              <a:ext cx="76200" cy="2587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543800" y="5562600"/>
              <a:ext cx="76200" cy="2587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5632892" y="3357562"/>
            <a:ext cx="1368000" cy="136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1/4</a:t>
            </a:r>
            <a:endParaRPr lang="fa-IR" sz="2800" dirty="0"/>
          </a:p>
        </p:txBody>
      </p:sp>
      <p:sp>
        <p:nvSpPr>
          <p:cNvPr id="148" name="Rectangle 147"/>
          <p:cNvSpPr/>
          <p:nvPr/>
        </p:nvSpPr>
        <p:spPr>
          <a:xfrm>
            <a:off x="5632892" y="4726800"/>
            <a:ext cx="684000" cy="136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1/8</a:t>
            </a:r>
            <a:endParaRPr lang="fa-IR" sz="28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714480" y="2928934"/>
            <a:ext cx="1428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chemeClr val="bg2">
                    <a:lumMod val="25000"/>
                  </a:schemeClr>
                </a:solidFill>
              </a:rPr>
              <a:t>نیمه‏عمر (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b="1" baseline="-25000" dirty="0" smtClean="0">
                <a:solidFill>
                  <a:schemeClr val="bg2">
                    <a:lumMod val="25000"/>
                  </a:schemeClr>
                </a:solidFill>
              </a:rPr>
              <a:t>1/2</a:t>
            </a:r>
            <a:r>
              <a:rPr lang="fa-IR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fa-I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143504" y="3000372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یک نیمه‏عمر</a:t>
            </a:r>
            <a:endParaRPr lang="fa-IR" dirty="0"/>
          </a:p>
        </p:txBody>
      </p:sp>
      <p:sp>
        <p:nvSpPr>
          <p:cNvPr id="151" name="TextBox 150"/>
          <p:cNvSpPr txBox="1"/>
          <p:nvPr/>
        </p:nvSpPr>
        <p:spPr>
          <a:xfrm>
            <a:off x="4929190" y="3000372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نیمه‏عمر</a:t>
            </a:r>
            <a:endParaRPr lang="fa-IR" dirty="0"/>
          </a:p>
        </p:txBody>
      </p:sp>
      <p:sp>
        <p:nvSpPr>
          <p:cNvPr id="152" name="TextBox 151"/>
          <p:cNvSpPr txBox="1"/>
          <p:nvPr/>
        </p:nvSpPr>
        <p:spPr>
          <a:xfrm>
            <a:off x="4714876" y="3000372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سه نیمه‏عمر</a:t>
            </a:r>
            <a:endParaRPr lang="fa-IR" dirty="0"/>
          </a:p>
        </p:txBody>
      </p:sp>
      <p:grpSp>
        <p:nvGrpSpPr>
          <p:cNvPr id="4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9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6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6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6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8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6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6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6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repeatCount="6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6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0695 -0.0182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92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S9000746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repeatCount="5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0695 -0.0182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9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1" grpId="0" animBg="1"/>
      <p:bldP spid="55" grpId="0" animBg="1"/>
      <p:bldP spid="55" grpId="1" animBg="1"/>
      <p:bldP spid="56" grpId="1" animBg="1"/>
      <p:bldP spid="148" grpId="0" animBg="1"/>
      <p:bldP spid="149" grpId="0"/>
      <p:bldP spid="150" grpId="0"/>
      <p:bldP spid="150" grpId="1"/>
      <p:bldP spid="151" grpId="0"/>
      <p:bldP spid="151" grpId="1"/>
      <p:bldP spid="1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318710" cy="478634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سرعت واپاشیِ یک ماده‏ی پرتوزا را چه‏گونه می‏سنجند؟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>
                <a:solidFill>
                  <a:schemeClr val="bg1"/>
                </a:solidFill>
              </a:rPr>
              <a:t>سرعت واپاشی را با کمیّتی به‏نام آهنگِ واپاشی بیان می‏کنند.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>
                <a:solidFill>
                  <a:srgbClr val="FFFF00"/>
                </a:solidFill>
              </a:rPr>
              <a:t>آهنگِ واپاشی</a:t>
            </a:r>
            <a:r>
              <a:rPr lang="fa-IR" dirty="0" smtClean="0"/>
              <a:t> یعنی تعداد واپاشی‏ها در یک زمان مشخص (مثلاً در یک ثانیه، یک ساعت، یک روز، یا ...)</a:t>
            </a:r>
            <a:r>
              <a:rPr lang="fa-IR" sz="28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هرچه نیمه‏عمر بیش‏تر باشد، سرعت واپاشی کم‏تر است؛ و برعکس.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آهنگِ واپاشیِ ماده‏ی پرتوزا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4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29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31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56845" y="-1005731"/>
            <a:ext cx="1877386" cy="7272000"/>
          </a:xfrm>
          <a:prstGeom prst="rect">
            <a:avLst/>
          </a:prstGeom>
          <a:noFill/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042077" y="1175089"/>
            <a:ext cx="1906922" cy="7272000"/>
          </a:xfrm>
          <a:prstGeom prst="rect">
            <a:avLst/>
          </a:prstGeom>
          <a:noFill/>
        </p:spPr>
      </p:pic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مثال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164307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برای نمونه، اکتیویته‏ی یک چشمه‏ی ایریدیمیِ 7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کوری بعد از 9 هفته برابر می‏شود با .....؟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dirty="0" smtClean="0"/>
          </a:p>
        </p:txBody>
      </p:sp>
      <p:pic>
        <p:nvPicPr>
          <p:cNvPr id="22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48184" y="1359251"/>
            <a:ext cx="1765680" cy="6733379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500430" y="3071810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Ci</a:t>
            </a:r>
            <a:r>
              <a:rPr lang="fa-IR" sz="3200" dirty="0" smtClean="0"/>
              <a:t> 38/8 = 7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sz="3200" dirty="0" smtClean="0"/>
              <a:t> × 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sz="3200" dirty="0" smtClean="0"/>
              <a:t>/554</a:t>
            </a:r>
            <a:endParaRPr lang="en-US" sz="3200" dirty="0"/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6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38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5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 لازم برای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485778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چشمه‏ی پرتوزا برخلاف دستگاهِ ایکس مدام در حال تابش است؛ بنابرین باید درون محفظه‏ای نگهداری و حمل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برای استفاده از تابش گامای چشمه‏های پرتوزا، چشمه باید موقتاً از محفظه خارج شود، به محل پرتودهی برسد، و سپس به جای خود درون محفظه بازگردانده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مجموعه‏ی این عملیات توسط </a:t>
            </a:r>
            <a:r>
              <a:rPr lang="fa-IR" dirty="0" smtClean="0">
                <a:solidFill>
                  <a:srgbClr val="FFFF00"/>
                </a:solidFill>
              </a:rPr>
              <a:t>دوربین پرتونگاری </a:t>
            </a:r>
            <a:r>
              <a:rPr lang="fa-IR" dirty="0" smtClean="0"/>
              <a:t>و تجهیزات جانبیِ آن انجام می‏شود.</a:t>
            </a:r>
          </a:p>
        </p:txBody>
      </p: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1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9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1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4" y="1524000"/>
            <a:ext cx="6400816" cy="4619644"/>
          </a:xfrm>
          <a:ln>
            <a:noFill/>
          </a:ln>
        </p:spPr>
        <p:txBody>
          <a:bodyPr>
            <a:noAutofit/>
          </a:bodyPr>
          <a:lstStyle/>
          <a:p>
            <a:r>
              <a:rPr lang="fa-IR" dirty="0" smtClean="0">
                <a:hlinkClick r:id="rId3" action="ppaction://hlinksldjump"/>
              </a:rPr>
              <a:t>پرتوهای ایکس و گاما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تابش ایکس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دستگاه‏های مولد تابش ایکس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چشمه‏های گامازا و مشخصه‏های آن‏ها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پرتونگاری با دوربین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انواع مدل‏های دوربینِ پرتونگاری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مقایسه‏ی مولدهای ایکس و گاما</a:t>
            </a:r>
            <a:endParaRPr lang="fa-IR" dirty="0" smtClean="0"/>
          </a:p>
          <a:p>
            <a:r>
              <a:rPr lang="fa-IR" dirty="0" smtClean="0">
                <a:hlinkClick r:id="rId10" action="ppaction://hlinksldjump"/>
              </a:rPr>
              <a:t>جمع‏بندی.</a:t>
            </a: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4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7327596" y="5572140"/>
            <a:ext cx="71438" cy="571504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15" name="Group 114"/>
          <p:cNvGrpSpPr/>
          <p:nvPr/>
        </p:nvGrpSpPr>
        <p:grpSpPr>
          <a:xfrm>
            <a:off x="7248396" y="5392140"/>
            <a:ext cx="216000" cy="218810"/>
            <a:chOff x="6930000" y="1889430"/>
            <a:chExt cx="216000" cy="218810"/>
          </a:xfrm>
        </p:grpSpPr>
        <p:sp>
          <p:nvSpPr>
            <p:cNvPr id="116" name="Can 115"/>
            <p:cNvSpPr/>
            <p:nvPr/>
          </p:nvSpPr>
          <p:spPr>
            <a:xfrm>
              <a:off x="6984000" y="2000240"/>
              <a:ext cx="108000" cy="108000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7" name="Oval 116"/>
            <p:cNvSpPr/>
            <p:nvPr/>
          </p:nvSpPr>
          <p:spPr>
            <a:xfrm>
              <a:off x="6930000" y="1889430"/>
              <a:ext cx="216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perspectiveRelaxed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pic>
        <p:nvPicPr>
          <p:cNvPr id="77" name="Picture 76" descr="untitle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737874"/>
            <a:ext cx="2143140" cy="190557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isometricOffAxis2Right"/>
            <a:lightRig rig="threePt" dir="t"/>
          </a:scene3d>
        </p:spPr>
      </p:pic>
      <p:sp>
        <p:nvSpPr>
          <p:cNvPr id="107" name="Rectangle 106"/>
          <p:cNvSpPr/>
          <p:nvPr/>
        </p:nvSpPr>
        <p:spPr>
          <a:xfrm>
            <a:off x="3214678" y="2071678"/>
            <a:ext cx="5572164" cy="37147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6350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0" name="Snip Same Side Corner Rectangle 109"/>
          <p:cNvSpPr/>
          <p:nvPr/>
        </p:nvSpPr>
        <p:spPr>
          <a:xfrm>
            <a:off x="4071934" y="4572008"/>
            <a:ext cx="571504" cy="285752"/>
          </a:xfrm>
          <a:prstGeom prst="snip2SameRect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isometricOffAxis1Right">
              <a:rot lat="1080000" lon="19200000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9" name="Snip Same Side Corner Rectangle 108"/>
          <p:cNvSpPr/>
          <p:nvPr/>
        </p:nvSpPr>
        <p:spPr>
          <a:xfrm>
            <a:off x="4786314" y="4572008"/>
            <a:ext cx="571504" cy="285752"/>
          </a:xfrm>
          <a:prstGeom prst="snip2SameRect">
            <a:avLst/>
          </a:prstGeom>
          <a:solidFill>
            <a:srgbClr val="0066FF"/>
          </a:solidFill>
          <a:ln>
            <a:solidFill>
              <a:srgbClr val="0066FF"/>
            </a:solidFill>
          </a:ln>
          <a:scene3d>
            <a:camera prst="isometricOffAxis1Right">
              <a:rot lat="1080000" lon="19200000" rev="0"/>
            </a:camera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 لازم برای پرتونگاری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246182" y="3500438"/>
            <a:ext cx="5088417" cy="1428759"/>
            <a:chOff x="3246182" y="3500438"/>
            <a:chExt cx="5088417" cy="1428759"/>
          </a:xfrm>
        </p:grpSpPr>
        <p:sp>
          <p:nvSpPr>
            <p:cNvPr id="30" name="Freeform 29"/>
            <p:cNvSpPr/>
            <p:nvPr/>
          </p:nvSpPr>
          <p:spPr>
            <a:xfrm>
              <a:off x="3246182" y="3857627"/>
              <a:ext cx="540000" cy="142877"/>
            </a:xfrm>
            <a:custGeom>
              <a:avLst/>
              <a:gdLst>
                <a:gd name="connsiteX0" fmla="*/ 1467293 w 1467293"/>
                <a:gd name="connsiteY0" fmla="*/ 95693 h 108098"/>
                <a:gd name="connsiteX1" fmla="*/ 871870 w 1467293"/>
                <a:gd name="connsiteY1" fmla="*/ 95693 h 108098"/>
                <a:gd name="connsiteX2" fmla="*/ 435935 w 1467293"/>
                <a:gd name="connsiteY2" fmla="*/ 21265 h 108098"/>
                <a:gd name="connsiteX3" fmla="*/ 0 w 1467293"/>
                <a:gd name="connsiteY3" fmla="*/ 0 h 1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7293" h="108098">
                  <a:moveTo>
                    <a:pt x="1467293" y="95693"/>
                  </a:moveTo>
                  <a:cubicBezTo>
                    <a:pt x="1255528" y="101895"/>
                    <a:pt x="1043763" y="108098"/>
                    <a:pt x="871870" y="95693"/>
                  </a:cubicBezTo>
                  <a:cubicBezTo>
                    <a:pt x="699977" y="83288"/>
                    <a:pt x="581247" y="37214"/>
                    <a:pt x="435935" y="21265"/>
                  </a:cubicBezTo>
                  <a:cubicBezTo>
                    <a:pt x="290623" y="5316"/>
                    <a:pt x="145311" y="2658"/>
                    <a:pt x="0" y="0"/>
                  </a:cubicBezTo>
                </a:path>
              </a:pathLst>
            </a:custGeom>
            <a:ln w="1143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" name="Flowchart: Direct Access Storage 11"/>
            <p:cNvSpPr/>
            <p:nvPr/>
          </p:nvSpPr>
          <p:spPr>
            <a:xfrm>
              <a:off x="3879447" y="3557588"/>
              <a:ext cx="1593985" cy="914406"/>
            </a:xfrm>
            <a:prstGeom prst="flowChartMagneticDrum">
              <a:avLst/>
            </a:prstGeom>
            <a:solidFill>
              <a:schemeClr val="tx1">
                <a:lumMod val="85000"/>
              </a:schemeClr>
            </a:solidFill>
            <a:ln w="25400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06800" y="3927486"/>
              <a:ext cx="792000" cy="144000"/>
            </a:xfrm>
            <a:prstGeom prst="rect">
              <a:avLst/>
            </a:prstGeom>
            <a:gradFill flip="none" rotWithShape="1">
              <a:gsLst>
                <a:gs pos="0">
                  <a:srgbClr val="FFFF66">
                    <a:tint val="66000"/>
                    <a:satMod val="160000"/>
                  </a:srgbClr>
                </a:gs>
                <a:gs pos="50000">
                  <a:srgbClr val="FFFF66">
                    <a:tint val="44500"/>
                    <a:satMod val="160000"/>
                  </a:srgbClr>
                </a:gs>
                <a:gs pos="100000">
                  <a:srgbClr val="FF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175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Oval 18"/>
            <p:cNvSpPr/>
            <p:nvPr/>
          </p:nvSpPr>
          <p:spPr>
            <a:xfrm>
              <a:off x="4916845" y="3500438"/>
              <a:ext cx="617894" cy="1008000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1" name="Oval 20"/>
            <p:cNvSpPr/>
            <p:nvPr/>
          </p:nvSpPr>
          <p:spPr>
            <a:xfrm>
              <a:off x="5105589" y="3782593"/>
              <a:ext cx="494315" cy="4608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ContrastingRightFacing">
                <a:rot lat="300000" lon="18963666" rev="213211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Freeform 28"/>
            <p:cNvSpPr/>
            <p:nvPr/>
          </p:nvSpPr>
          <p:spPr>
            <a:xfrm rot="10800000" flipV="1">
              <a:off x="5350818" y="3987862"/>
              <a:ext cx="2983781" cy="941335"/>
            </a:xfrm>
            <a:custGeom>
              <a:avLst/>
              <a:gdLst>
                <a:gd name="connsiteX0" fmla="*/ 0 w 3476846"/>
                <a:gd name="connsiteY0" fmla="*/ 1176669 h 1176669"/>
                <a:gd name="connsiteX1" fmla="*/ 637953 w 3476846"/>
                <a:gd name="connsiteY1" fmla="*/ 506818 h 1176669"/>
                <a:gd name="connsiteX2" fmla="*/ 1775637 w 3476846"/>
                <a:gd name="connsiteY2" fmla="*/ 772632 h 1176669"/>
                <a:gd name="connsiteX3" fmla="*/ 2700670 w 3476846"/>
                <a:gd name="connsiteY3" fmla="*/ 124046 h 1176669"/>
                <a:gd name="connsiteX4" fmla="*/ 3476846 w 3476846"/>
                <a:gd name="connsiteY4" fmla="*/ 28353 h 11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846" h="1176669">
                  <a:moveTo>
                    <a:pt x="0" y="1176669"/>
                  </a:moveTo>
                  <a:cubicBezTo>
                    <a:pt x="171007" y="875413"/>
                    <a:pt x="342014" y="574158"/>
                    <a:pt x="637953" y="506818"/>
                  </a:cubicBezTo>
                  <a:cubicBezTo>
                    <a:pt x="933893" y="439479"/>
                    <a:pt x="1431851" y="836427"/>
                    <a:pt x="1775637" y="772632"/>
                  </a:cubicBezTo>
                  <a:cubicBezTo>
                    <a:pt x="2119423" y="708837"/>
                    <a:pt x="2417135" y="248092"/>
                    <a:pt x="2700670" y="124046"/>
                  </a:cubicBezTo>
                  <a:cubicBezTo>
                    <a:pt x="2984205" y="0"/>
                    <a:pt x="3230525" y="14176"/>
                    <a:pt x="3476846" y="28353"/>
                  </a:cubicBezTo>
                </a:path>
              </a:pathLst>
            </a:custGeom>
            <a:ln w="1270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0" name="Freeform 39"/>
          <p:cNvSpPr/>
          <p:nvPr/>
        </p:nvSpPr>
        <p:spPr>
          <a:xfrm>
            <a:off x="1988288" y="3857628"/>
            <a:ext cx="1260000" cy="10633"/>
          </a:xfrm>
          <a:custGeom>
            <a:avLst/>
            <a:gdLst>
              <a:gd name="connsiteX0" fmla="*/ 669852 w 669852"/>
              <a:gd name="connsiteY0" fmla="*/ 0 h 10633"/>
              <a:gd name="connsiteX1" fmla="*/ 0 w 669852"/>
              <a:gd name="connsiteY1" fmla="*/ 10633 h 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852" h="10633">
                <a:moveTo>
                  <a:pt x="669852" y="0"/>
                </a:moveTo>
                <a:lnTo>
                  <a:pt x="0" y="10633"/>
                </a:lnTo>
              </a:path>
            </a:pathLst>
          </a:custGeom>
          <a:ln w="11430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Isosceles Triangle 51"/>
          <p:cNvSpPr/>
          <p:nvPr/>
        </p:nvSpPr>
        <p:spPr>
          <a:xfrm>
            <a:off x="1643042" y="3929066"/>
            <a:ext cx="642942" cy="500066"/>
          </a:xfrm>
          <a:prstGeom prst="triangle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Donut 43"/>
          <p:cNvSpPr/>
          <p:nvPr/>
        </p:nvSpPr>
        <p:spPr>
          <a:xfrm>
            <a:off x="1714480" y="3643314"/>
            <a:ext cx="540000" cy="540000"/>
          </a:xfrm>
          <a:prstGeom prst="donut">
            <a:avLst>
              <a:gd name="adj" fmla="val 38991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246182" y="3857628"/>
            <a:ext cx="504000" cy="142877"/>
          </a:xfrm>
          <a:custGeom>
            <a:avLst/>
            <a:gdLst>
              <a:gd name="connsiteX0" fmla="*/ 1467293 w 1467293"/>
              <a:gd name="connsiteY0" fmla="*/ 95693 h 108098"/>
              <a:gd name="connsiteX1" fmla="*/ 871870 w 1467293"/>
              <a:gd name="connsiteY1" fmla="*/ 95693 h 108098"/>
              <a:gd name="connsiteX2" fmla="*/ 435935 w 1467293"/>
              <a:gd name="connsiteY2" fmla="*/ 21265 h 108098"/>
              <a:gd name="connsiteX3" fmla="*/ 0 w 1467293"/>
              <a:gd name="connsiteY3" fmla="*/ 0 h 1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293" h="108098">
                <a:moveTo>
                  <a:pt x="1467293" y="95693"/>
                </a:moveTo>
                <a:cubicBezTo>
                  <a:pt x="1255528" y="101895"/>
                  <a:pt x="1043763" y="108098"/>
                  <a:pt x="871870" y="95693"/>
                </a:cubicBezTo>
                <a:cubicBezTo>
                  <a:pt x="699977" y="83288"/>
                  <a:pt x="581247" y="37214"/>
                  <a:pt x="435935" y="21265"/>
                </a:cubicBezTo>
                <a:cubicBezTo>
                  <a:pt x="290623" y="5316"/>
                  <a:pt x="145311" y="2658"/>
                  <a:pt x="0" y="0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5" name="Straight Connector 74"/>
          <p:cNvCxnSpPr/>
          <p:nvPr/>
        </p:nvCxnSpPr>
        <p:spPr>
          <a:xfrm>
            <a:off x="2232000" y="3857628"/>
            <a:ext cx="1044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00496" y="3998916"/>
            <a:ext cx="396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1566000" y="3384000"/>
            <a:ext cx="901499" cy="939754"/>
            <a:chOff x="1560942" y="3404983"/>
            <a:chExt cx="901499" cy="939754"/>
          </a:xfrm>
        </p:grpSpPr>
        <p:sp>
          <p:nvSpPr>
            <p:cNvPr id="47" name="Flowchart: Direct Access Storage 46"/>
            <p:cNvSpPr/>
            <p:nvPr/>
          </p:nvSpPr>
          <p:spPr>
            <a:xfrm rot="1620000">
              <a:off x="1561526" y="4272737"/>
              <a:ext cx="180000" cy="72000"/>
            </a:xfrm>
            <a:prstGeom prst="flowChartMagneticDrum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HeroicExtremeLeftFacing">
                <a:rot lat="1200000" lon="1200000" rev="21425485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5400000">
              <a:off x="1560942" y="3878611"/>
              <a:ext cx="432000" cy="432000"/>
            </a:xfrm>
            <a:prstGeom prst="line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030441" y="3404983"/>
              <a:ext cx="432000" cy="432000"/>
            </a:xfrm>
            <a:prstGeom prst="line">
              <a:avLst/>
            </a:prstGeom>
            <a:ln w="762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Flowchart: Connector 92"/>
          <p:cNvSpPr/>
          <p:nvPr/>
        </p:nvSpPr>
        <p:spPr>
          <a:xfrm>
            <a:off x="1890000" y="3816000"/>
            <a:ext cx="180000" cy="18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45" name="Straight Connector 44"/>
          <p:cNvCxnSpPr/>
          <p:nvPr/>
        </p:nvCxnSpPr>
        <p:spPr>
          <a:xfrm>
            <a:off x="3997686" y="4000504"/>
            <a:ext cx="432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Up Arrow 41"/>
          <p:cNvSpPr/>
          <p:nvPr/>
        </p:nvSpPr>
        <p:spPr>
          <a:xfrm>
            <a:off x="1142976" y="2500306"/>
            <a:ext cx="1000132" cy="10001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/>
              <a:t>1</a:t>
            </a:r>
            <a:endParaRPr lang="fa-IR" sz="48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2000232" y="1714488"/>
            <a:ext cx="1928826" cy="523220"/>
            <a:chOff x="6215074" y="2643182"/>
            <a:chExt cx="1928826" cy="523220"/>
          </a:xfrm>
        </p:grpSpPr>
        <p:pic>
          <p:nvPicPr>
            <p:cNvPr id="43" name="Picture 42" descr="inde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900" y="2714620"/>
              <a:ext cx="396000" cy="396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46" name="TextBox 45"/>
            <p:cNvSpPr txBox="1"/>
            <p:nvPr/>
          </p:nvSpPr>
          <p:spPr>
            <a:xfrm>
              <a:off x="6215074" y="2643182"/>
              <a:ext cx="14287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800" b="1" dirty="0" smtClean="0">
                  <a:solidFill>
                    <a:srgbClr val="FFFF00"/>
                  </a:solidFill>
                </a:rPr>
                <a:t>بشمارید!</a:t>
              </a:r>
              <a:endParaRPr lang="fa-IR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0" name="Up Arrow 49"/>
          <p:cNvSpPr/>
          <p:nvPr/>
        </p:nvSpPr>
        <p:spPr>
          <a:xfrm>
            <a:off x="1142976" y="2500306"/>
            <a:ext cx="1000132" cy="10001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/>
              <a:t>2</a:t>
            </a:r>
            <a:endParaRPr lang="fa-IR" sz="48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429124" y="4000504"/>
            <a:ext cx="2880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Alternate Process 71"/>
          <p:cNvSpPr/>
          <p:nvPr/>
        </p:nvSpPr>
        <p:spPr>
          <a:xfrm>
            <a:off x="4249124" y="3970800"/>
            <a:ext cx="180000" cy="72000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4" name="Group 53"/>
          <p:cNvGrpSpPr/>
          <p:nvPr/>
        </p:nvGrpSpPr>
        <p:grpSpPr>
          <a:xfrm>
            <a:off x="4786314" y="5415993"/>
            <a:ext cx="1928826" cy="584775"/>
            <a:chOff x="6215074" y="2643182"/>
            <a:chExt cx="1928826" cy="584775"/>
          </a:xfrm>
        </p:grpSpPr>
        <p:pic>
          <p:nvPicPr>
            <p:cNvPr id="56" name="Picture 55" descr="index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900" y="2714620"/>
              <a:ext cx="396000" cy="396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8" name="TextBox 57"/>
            <p:cNvSpPr txBox="1"/>
            <p:nvPr/>
          </p:nvSpPr>
          <p:spPr>
            <a:xfrm>
              <a:off x="6215074" y="2643182"/>
              <a:ext cx="15716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rgbClr val="FFFF00"/>
                  </a:solidFill>
                </a:rPr>
                <a:t>شروع پرتودهی به محیط!</a:t>
              </a:r>
              <a:endParaRPr lang="fa-IR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1" name="Up Arrow 60"/>
          <p:cNvSpPr/>
          <p:nvPr/>
        </p:nvSpPr>
        <p:spPr>
          <a:xfrm>
            <a:off x="1142976" y="2500306"/>
            <a:ext cx="1000132" cy="10001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/>
              <a:t>3</a:t>
            </a:r>
            <a:endParaRPr lang="fa-IR" sz="4800" b="1" dirty="0"/>
          </a:p>
        </p:txBody>
      </p:sp>
      <p:sp>
        <p:nvSpPr>
          <p:cNvPr id="64" name="Up Arrow 63"/>
          <p:cNvSpPr/>
          <p:nvPr/>
        </p:nvSpPr>
        <p:spPr>
          <a:xfrm>
            <a:off x="1142976" y="2500306"/>
            <a:ext cx="1000132" cy="10001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dirty="0" smtClean="0"/>
              <a:t>..</a:t>
            </a:r>
            <a:endParaRPr lang="fa-IR" sz="4800" b="1" dirty="0"/>
          </a:p>
        </p:txBody>
      </p:sp>
      <p:sp>
        <p:nvSpPr>
          <p:cNvPr id="67" name="Up Arrow 66"/>
          <p:cNvSpPr/>
          <p:nvPr/>
        </p:nvSpPr>
        <p:spPr>
          <a:xfrm>
            <a:off x="1142976" y="2500306"/>
            <a:ext cx="1000132" cy="10001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/>
              <a:t>n</a:t>
            </a:r>
            <a:endParaRPr lang="fa-IR" sz="4800" b="1" i="1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357818" y="3987863"/>
            <a:ext cx="2983781" cy="941335"/>
            <a:chOff x="5357818" y="5202309"/>
            <a:chExt cx="2983781" cy="941335"/>
          </a:xfrm>
        </p:grpSpPr>
        <p:sp>
          <p:nvSpPr>
            <p:cNvPr id="53" name="Freeform 52"/>
            <p:cNvSpPr/>
            <p:nvPr/>
          </p:nvSpPr>
          <p:spPr>
            <a:xfrm rot="10800000" flipV="1">
              <a:off x="5357818" y="5202309"/>
              <a:ext cx="2983781" cy="941335"/>
            </a:xfrm>
            <a:custGeom>
              <a:avLst/>
              <a:gdLst>
                <a:gd name="connsiteX0" fmla="*/ 0 w 3476846"/>
                <a:gd name="connsiteY0" fmla="*/ 1176669 h 1176669"/>
                <a:gd name="connsiteX1" fmla="*/ 637953 w 3476846"/>
                <a:gd name="connsiteY1" fmla="*/ 506818 h 1176669"/>
                <a:gd name="connsiteX2" fmla="*/ 1775637 w 3476846"/>
                <a:gd name="connsiteY2" fmla="*/ 772632 h 1176669"/>
                <a:gd name="connsiteX3" fmla="*/ 2700670 w 3476846"/>
                <a:gd name="connsiteY3" fmla="*/ 124046 h 1176669"/>
                <a:gd name="connsiteX4" fmla="*/ 3476846 w 3476846"/>
                <a:gd name="connsiteY4" fmla="*/ 28353 h 11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846" h="1176669">
                  <a:moveTo>
                    <a:pt x="0" y="1176669"/>
                  </a:moveTo>
                  <a:cubicBezTo>
                    <a:pt x="171007" y="875413"/>
                    <a:pt x="342014" y="574158"/>
                    <a:pt x="637953" y="506818"/>
                  </a:cubicBezTo>
                  <a:cubicBezTo>
                    <a:pt x="933893" y="439479"/>
                    <a:pt x="1431851" y="836427"/>
                    <a:pt x="1775637" y="772632"/>
                  </a:cubicBezTo>
                  <a:cubicBezTo>
                    <a:pt x="2119423" y="708837"/>
                    <a:pt x="2417135" y="248092"/>
                    <a:pt x="2700670" y="124046"/>
                  </a:cubicBezTo>
                  <a:cubicBezTo>
                    <a:pt x="2984205" y="0"/>
                    <a:pt x="3230525" y="14176"/>
                    <a:pt x="3476846" y="28353"/>
                  </a:cubicBezTo>
                </a:path>
              </a:pathLst>
            </a:custGeom>
            <a:ln w="1270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379522" y="5214950"/>
              <a:ext cx="866899" cy="223652"/>
            </a:xfrm>
            <a:custGeom>
              <a:avLst/>
              <a:gdLst>
                <a:gd name="connsiteX0" fmla="*/ 0 w 866899"/>
                <a:gd name="connsiteY0" fmla="*/ 9896 h 223652"/>
                <a:gd name="connsiteX1" fmla="*/ 439387 w 866899"/>
                <a:gd name="connsiteY1" fmla="*/ 9896 h 223652"/>
                <a:gd name="connsiteX2" fmla="*/ 629392 w 866899"/>
                <a:gd name="connsiteY2" fmla="*/ 69273 h 223652"/>
                <a:gd name="connsiteX3" fmla="*/ 795647 w 866899"/>
                <a:gd name="connsiteY3" fmla="*/ 176151 h 223652"/>
                <a:gd name="connsiteX4" fmla="*/ 866899 w 866899"/>
                <a:gd name="connsiteY4" fmla="*/ 223652 h 2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223652">
                  <a:moveTo>
                    <a:pt x="0" y="9896"/>
                  </a:moveTo>
                  <a:cubicBezTo>
                    <a:pt x="167244" y="4948"/>
                    <a:pt x="334489" y="0"/>
                    <a:pt x="439387" y="9896"/>
                  </a:cubicBezTo>
                  <a:cubicBezTo>
                    <a:pt x="544285" y="19792"/>
                    <a:pt x="570015" y="41564"/>
                    <a:pt x="629392" y="69273"/>
                  </a:cubicBezTo>
                  <a:cubicBezTo>
                    <a:pt x="688769" y="96982"/>
                    <a:pt x="756063" y="150421"/>
                    <a:pt x="795647" y="176151"/>
                  </a:cubicBezTo>
                  <a:cubicBezTo>
                    <a:pt x="835231" y="201881"/>
                    <a:pt x="851065" y="212766"/>
                    <a:pt x="866899" y="223652"/>
                  </a:cubicBezTo>
                </a:path>
              </a:pathLst>
            </a:cu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9" name="Flowchart: Alternate Process 98"/>
            <p:cNvSpPr/>
            <p:nvPr/>
          </p:nvSpPr>
          <p:spPr>
            <a:xfrm rot="2580000">
              <a:off x="6207100" y="5448431"/>
              <a:ext cx="180000" cy="72000"/>
            </a:xfrm>
            <a:prstGeom prst="flowChartAlternateProcess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343896" y="3987863"/>
            <a:ext cx="2997703" cy="941335"/>
            <a:chOff x="5343896" y="5202309"/>
            <a:chExt cx="2997703" cy="941335"/>
          </a:xfrm>
        </p:grpSpPr>
        <p:sp>
          <p:nvSpPr>
            <p:cNvPr id="102" name="Freeform 101"/>
            <p:cNvSpPr/>
            <p:nvPr/>
          </p:nvSpPr>
          <p:spPr>
            <a:xfrm rot="10800000" flipV="1">
              <a:off x="5357818" y="5202309"/>
              <a:ext cx="2983781" cy="941335"/>
            </a:xfrm>
            <a:custGeom>
              <a:avLst/>
              <a:gdLst>
                <a:gd name="connsiteX0" fmla="*/ 0 w 3476846"/>
                <a:gd name="connsiteY0" fmla="*/ 1176669 h 1176669"/>
                <a:gd name="connsiteX1" fmla="*/ 637953 w 3476846"/>
                <a:gd name="connsiteY1" fmla="*/ 506818 h 1176669"/>
                <a:gd name="connsiteX2" fmla="*/ 1775637 w 3476846"/>
                <a:gd name="connsiteY2" fmla="*/ 772632 h 1176669"/>
                <a:gd name="connsiteX3" fmla="*/ 2700670 w 3476846"/>
                <a:gd name="connsiteY3" fmla="*/ 124046 h 1176669"/>
                <a:gd name="connsiteX4" fmla="*/ 3476846 w 3476846"/>
                <a:gd name="connsiteY4" fmla="*/ 28353 h 11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846" h="1176669">
                  <a:moveTo>
                    <a:pt x="0" y="1176669"/>
                  </a:moveTo>
                  <a:cubicBezTo>
                    <a:pt x="171007" y="875413"/>
                    <a:pt x="342014" y="574158"/>
                    <a:pt x="637953" y="506818"/>
                  </a:cubicBezTo>
                  <a:cubicBezTo>
                    <a:pt x="933893" y="439479"/>
                    <a:pt x="1431851" y="836427"/>
                    <a:pt x="1775637" y="772632"/>
                  </a:cubicBezTo>
                  <a:cubicBezTo>
                    <a:pt x="2119423" y="708837"/>
                    <a:pt x="2417135" y="248092"/>
                    <a:pt x="2700670" y="124046"/>
                  </a:cubicBezTo>
                  <a:cubicBezTo>
                    <a:pt x="2984205" y="0"/>
                    <a:pt x="3230525" y="14176"/>
                    <a:pt x="3476846" y="28353"/>
                  </a:cubicBezTo>
                </a:path>
              </a:pathLst>
            </a:custGeom>
            <a:ln w="1270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43896" y="5229102"/>
              <a:ext cx="1876301" cy="617516"/>
            </a:xfrm>
            <a:custGeom>
              <a:avLst/>
              <a:gdLst>
                <a:gd name="connsiteX0" fmla="*/ 0 w 1876301"/>
                <a:gd name="connsiteY0" fmla="*/ 31667 h 617516"/>
                <a:gd name="connsiteX1" fmla="*/ 510639 w 1876301"/>
                <a:gd name="connsiteY1" fmla="*/ 31667 h 617516"/>
                <a:gd name="connsiteX2" fmla="*/ 890649 w 1876301"/>
                <a:gd name="connsiteY2" fmla="*/ 221672 h 617516"/>
                <a:gd name="connsiteX3" fmla="*/ 1151907 w 1876301"/>
                <a:gd name="connsiteY3" fmla="*/ 459179 h 617516"/>
                <a:gd name="connsiteX4" fmla="*/ 1318161 w 1876301"/>
                <a:gd name="connsiteY4" fmla="*/ 566056 h 617516"/>
                <a:gd name="connsiteX5" fmla="*/ 1484416 w 1876301"/>
                <a:gd name="connsiteY5" fmla="*/ 613558 h 617516"/>
                <a:gd name="connsiteX6" fmla="*/ 1674421 w 1876301"/>
                <a:gd name="connsiteY6" fmla="*/ 589807 h 617516"/>
                <a:gd name="connsiteX7" fmla="*/ 1876301 w 1876301"/>
                <a:gd name="connsiteY7" fmla="*/ 542306 h 61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6301" h="617516">
                  <a:moveTo>
                    <a:pt x="0" y="31667"/>
                  </a:moveTo>
                  <a:cubicBezTo>
                    <a:pt x="181099" y="15833"/>
                    <a:pt x="362198" y="0"/>
                    <a:pt x="510639" y="31667"/>
                  </a:cubicBezTo>
                  <a:cubicBezTo>
                    <a:pt x="659080" y="63334"/>
                    <a:pt x="783771" y="150420"/>
                    <a:pt x="890649" y="221672"/>
                  </a:cubicBezTo>
                  <a:cubicBezTo>
                    <a:pt x="997527" y="292924"/>
                    <a:pt x="1080655" y="401782"/>
                    <a:pt x="1151907" y="459179"/>
                  </a:cubicBezTo>
                  <a:cubicBezTo>
                    <a:pt x="1223159" y="516576"/>
                    <a:pt x="1262743" y="540326"/>
                    <a:pt x="1318161" y="566056"/>
                  </a:cubicBezTo>
                  <a:cubicBezTo>
                    <a:pt x="1373579" y="591786"/>
                    <a:pt x="1425039" y="609600"/>
                    <a:pt x="1484416" y="613558"/>
                  </a:cubicBezTo>
                  <a:cubicBezTo>
                    <a:pt x="1543793" y="617516"/>
                    <a:pt x="1609107" y="601682"/>
                    <a:pt x="1674421" y="589807"/>
                  </a:cubicBezTo>
                  <a:cubicBezTo>
                    <a:pt x="1739735" y="577932"/>
                    <a:pt x="1808018" y="560119"/>
                    <a:pt x="1876301" y="542306"/>
                  </a:cubicBezTo>
                </a:path>
              </a:pathLst>
            </a:cu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4" name="Flowchart: Alternate Process 103"/>
            <p:cNvSpPr/>
            <p:nvPr/>
          </p:nvSpPr>
          <p:spPr>
            <a:xfrm rot="-1200000">
              <a:off x="7177708" y="5713200"/>
              <a:ext cx="180000" cy="72000"/>
            </a:xfrm>
            <a:prstGeom prst="flowChartAlternateProcess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357818" y="4000504"/>
            <a:ext cx="2983782" cy="968903"/>
            <a:chOff x="4000496" y="5286388"/>
            <a:chExt cx="2983782" cy="968903"/>
          </a:xfrm>
        </p:grpSpPr>
        <p:sp>
          <p:nvSpPr>
            <p:cNvPr id="80" name="Freeform 79"/>
            <p:cNvSpPr/>
            <p:nvPr/>
          </p:nvSpPr>
          <p:spPr>
            <a:xfrm rot="10800000" flipV="1">
              <a:off x="4000496" y="5286388"/>
              <a:ext cx="2983781" cy="941335"/>
            </a:xfrm>
            <a:custGeom>
              <a:avLst/>
              <a:gdLst>
                <a:gd name="connsiteX0" fmla="*/ 0 w 3476846"/>
                <a:gd name="connsiteY0" fmla="*/ 1176669 h 1176669"/>
                <a:gd name="connsiteX1" fmla="*/ 637953 w 3476846"/>
                <a:gd name="connsiteY1" fmla="*/ 506818 h 1176669"/>
                <a:gd name="connsiteX2" fmla="*/ 1775637 w 3476846"/>
                <a:gd name="connsiteY2" fmla="*/ 772632 h 1176669"/>
                <a:gd name="connsiteX3" fmla="*/ 2700670 w 3476846"/>
                <a:gd name="connsiteY3" fmla="*/ 124046 h 1176669"/>
                <a:gd name="connsiteX4" fmla="*/ 3476846 w 3476846"/>
                <a:gd name="connsiteY4" fmla="*/ 28353 h 11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846" h="1176669">
                  <a:moveTo>
                    <a:pt x="0" y="1176669"/>
                  </a:moveTo>
                  <a:cubicBezTo>
                    <a:pt x="171007" y="875413"/>
                    <a:pt x="342014" y="574158"/>
                    <a:pt x="637953" y="506818"/>
                  </a:cubicBezTo>
                  <a:cubicBezTo>
                    <a:pt x="933893" y="439479"/>
                    <a:pt x="1431851" y="836427"/>
                    <a:pt x="1775637" y="772632"/>
                  </a:cubicBezTo>
                  <a:cubicBezTo>
                    <a:pt x="2119423" y="708837"/>
                    <a:pt x="2417135" y="248092"/>
                    <a:pt x="2700670" y="124046"/>
                  </a:cubicBezTo>
                  <a:cubicBezTo>
                    <a:pt x="2984205" y="0"/>
                    <a:pt x="3230525" y="14176"/>
                    <a:pt x="3476846" y="28353"/>
                  </a:cubicBezTo>
                </a:path>
              </a:pathLst>
            </a:custGeom>
            <a:ln w="12700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4" name="Freeform 83"/>
            <p:cNvSpPr/>
            <p:nvPr/>
          </p:nvSpPr>
          <p:spPr>
            <a:xfrm rot="10800000" flipV="1">
              <a:off x="4000497" y="5286388"/>
              <a:ext cx="2983781" cy="941335"/>
            </a:xfrm>
            <a:custGeom>
              <a:avLst/>
              <a:gdLst>
                <a:gd name="connsiteX0" fmla="*/ 0 w 3476846"/>
                <a:gd name="connsiteY0" fmla="*/ 1176669 h 1176669"/>
                <a:gd name="connsiteX1" fmla="*/ 637953 w 3476846"/>
                <a:gd name="connsiteY1" fmla="*/ 506818 h 1176669"/>
                <a:gd name="connsiteX2" fmla="*/ 1775637 w 3476846"/>
                <a:gd name="connsiteY2" fmla="*/ 772632 h 1176669"/>
                <a:gd name="connsiteX3" fmla="*/ 2700670 w 3476846"/>
                <a:gd name="connsiteY3" fmla="*/ 124046 h 1176669"/>
                <a:gd name="connsiteX4" fmla="*/ 3476846 w 3476846"/>
                <a:gd name="connsiteY4" fmla="*/ 28353 h 11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846" h="1176669">
                  <a:moveTo>
                    <a:pt x="0" y="1176669"/>
                  </a:moveTo>
                  <a:cubicBezTo>
                    <a:pt x="171007" y="875413"/>
                    <a:pt x="342014" y="574158"/>
                    <a:pt x="637953" y="506818"/>
                  </a:cubicBezTo>
                  <a:cubicBezTo>
                    <a:pt x="933893" y="439479"/>
                    <a:pt x="1431851" y="836427"/>
                    <a:pt x="1775637" y="772632"/>
                  </a:cubicBezTo>
                  <a:cubicBezTo>
                    <a:pt x="2119423" y="708837"/>
                    <a:pt x="2417135" y="248092"/>
                    <a:pt x="2700670" y="124046"/>
                  </a:cubicBezTo>
                  <a:cubicBezTo>
                    <a:pt x="2984205" y="0"/>
                    <a:pt x="3230525" y="14176"/>
                    <a:pt x="3476846" y="28353"/>
                  </a:cubicBezTo>
                </a:path>
              </a:pathLst>
            </a:cu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2" name="Flowchart: Alternate Process 81"/>
            <p:cNvSpPr/>
            <p:nvPr/>
          </p:nvSpPr>
          <p:spPr>
            <a:xfrm rot="3240000">
              <a:off x="6851794" y="6129291"/>
              <a:ext cx="180000" cy="72000"/>
            </a:xfrm>
            <a:prstGeom prst="flowChartAlternateProcess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08" name="Arc 107"/>
          <p:cNvSpPr/>
          <p:nvPr/>
        </p:nvSpPr>
        <p:spPr>
          <a:xfrm rot="20406702">
            <a:off x="4143372" y="3185471"/>
            <a:ext cx="914400" cy="914400"/>
          </a:xfrm>
          <a:prstGeom prst="arc">
            <a:avLst>
              <a:gd name="adj1" fmla="val 13528375"/>
              <a:gd name="adj2" fmla="val 0"/>
            </a:avLst>
          </a:prstGeom>
          <a:ln w="762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 descr="E:\Courses Programs\1_Partonegarie Sanati\Slides\RPT-C\Materials\steel-pipe-welding-in-lloydmin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69115">
            <a:off x="7684757" y="4856924"/>
            <a:ext cx="1476000" cy="64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 descr="untitle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880882"/>
            <a:ext cx="2143140" cy="1905572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isometricOffAxis2Right"/>
            <a:lightRig rig="threePt" dir="t"/>
          </a:scene3d>
        </p:spPr>
      </p:pic>
      <p:grpSp>
        <p:nvGrpSpPr>
          <p:cNvPr id="71" name="Group 70"/>
          <p:cNvGrpSpPr/>
          <p:nvPr/>
        </p:nvGrpSpPr>
        <p:grpSpPr>
          <a:xfrm>
            <a:off x="1516832" y="3896021"/>
            <a:ext cx="1584266" cy="1890433"/>
            <a:chOff x="1516832" y="3896021"/>
            <a:chExt cx="1584266" cy="1890433"/>
          </a:xfrm>
        </p:grpSpPr>
        <p:grpSp>
          <p:nvGrpSpPr>
            <p:cNvPr id="60" name="Group 59"/>
            <p:cNvGrpSpPr/>
            <p:nvPr/>
          </p:nvGrpSpPr>
          <p:grpSpPr>
            <a:xfrm>
              <a:off x="1785918" y="4929992"/>
              <a:ext cx="288000" cy="856462"/>
              <a:chOff x="2928926" y="4929992"/>
              <a:chExt cx="288000" cy="85646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2664000" y="5322107"/>
                <a:ext cx="785818" cy="1588"/>
              </a:xfrm>
              <a:prstGeom prst="line">
                <a:avLst/>
              </a:prstGeom>
              <a:ln w="57150">
                <a:tailEnd type="oval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lowchart: Magnetic Disk 58"/>
              <p:cNvSpPr/>
              <p:nvPr/>
            </p:nvSpPr>
            <p:spPr>
              <a:xfrm>
                <a:off x="2928926" y="5643578"/>
                <a:ext cx="288000" cy="142876"/>
              </a:xfrm>
              <a:prstGeom prst="flowChartMagneticDisk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62" name="Freeform 61"/>
            <p:cNvSpPr/>
            <p:nvPr/>
          </p:nvSpPr>
          <p:spPr>
            <a:xfrm rot="19406823">
              <a:off x="1516832" y="3896021"/>
              <a:ext cx="1584266" cy="774654"/>
            </a:xfrm>
            <a:custGeom>
              <a:avLst/>
              <a:gdLst>
                <a:gd name="connsiteX0" fmla="*/ 0 w 1365662"/>
                <a:gd name="connsiteY0" fmla="*/ 522514 h 522514"/>
                <a:gd name="connsiteX1" fmla="*/ 724395 w 1365662"/>
                <a:gd name="connsiteY1" fmla="*/ 368135 h 522514"/>
                <a:gd name="connsiteX2" fmla="*/ 1365662 w 1365662"/>
                <a:gd name="connsiteY2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662" h="522514">
                  <a:moveTo>
                    <a:pt x="0" y="522514"/>
                  </a:moveTo>
                  <a:cubicBezTo>
                    <a:pt x="248392" y="488867"/>
                    <a:pt x="496785" y="455221"/>
                    <a:pt x="724395" y="368135"/>
                  </a:cubicBezTo>
                  <a:cubicBezTo>
                    <a:pt x="952005" y="281049"/>
                    <a:pt x="1158833" y="140524"/>
                    <a:pt x="1365662" y="0"/>
                  </a:cubicBezTo>
                </a:path>
              </a:pathLst>
            </a:cu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960298" y="4747182"/>
              <a:ext cx="540000" cy="753520"/>
              <a:chOff x="2317488" y="4644240"/>
              <a:chExt cx="540000" cy="75352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2428066" y="4786322"/>
                <a:ext cx="285752" cy="158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3" name="Content Placeholder 3" descr="2175_orig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7488" y="4857760"/>
                <a:ext cx="540000" cy="540000"/>
              </a:xfrm>
              <a:prstGeom prst="rect">
                <a:avLst/>
              </a:prstGeom>
              <a:scene3d>
                <a:camera prst="isometricOffAxis2Right"/>
                <a:lightRig rig="threePt" dir="t"/>
              </a:scene3d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2246050" y="4318554"/>
              <a:ext cx="540000" cy="753520"/>
              <a:chOff x="2317488" y="4644240"/>
              <a:chExt cx="540000" cy="75352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>
                <a:off x="2428066" y="4786322"/>
                <a:ext cx="285752" cy="158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Content Placeholder 3" descr="2175_orig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7488" y="4857760"/>
                <a:ext cx="540000" cy="540000"/>
              </a:xfrm>
              <a:prstGeom prst="rect">
                <a:avLst/>
              </a:prstGeom>
              <a:scene3d>
                <a:camera prst="isometricOffAxis2Right"/>
                <a:lightRig rig="threePt" dir="t"/>
              </a:scene3d>
            </p:spPr>
          </p:pic>
        </p:grpSp>
      </p:grpSp>
      <p:sp>
        <p:nvSpPr>
          <p:cNvPr id="78" name="Rectangle 77"/>
          <p:cNvSpPr/>
          <p:nvPr/>
        </p:nvSpPr>
        <p:spPr>
          <a:xfrm rot="18944625">
            <a:off x="8201861" y="5050579"/>
            <a:ext cx="671417" cy="58453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14" name="Group 113"/>
          <p:cNvGrpSpPr/>
          <p:nvPr/>
        </p:nvGrpSpPr>
        <p:grpSpPr>
          <a:xfrm>
            <a:off x="7140396" y="5286388"/>
            <a:ext cx="432000" cy="338074"/>
            <a:chOff x="6840016" y="1805042"/>
            <a:chExt cx="432000" cy="338074"/>
          </a:xfrm>
        </p:grpSpPr>
        <p:sp>
          <p:nvSpPr>
            <p:cNvPr id="113" name="Can 112"/>
            <p:cNvSpPr/>
            <p:nvPr/>
          </p:nvSpPr>
          <p:spPr>
            <a:xfrm>
              <a:off x="6984000" y="2000240"/>
              <a:ext cx="144000" cy="142876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1" name="Sun 110"/>
            <p:cNvSpPr/>
            <p:nvPr/>
          </p:nvSpPr>
          <p:spPr>
            <a:xfrm>
              <a:off x="6840016" y="1805042"/>
              <a:ext cx="432000" cy="324000"/>
            </a:xfrm>
            <a:prstGeom prst="sun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Relaxed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000892" y="5929330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000000"/>
                </a:solidFill>
              </a:rPr>
              <a:t>چراغ هشداردهنده</a:t>
            </a:r>
            <a:endParaRPr lang="fa-IR" dirty="0">
              <a:solidFill>
                <a:srgbClr val="000000"/>
              </a:solidFill>
            </a:endParaRPr>
          </a:p>
        </p:txBody>
      </p:sp>
      <p:grpSp>
        <p:nvGrpSpPr>
          <p:cNvPr id="11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123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128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13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13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13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13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24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25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12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127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6628E-6 L 0.04097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023 L 0.03941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00046 L 0.10347 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0023 C 0.08628 0.00023 0.13264 0.00069 0.15156 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/>
      <p:bldP spid="107" grpId="2" animBg="1"/>
      <p:bldP spid="42" grpId="1" animBg="1"/>
      <p:bldP spid="50" grpId="0" animBg="1"/>
      <p:bldP spid="50" grpId="1" animBg="1"/>
      <p:bldP spid="72" grpId="1" animBg="1"/>
      <p:bldP spid="72" grpId="3" animBg="1"/>
      <p:bldP spid="72" grpId="4" animBg="1"/>
      <p:bldP spid="61" grpId="0" animBg="1"/>
      <p:bldP spid="61" grpId="1" animBg="1"/>
      <p:bldP spid="64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4786346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 پرتونگاری وسیله‏ای‏ست برای نگه‏داری و حمل‏ونقل چشمه‏های پرتونگاری.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 باید از موادی ساخته شود که پرتوهای گاما را به‏شدت تضعیف کنند.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این مواد (اورانیم) معمولن سنگین هستند؛ به همین دلیل دوربین‏ها وزن‏شان زیاد است.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هر نوع دوربین را می‏توان تنها با چشمه‏های خاصی بارگذاری کرد.</a:t>
            </a:r>
          </a:p>
        </p:txBody>
      </p: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9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پرتونگاری: انواع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214314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ثابت</a:t>
            </a:r>
            <a:endParaRPr lang="fa-IR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متحرک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دستی</a:t>
            </a:r>
          </a:p>
        </p:txBody>
      </p: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9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دوربین‏های ثابت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57752" y="1357298"/>
            <a:ext cx="3818248" cy="350046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ثابت معمولاً حاویِ کبالت ـ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با اکتیویته‏ی خیلی بالا هستند.</a:t>
            </a:r>
          </a:p>
        </p:txBody>
      </p:sp>
      <p:pic>
        <p:nvPicPr>
          <p:cNvPr id="9" name="Picture 3" descr="741 Cobalt Device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43042" y="1714488"/>
            <a:ext cx="3163887" cy="40576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0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دوربین‏های متحرک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175834" cy="164307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دوربین‏های متحرک معمولاً حاویِ کبالت ـ 6</a:t>
            </a:r>
            <a:r>
              <a:rPr lang="fa-IR" sz="2800" dirty="0" smtClean="0">
                <a:cs typeface="B Koodak Outline" pitchFamily="2" charset="-78"/>
              </a:rPr>
              <a:t>0</a:t>
            </a:r>
            <a:r>
              <a:rPr lang="fa-IR" dirty="0" smtClean="0"/>
              <a:t> با اکتیویته‏ی بالا هستند.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498335" y="2786058"/>
          <a:ext cx="3573731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4572000" imgH="3657600" progId="">
                  <p:embed/>
                </p:oleObj>
              </mc:Choice>
              <mc:Fallback>
                <p:oleObj name="Image" r:id="rId4" imgW="4572000" imgH="3657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35" y="2786058"/>
                        <a:ext cx="3573731" cy="307183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Related image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143248"/>
            <a:ext cx="2988000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00694" y="5572140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دوربین متحرک درون یک لوله</a:t>
            </a:r>
            <a:endParaRPr lang="fa-IR" sz="2400" dirty="0"/>
          </a:p>
        </p:txBody>
      </p:sp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2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7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دوربین‏های دستی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3571900"/>
          </a:xfrm>
          <a:ln>
            <a:noFill/>
          </a:ln>
        </p:spPr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این دوربین</a:t>
            </a: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مي‏تواند توسط يك نفر حمل شود (كمتر از 5</a:t>
            </a:r>
            <a:r>
              <a:rPr lang="fa-IR" altLang="fa-IR" sz="2400" dirty="0" smtClean="0">
                <a:cs typeface="B Koodak Outline" pitchFamily="2" charset="-78"/>
              </a:rPr>
              <a:t>0</a:t>
            </a:r>
            <a:r>
              <a:rPr lang="fa-IR" altLang="fa-IR" dirty="0" smtClean="0">
                <a:cs typeface="B Mitra" pitchFamily="2" charset="-78"/>
              </a:rPr>
              <a:t> كيلوگرم)،</a:t>
            </a:r>
            <a:endParaRPr lang="en-US" altLang="fa-IR" dirty="0" smtClean="0">
              <a:cs typeface="B Mitra" pitchFamily="2" charset="-78"/>
            </a:endParaRP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معمولاً حاوي ايريديم ـ 192 يا سِلنيم ـ 75 است، و</a:t>
            </a: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استفاده از آن‏ها بسيار رايج است.</a:t>
            </a:r>
          </a:p>
          <a:p>
            <a:pPr marL="533400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در حال حاضر حدود شش‏صد دوربین در ایران دارای پروانه‏ی کار هستند.</a:t>
            </a:r>
            <a:endParaRPr lang="en-US" altLang="fa-IR" dirty="0" smtClean="0">
              <a:cs typeface="B Mitra" pitchFamily="2" charset="-7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084" y="4500583"/>
            <a:ext cx="2225553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74830"/>
            <a:ext cx="2500330" cy="205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3398" y="4340247"/>
            <a:ext cx="2049908" cy="201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2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7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نگه‏دارنده‏ی چشمه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28728" y="1357298"/>
            <a:ext cx="7247272" cy="85725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چشمه توسط نگه‏دارنده‏ای درون دوربین قرار داده می‏شود.</a:t>
            </a:r>
            <a:endParaRPr lang="fa-IR" sz="2800" dirty="0" smtClean="0"/>
          </a:p>
        </p:txBody>
      </p:sp>
      <p:pic>
        <p:nvPicPr>
          <p:cNvPr id="13" name="Picture 12" descr="img1-source-holder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5400000">
            <a:off x="1979396" y="2717597"/>
            <a:ext cx="2881333" cy="216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Source Wire Assembly"/>
          <p:cNvPicPr>
            <a:picLocks noChangeAspect="1" noChangeArrowheads="1"/>
          </p:cNvPicPr>
          <p:nvPr/>
        </p:nvPicPr>
        <p:blipFill>
          <a:blip r:embed="rId4">
            <a:lum bright="18000" contrast="18000"/>
          </a:blip>
          <a:srcRect/>
          <a:stretch>
            <a:fillRect/>
          </a:stretch>
        </p:blipFill>
        <p:spPr bwMode="auto">
          <a:xfrm>
            <a:off x="5143504" y="2786058"/>
            <a:ext cx="3380937" cy="2597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00562" y="2143116"/>
            <a:ext cx="2032298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محل نگه‏داریِ چشمه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28992" y="2500306"/>
            <a:ext cx="1143008" cy="21431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43570" y="2643182"/>
            <a:ext cx="1143008" cy="21431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3357554" y="5500702"/>
            <a:ext cx="2857520" cy="714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محل اتصال به فنر هدایت‏کننده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428992" y="5000636"/>
            <a:ext cx="571504" cy="5715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215074" y="5286388"/>
            <a:ext cx="571504" cy="42862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6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5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5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پرتونگاری: مدل گامامت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42976" y="1600201"/>
            <a:ext cx="3786214" cy="2686056"/>
          </a:xfrm>
          <a:ln>
            <a:noFill/>
          </a:ln>
        </p:spPr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مدل </a:t>
            </a:r>
            <a:r>
              <a:rPr lang="en-US" altLang="fa-IR" sz="2400" dirty="0" smtClean="0">
                <a:cs typeface="B Mitra" pitchFamily="2" charset="-78"/>
              </a:rPr>
              <a:t>Tsi-5</a:t>
            </a:r>
            <a:endParaRPr lang="en-US" altLang="fa-IR" dirty="0" smtClean="0">
              <a:cs typeface="B Mitra" pitchFamily="2" charset="-78"/>
            </a:endParaRPr>
          </a:p>
          <a:p>
            <a:pPr marL="933450" lvl="1" indent="-533400">
              <a:buClr>
                <a:schemeClr val="tx1"/>
              </a:buClr>
            </a:pPr>
            <a:r>
              <a:rPr lang="fa-IR" altLang="fa-IR" sz="2400" dirty="0" smtClean="0">
                <a:cs typeface="B Mitra" pitchFamily="2" charset="-78"/>
              </a:rPr>
              <a:t>وزن: </a:t>
            </a:r>
            <a:r>
              <a:rPr lang="en-US" altLang="fa-IR" sz="2000" dirty="0" smtClean="0">
                <a:cs typeface="B Mitra" pitchFamily="2" charset="-78"/>
              </a:rPr>
              <a:t>kg</a:t>
            </a:r>
            <a:r>
              <a:rPr lang="fa-IR" altLang="fa-IR" sz="2000" dirty="0" smtClean="0">
                <a:cs typeface="B Mitra" pitchFamily="2" charset="-78"/>
              </a:rPr>
              <a:t> </a:t>
            </a:r>
            <a:r>
              <a:rPr lang="fa-IR" altLang="fa-IR" sz="2400" dirty="0" smtClean="0">
                <a:cs typeface="B Mitra" pitchFamily="2" charset="-78"/>
              </a:rPr>
              <a:t>22</a:t>
            </a: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ظرفیّت: </a:t>
            </a:r>
            <a:r>
              <a:rPr lang="en-US" altLang="fa-IR" sz="2000" dirty="0" err="1" smtClean="0">
                <a:cs typeface="B Mitra" pitchFamily="2" charset="-78"/>
              </a:rPr>
              <a:t>Ci</a:t>
            </a:r>
            <a:r>
              <a:rPr lang="fa-IR" altLang="fa-IR" sz="2000" dirty="0" smtClean="0">
                <a:cs typeface="B Mitra" pitchFamily="2" charset="-78"/>
              </a:rPr>
              <a:t> </a:t>
            </a:r>
            <a:r>
              <a:rPr lang="fa-IR" altLang="fa-IR" dirty="0" smtClean="0">
                <a:cs typeface="B Mitra" pitchFamily="2" charset="-78"/>
              </a:rPr>
              <a:t>135 ایریدیم ـ192</a:t>
            </a:r>
            <a:endParaRPr lang="fa-IR" altLang="fa-IR" sz="2400" dirty="0" smtClean="0">
              <a:cs typeface="B Mitra" pitchFamily="2" charset="-78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4857752" y="1600201"/>
            <a:ext cx="3829048" cy="218599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مدل </a:t>
            </a:r>
            <a:r>
              <a:rPr lang="en-US" altLang="fa-IR" sz="2400" dirty="0" smtClean="0">
                <a:cs typeface="B Mitra" pitchFamily="2" charset="-78"/>
              </a:rPr>
              <a:t>SE</a:t>
            </a:r>
            <a:endParaRPr lang="en-US" altLang="fa-IR" dirty="0" smtClean="0">
              <a:cs typeface="B Mitra" pitchFamily="2" charset="-78"/>
            </a:endParaRP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وزن: </a:t>
            </a:r>
            <a:r>
              <a:rPr lang="en-US" altLang="fa-IR" sz="2000" dirty="0" smtClean="0">
                <a:cs typeface="B Mitra" pitchFamily="2" charset="-78"/>
              </a:rPr>
              <a:t>kg</a:t>
            </a:r>
            <a:r>
              <a:rPr lang="fa-IR" altLang="fa-IR" sz="2000" dirty="0" smtClean="0">
                <a:cs typeface="B Mitra" pitchFamily="2" charset="-78"/>
              </a:rPr>
              <a:t> 7/2</a:t>
            </a:r>
            <a:endParaRPr lang="fa-IR" altLang="fa-IR" dirty="0" smtClean="0">
              <a:cs typeface="B Mitra" pitchFamily="2" charset="-78"/>
            </a:endParaRP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ظرفیّت: </a:t>
            </a:r>
            <a:r>
              <a:rPr lang="en-US" altLang="fa-IR" sz="2000" dirty="0" err="1" smtClean="0">
                <a:cs typeface="B Mitra" pitchFamily="2" charset="-78"/>
              </a:rPr>
              <a:t>Ci</a:t>
            </a:r>
            <a:r>
              <a:rPr lang="fa-IR" altLang="fa-IR" sz="2000" dirty="0" smtClean="0">
                <a:cs typeface="B Mitra" pitchFamily="2" charset="-78"/>
              </a:rPr>
              <a:t> </a:t>
            </a:r>
            <a:r>
              <a:rPr lang="fa-IR" altLang="fa-IR" dirty="0" smtClean="0">
                <a:cs typeface="B Mitra" pitchFamily="2" charset="-78"/>
              </a:rPr>
              <a:t>12</a:t>
            </a:r>
            <a:r>
              <a:rPr lang="fa-IR" altLang="fa-IR" sz="2000" dirty="0" smtClean="0">
                <a:cs typeface="B Koodak Outline" pitchFamily="2" charset="-78"/>
              </a:rPr>
              <a:t>0</a:t>
            </a:r>
            <a:r>
              <a:rPr lang="fa-IR" altLang="fa-IR" dirty="0" smtClean="0">
                <a:cs typeface="B Mitra" pitchFamily="2" charset="-78"/>
              </a:rPr>
              <a:t> سلنیم ـ 75</a:t>
            </a:r>
          </a:p>
          <a:p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2390593" cy="23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143249"/>
            <a:ext cx="2376000" cy="2338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214546" y="5715016"/>
            <a:ext cx="6500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a-IR" sz="3200" dirty="0" smtClean="0"/>
              <a:t> تجهیزاتِ حفاظتیِ این نوع دوربین</a:t>
            </a:r>
            <a:endParaRPr lang="fa-IR" sz="3200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2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4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پرتونگاری: مدل تکاپس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57686" y="1357298"/>
            <a:ext cx="4318314" cy="4143404"/>
          </a:xfrm>
          <a:ln>
            <a:noFill/>
          </a:ln>
        </p:spPr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مدل 66</a:t>
            </a:r>
            <a:r>
              <a:rPr lang="fa-IR" altLang="fa-IR" sz="2800" dirty="0" smtClean="0">
                <a:cs typeface="B Koodak Outline" pitchFamily="2" charset="-78"/>
              </a:rPr>
              <a:t>0</a:t>
            </a:r>
            <a:endParaRPr lang="fa-IR" altLang="fa-IR" dirty="0" smtClean="0">
              <a:cs typeface="B Koodak Outline" pitchFamily="2" charset="-78"/>
            </a:endParaRP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وزن: </a:t>
            </a:r>
            <a:r>
              <a:rPr lang="en-US" altLang="fa-IR" sz="2400" dirty="0" smtClean="0">
                <a:cs typeface="B Mitra" pitchFamily="2" charset="-78"/>
              </a:rPr>
              <a:t>kg</a:t>
            </a:r>
            <a:r>
              <a:rPr lang="fa-IR" altLang="fa-IR" sz="2400" dirty="0" smtClean="0">
                <a:cs typeface="B Mitra" pitchFamily="2" charset="-78"/>
              </a:rPr>
              <a:t> </a:t>
            </a:r>
            <a:r>
              <a:rPr lang="fa-IR" altLang="fa-IR" dirty="0" smtClean="0">
                <a:cs typeface="B Mitra" pitchFamily="2" charset="-78"/>
              </a:rPr>
              <a:t>24</a:t>
            </a:r>
          </a:p>
          <a:p>
            <a:pPr marL="933450" lvl="1" indent="-533400">
              <a:buClr>
                <a:schemeClr val="tx1"/>
              </a:buClr>
            </a:pPr>
            <a:r>
              <a:rPr lang="fa-IR" altLang="fa-IR" dirty="0" smtClean="0">
                <a:cs typeface="B Mitra" pitchFamily="2" charset="-78"/>
              </a:rPr>
              <a:t>ظرفیّت: </a:t>
            </a:r>
            <a:r>
              <a:rPr lang="en-US" altLang="fa-IR" sz="2400" dirty="0" err="1" smtClean="0">
                <a:cs typeface="B Mitra" pitchFamily="2" charset="-78"/>
              </a:rPr>
              <a:t>Ci</a:t>
            </a:r>
            <a:r>
              <a:rPr lang="fa-IR" altLang="fa-IR" sz="2400" dirty="0" smtClean="0">
                <a:cs typeface="B Mitra" pitchFamily="2" charset="-78"/>
              </a:rPr>
              <a:t> </a:t>
            </a:r>
            <a:r>
              <a:rPr lang="fa-IR" altLang="fa-IR" dirty="0" smtClean="0">
                <a:cs typeface="B Mitra" pitchFamily="2" charset="-78"/>
              </a:rPr>
              <a:t>12</a:t>
            </a:r>
            <a:r>
              <a:rPr lang="fa-IR" altLang="fa-IR" sz="2400" dirty="0" smtClean="0">
                <a:cs typeface="B Koodak Outline" pitchFamily="2" charset="-78"/>
              </a:rPr>
              <a:t>0</a:t>
            </a:r>
            <a:r>
              <a:rPr lang="fa-IR" altLang="fa-IR" dirty="0" smtClean="0">
                <a:cs typeface="B Mitra" pitchFamily="2" charset="-78"/>
              </a:rPr>
              <a:t> ایریدیم ـ 192</a:t>
            </a:r>
          </a:p>
          <a:p>
            <a:pPr marL="533400" indent="-533400">
              <a:buClr>
                <a:schemeClr val="tx1"/>
              </a:buClr>
            </a:pPr>
            <a:r>
              <a:rPr lang="fa-IR" dirty="0" smtClean="0"/>
              <a:t>تجهیزاتِ حفاظتیِ این نوع دوربین</a:t>
            </a:r>
          </a:p>
          <a:p>
            <a:pPr marL="533400" indent="-533400">
              <a:buClr>
                <a:schemeClr val="tx1"/>
              </a:buClr>
            </a:pPr>
            <a:endParaRPr lang="fa-IR" altLang="fa-IR" dirty="0" smtClean="0">
              <a:cs typeface="B Mitra" pitchFamily="2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214554"/>
            <a:ext cx="3129745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40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5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7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پرتونگاری: مدل سنتینل 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4143404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/>
              <a:t> تجهیزاتِ حفاظتیِ این نوع دوربین</a:t>
            </a:r>
            <a:endParaRPr lang="fa-IR" dirty="0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417" y="2154256"/>
            <a:ext cx="7662863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2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5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7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357298"/>
            <a:ext cx="7461586" cy="264320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600" dirty="0" smtClean="0"/>
              <a:t>برای پرتونگاری از تابش ایکس یا گاما استفاده می‏شود.</a:t>
            </a:r>
          </a:p>
          <a:p>
            <a:pPr algn="justLow">
              <a:lnSpc>
                <a:spcPct val="120000"/>
              </a:lnSpc>
            </a:pPr>
            <a:r>
              <a:rPr lang="fa-IR" sz="2600" dirty="0" smtClean="0"/>
              <a:t>پرتوهای ایکس و گاما ذراتی (به‏نام فوتون) هستند که با سرعت نور (</a:t>
            </a:r>
            <a:r>
              <a:rPr lang="en-US" sz="2200" dirty="0" smtClean="0"/>
              <a:t>m/s</a:t>
            </a:r>
            <a:r>
              <a:rPr lang="fa-IR" sz="2600" dirty="0" smtClean="0"/>
              <a:t> 1</a:t>
            </a:r>
            <a:r>
              <a:rPr lang="fa-IR" sz="2200" dirty="0" smtClean="0">
                <a:cs typeface="B Koodak Outline" pitchFamily="2" charset="-78"/>
              </a:rPr>
              <a:t>0</a:t>
            </a:r>
            <a:r>
              <a:rPr lang="fa-IR" sz="2600" baseline="30000" dirty="0" smtClean="0"/>
              <a:t>8</a:t>
            </a:r>
            <a:r>
              <a:rPr lang="fa-IR" sz="2600" dirty="0" smtClean="0"/>
              <a:t>×3) حرکت می‏کنند.</a:t>
            </a:r>
          </a:p>
          <a:p>
            <a:pPr lvl="1" algn="justLow">
              <a:lnSpc>
                <a:spcPct val="110000"/>
              </a:lnSpc>
            </a:pPr>
            <a:r>
              <a:rPr lang="fa-IR" sz="2400" dirty="0" smtClean="0"/>
              <a:t>فوتون‏ها بسته‏هایی از انرژی هستند.</a:t>
            </a:r>
          </a:p>
          <a:p>
            <a:pPr lvl="1" algn="justLow">
              <a:lnSpc>
                <a:spcPct val="110000"/>
              </a:lnSpc>
            </a:pPr>
            <a:r>
              <a:rPr lang="fa-IR" sz="2400" dirty="0" smtClean="0"/>
              <a:t>فوتون‏ها ممکن است انرژی‏های متفاوتی داشته باشند.</a:t>
            </a:r>
          </a:p>
          <a:p>
            <a:pPr lvl="1" algn="justLow">
              <a:lnSpc>
                <a:spcPct val="110000"/>
              </a:lnSpc>
            </a:pPr>
            <a:r>
              <a:rPr lang="fa-IR" sz="2400" dirty="0" smtClean="0"/>
              <a:t>شدت یک پرتو به تعداد فوتون‏ها و به انرژیِ تک‏تک فوتون‏ها بستگی دارد.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ایکس و گاما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edefined Process 20"/>
          <p:cNvSpPr/>
          <p:nvPr/>
        </p:nvSpPr>
        <p:spPr>
          <a:xfrm>
            <a:off x="3786182" y="4643446"/>
            <a:ext cx="1143008" cy="1000132"/>
          </a:xfrm>
          <a:prstGeom prst="flowChartPredefinedProcess">
            <a:avLst/>
          </a:prstGeom>
          <a:solidFill>
            <a:srgbClr val="000000">
              <a:alpha val="80000"/>
            </a:srgbClr>
          </a:solidFill>
          <a:ln>
            <a:noFill/>
          </a:ln>
          <a:scene3d>
            <a:camera prst="isometricOffAxis1Right">
              <a:rot lat="10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Line Callout 1 (Accent Bar) 21"/>
          <p:cNvSpPr/>
          <p:nvPr/>
        </p:nvSpPr>
        <p:spPr>
          <a:xfrm flipH="1">
            <a:off x="5857884" y="4714884"/>
            <a:ext cx="142876" cy="714380"/>
          </a:xfrm>
          <a:prstGeom prst="accentCallout1">
            <a:avLst>
              <a:gd name="adj1" fmla="val 18750"/>
              <a:gd name="adj2" fmla="val -8333"/>
              <a:gd name="adj3" fmla="val 108332"/>
              <a:gd name="adj4" fmla="val -54040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23" name="Group 22"/>
          <p:cNvGrpSpPr/>
          <p:nvPr/>
        </p:nvGrpSpPr>
        <p:grpSpPr>
          <a:xfrm>
            <a:off x="7641586" y="4286256"/>
            <a:ext cx="788066" cy="316702"/>
            <a:chOff x="7572396" y="4643446"/>
            <a:chExt cx="788066" cy="316702"/>
          </a:xfrm>
        </p:grpSpPr>
        <p:grpSp>
          <p:nvGrpSpPr>
            <p:cNvPr id="24" name="Group 165"/>
            <p:cNvGrpSpPr/>
            <p:nvPr/>
          </p:nvGrpSpPr>
          <p:grpSpPr>
            <a:xfrm>
              <a:off x="7572396" y="4658644"/>
              <a:ext cx="357752" cy="301504"/>
              <a:chOff x="7572396" y="4658644"/>
              <a:chExt cx="357752" cy="301504"/>
            </a:xfrm>
          </p:grpSpPr>
          <p:grpSp>
            <p:nvGrpSpPr>
              <p:cNvPr id="43" name="Group 47"/>
              <p:cNvGrpSpPr/>
              <p:nvPr/>
            </p:nvGrpSpPr>
            <p:grpSpPr>
              <a:xfrm>
                <a:off x="7572396" y="4816710"/>
                <a:ext cx="357752" cy="143438"/>
                <a:chOff x="6000760" y="5072074"/>
                <a:chExt cx="357752" cy="143438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28" name="Group 46"/>
              <p:cNvGrpSpPr/>
              <p:nvPr/>
            </p:nvGrpSpPr>
            <p:grpSpPr>
              <a:xfrm>
                <a:off x="7572396" y="4658644"/>
                <a:ext cx="357752" cy="143438"/>
                <a:chOff x="6000760" y="5072074"/>
                <a:chExt cx="357752" cy="143438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</p:grpSp>
        <p:sp>
          <p:nvSpPr>
            <p:cNvPr id="25" name="Oval 24"/>
            <p:cNvSpPr/>
            <p:nvPr/>
          </p:nvSpPr>
          <p:spPr>
            <a:xfrm>
              <a:off x="8072462" y="4643446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1</a:t>
              </a:r>
              <a:endParaRPr lang="fa-IR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57520" y="4730082"/>
            <a:ext cx="1074380" cy="341992"/>
            <a:chOff x="7357520" y="5235198"/>
            <a:chExt cx="1074380" cy="341992"/>
          </a:xfrm>
        </p:grpSpPr>
        <p:sp>
          <p:nvSpPr>
            <p:cNvPr id="57" name="Oval 56"/>
            <p:cNvSpPr/>
            <p:nvPr/>
          </p:nvSpPr>
          <p:spPr>
            <a:xfrm>
              <a:off x="8143900" y="5289190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2</a:t>
              </a:r>
              <a:endParaRPr lang="fa-IR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Group 164"/>
            <p:cNvGrpSpPr/>
            <p:nvPr/>
          </p:nvGrpSpPr>
          <p:grpSpPr>
            <a:xfrm>
              <a:off x="7357520" y="5235198"/>
              <a:ext cx="715504" cy="296454"/>
              <a:chOff x="7357520" y="5235198"/>
              <a:chExt cx="715504" cy="296454"/>
            </a:xfrm>
          </p:grpSpPr>
          <p:grpSp>
            <p:nvGrpSpPr>
              <p:cNvPr id="99" name="Group 47"/>
              <p:cNvGrpSpPr/>
              <p:nvPr/>
            </p:nvGrpSpPr>
            <p:grpSpPr>
              <a:xfrm>
                <a:off x="7715272" y="5388214"/>
                <a:ext cx="357752" cy="143438"/>
                <a:chOff x="6000760" y="5072074"/>
                <a:chExt cx="357752" cy="14343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87" name="Group 46"/>
              <p:cNvGrpSpPr/>
              <p:nvPr/>
            </p:nvGrpSpPr>
            <p:grpSpPr>
              <a:xfrm>
                <a:off x="7715272" y="5235198"/>
                <a:ext cx="357752" cy="143438"/>
                <a:chOff x="6000760" y="5072074"/>
                <a:chExt cx="357752" cy="14343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75" name="Group 47"/>
              <p:cNvGrpSpPr/>
              <p:nvPr/>
            </p:nvGrpSpPr>
            <p:grpSpPr>
              <a:xfrm>
                <a:off x="7358082" y="5388214"/>
                <a:ext cx="357752" cy="143438"/>
                <a:chOff x="6000760" y="5072074"/>
                <a:chExt cx="357752" cy="143438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63" name="Group 46"/>
              <p:cNvGrpSpPr/>
              <p:nvPr/>
            </p:nvGrpSpPr>
            <p:grpSpPr>
              <a:xfrm>
                <a:off x="7357520" y="5235198"/>
                <a:ext cx="357752" cy="143438"/>
                <a:chOff x="6000760" y="5072074"/>
                <a:chExt cx="357752" cy="143438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6286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6214512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6143074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071636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000760" y="5072074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286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214512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43074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071636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000760" y="514351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</p:grpSp>
      </p:grpSp>
      <p:grpSp>
        <p:nvGrpSpPr>
          <p:cNvPr id="111" name="Group 110"/>
          <p:cNvGrpSpPr/>
          <p:nvPr/>
        </p:nvGrpSpPr>
        <p:grpSpPr>
          <a:xfrm>
            <a:off x="7358082" y="5143512"/>
            <a:ext cx="1073818" cy="571504"/>
            <a:chOff x="7358082" y="5676206"/>
            <a:chExt cx="1073818" cy="571504"/>
          </a:xfrm>
        </p:grpSpPr>
        <p:sp>
          <p:nvSpPr>
            <p:cNvPr id="112" name="Oval 111"/>
            <p:cNvSpPr/>
            <p:nvPr/>
          </p:nvSpPr>
          <p:spPr>
            <a:xfrm>
              <a:off x="8143900" y="5784206"/>
              <a:ext cx="288000" cy="28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3</a:t>
              </a:r>
              <a:endParaRPr lang="fa-IR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113" name="Group 170"/>
            <p:cNvGrpSpPr/>
            <p:nvPr/>
          </p:nvGrpSpPr>
          <p:grpSpPr>
            <a:xfrm>
              <a:off x="7358082" y="5676206"/>
              <a:ext cx="717190" cy="571504"/>
              <a:chOff x="7358082" y="5676206"/>
              <a:chExt cx="717190" cy="571504"/>
            </a:xfrm>
          </p:grpSpPr>
          <p:grpSp>
            <p:nvGrpSpPr>
              <p:cNvPr id="130" name="Group 91"/>
              <p:cNvGrpSpPr/>
              <p:nvPr/>
            </p:nvGrpSpPr>
            <p:grpSpPr>
              <a:xfrm>
                <a:off x="7358082" y="5676206"/>
                <a:ext cx="716628" cy="286314"/>
                <a:chOff x="1713918" y="5000074"/>
                <a:chExt cx="716628" cy="286314"/>
              </a:xfrm>
            </p:grpSpPr>
            <p:grpSp>
              <p:nvGrpSpPr>
                <p:cNvPr id="132" name="Group 84"/>
                <p:cNvGrpSpPr/>
                <p:nvPr/>
              </p:nvGrpSpPr>
              <p:grpSpPr>
                <a:xfrm>
                  <a:off x="1713918" y="5000074"/>
                  <a:ext cx="716066" cy="144562"/>
                  <a:chOff x="1713918" y="5000074"/>
                  <a:chExt cx="716066" cy="144562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713918" y="5000074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1857356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2000232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2143108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2285984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grpSp>
              <p:nvGrpSpPr>
                <p:cNvPr id="133" name="Group 85"/>
                <p:cNvGrpSpPr/>
                <p:nvPr/>
              </p:nvGrpSpPr>
              <p:grpSpPr>
                <a:xfrm>
                  <a:off x="1714480" y="5141826"/>
                  <a:ext cx="716066" cy="144562"/>
                  <a:chOff x="1713918" y="5000074"/>
                  <a:chExt cx="716066" cy="144562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1713918" y="5000074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1857356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2000232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37" name="Oval 89"/>
                  <p:cNvSpPr/>
                  <p:nvPr/>
                </p:nvSpPr>
                <p:spPr>
                  <a:xfrm>
                    <a:off x="2143108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38" name="Oval 90"/>
                  <p:cNvSpPr/>
                  <p:nvPr/>
                </p:nvSpPr>
                <p:spPr>
                  <a:xfrm>
                    <a:off x="2285984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</p:grpSp>
          <p:grpSp>
            <p:nvGrpSpPr>
              <p:cNvPr id="116" name="Group 115"/>
              <p:cNvGrpSpPr/>
              <p:nvPr/>
            </p:nvGrpSpPr>
            <p:grpSpPr>
              <a:xfrm>
                <a:off x="7358644" y="5961396"/>
                <a:ext cx="716628" cy="286314"/>
                <a:chOff x="1713918" y="5000074"/>
                <a:chExt cx="716628" cy="286314"/>
              </a:xfrm>
            </p:grpSpPr>
            <p:grpSp>
              <p:nvGrpSpPr>
                <p:cNvPr id="118" name="Group 84"/>
                <p:cNvGrpSpPr/>
                <p:nvPr/>
              </p:nvGrpSpPr>
              <p:grpSpPr>
                <a:xfrm>
                  <a:off x="1713918" y="5000074"/>
                  <a:ext cx="716066" cy="144562"/>
                  <a:chOff x="1713918" y="5000074"/>
                  <a:chExt cx="716066" cy="144562"/>
                </a:xfrm>
              </p:grpSpPr>
              <p:sp>
                <p:nvSpPr>
                  <p:cNvPr id="125" name="Oval 124"/>
                  <p:cNvSpPr/>
                  <p:nvPr/>
                </p:nvSpPr>
                <p:spPr>
                  <a:xfrm>
                    <a:off x="1713918" y="5000074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1857356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2000232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2143108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2285984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  <p:grpSp>
              <p:nvGrpSpPr>
                <p:cNvPr id="119" name="Group 85"/>
                <p:cNvGrpSpPr/>
                <p:nvPr/>
              </p:nvGrpSpPr>
              <p:grpSpPr>
                <a:xfrm>
                  <a:off x="1714480" y="5141826"/>
                  <a:ext cx="716066" cy="144562"/>
                  <a:chOff x="1713918" y="5000074"/>
                  <a:chExt cx="716066" cy="144562"/>
                </a:xfrm>
              </p:grpSpPr>
              <p:sp>
                <p:nvSpPr>
                  <p:cNvPr id="120" name="Oval 95"/>
                  <p:cNvSpPr/>
                  <p:nvPr/>
                </p:nvSpPr>
                <p:spPr>
                  <a:xfrm>
                    <a:off x="1713918" y="5000074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1857356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2000232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2143108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2285984" y="5000636"/>
                    <a:ext cx="144000" cy="144000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/>
                  </a:p>
                </p:txBody>
              </p:sp>
            </p:grpSp>
          </p:grpSp>
        </p:grpSp>
      </p:grpSp>
      <p:grpSp>
        <p:nvGrpSpPr>
          <p:cNvPr id="144" name="Group 143"/>
          <p:cNvGrpSpPr/>
          <p:nvPr/>
        </p:nvGrpSpPr>
        <p:grpSpPr>
          <a:xfrm>
            <a:off x="5500132" y="4944396"/>
            <a:ext cx="357752" cy="301504"/>
            <a:chOff x="7572396" y="4658644"/>
            <a:chExt cx="357752" cy="301504"/>
          </a:xfrm>
        </p:grpSpPr>
        <p:grpSp>
          <p:nvGrpSpPr>
            <p:cNvPr id="159" name="Group 47"/>
            <p:cNvGrpSpPr/>
            <p:nvPr/>
          </p:nvGrpSpPr>
          <p:grpSpPr>
            <a:xfrm>
              <a:off x="7572396" y="4816710"/>
              <a:ext cx="357752" cy="143438"/>
              <a:chOff x="6000760" y="5072074"/>
              <a:chExt cx="357752" cy="143438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147" name="Group 46"/>
            <p:cNvGrpSpPr/>
            <p:nvPr/>
          </p:nvGrpSpPr>
          <p:grpSpPr>
            <a:xfrm>
              <a:off x="7572396" y="4658644"/>
              <a:ext cx="357752" cy="143438"/>
              <a:chOff x="6000760" y="5072074"/>
              <a:chExt cx="357752" cy="143438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grpSp>
        <p:nvGrpSpPr>
          <p:cNvPr id="171" name="Group 170"/>
          <p:cNvGrpSpPr/>
          <p:nvPr/>
        </p:nvGrpSpPr>
        <p:grpSpPr>
          <a:xfrm>
            <a:off x="1351670" y="3857628"/>
            <a:ext cx="791438" cy="788066"/>
            <a:chOff x="285719" y="4214823"/>
            <a:chExt cx="791438" cy="788066"/>
          </a:xfrm>
        </p:grpSpPr>
        <p:sp>
          <p:nvSpPr>
            <p:cNvPr id="172" name="Flowchart: Predefined Process 171"/>
            <p:cNvSpPr>
              <a:spLocks/>
            </p:cNvSpPr>
            <p:nvPr/>
          </p:nvSpPr>
          <p:spPr>
            <a:xfrm>
              <a:off x="357157" y="4214823"/>
              <a:ext cx="720000" cy="720000"/>
            </a:xfrm>
            <a:prstGeom prst="flowChartPredefinedProcess">
              <a:avLst/>
            </a:prstGeom>
            <a:solidFill>
              <a:srgbClr val="1111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285719" y="4714889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1</a:t>
              </a:r>
              <a:endParaRPr lang="fa-IR" sz="1400" dirty="0">
                <a:solidFill>
                  <a:srgbClr val="000000"/>
                </a:solidFill>
              </a:endParaRPr>
            </a:p>
          </p:txBody>
        </p:sp>
        <p:sp>
          <p:nvSpPr>
            <p:cNvPr id="174" name="Cloud 173"/>
            <p:cNvSpPr>
              <a:spLocks noChangeAspect="1"/>
            </p:cNvSpPr>
            <p:nvPr/>
          </p:nvSpPr>
          <p:spPr>
            <a:xfrm>
              <a:off x="468000" y="4320000"/>
              <a:ext cx="504000" cy="504000"/>
            </a:xfrm>
            <a:prstGeom prst="cloud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351670" y="4641203"/>
            <a:ext cx="791438" cy="788061"/>
            <a:chOff x="1280232" y="4214818"/>
            <a:chExt cx="791438" cy="788061"/>
          </a:xfrm>
        </p:grpSpPr>
        <p:sp>
          <p:nvSpPr>
            <p:cNvPr id="176" name="Flowchart: Predefined Process 175"/>
            <p:cNvSpPr>
              <a:spLocks/>
            </p:cNvSpPr>
            <p:nvPr/>
          </p:nvSpPr>
          <p:spPr>
            <a:xfrm>
              <a:off x="1351670" y="4214818"/>
              <a:ext cx="720000" cy="720000"/>
            </a:xfrm>
            <a:prstGeom prst="flowChartPredefinedProcess">
              <a:avLst/>
            </a:prstGeom>
            <a:solidFill>
              <a:srgbClr val="1111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7" name="Cloud 176"/>
            <p:cNvSpPr>
              <a:spLocks noChangeAspect="1"/>
            </p:cNvSpPr>
            <p:nvPr/>
          </p:nvSpPr>
          <p:spPr>
            <a:xfrm>
              <a:off x="1462513" y="4319995"/>
              <a:ext cx="504000" cy="504000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1280232" y="4714879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2</a:t>
              </a:r>
              <a:endParaRPr lang="fa-IR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351670" y="5429264"/>
            <a:ext cx="791438" cy="857256"/>
            <a:chOff x="2357422" y="4286256"/>
            <a:chExt cx="791438" cy="857256"/>
          </a:xfrm>
        </p:grpSpPr>
        <p:sp>
          <p:nvSpPr>
            <p:cNvPr id="180" name="Flowchart: Predefined Process 179"/>
            <p:cNvSpPr>
              <a:spLocks/>
            </p:cNvSpPr>
            <p:nvPr/>
          </p:nvSpPr>
          <p:spPr>
            <a:xfrm>
              <a:off x="2428860" y="4286256"/>
              <a:ext cx="720000" cy="720000"/>
            </a:xfrm>
            <a:prstGeom prst="flowChartPredefinedProcess">
              <a:avLst/>
            </a:prstGeom>
            <a:solidFill>
              <a:srgbClr val="1111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2357422" y="4855512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rgbClr val="000000"/>
                  </a:solidFill>
                </a:rPr>
                <a:t>3</a:t>
              </a:r>
              <a:endParaRPr lang="fa-IR" sz="1600" dirty="0">
                <a:solidFill>
                  <a:srgbClr val="000000"/>
                </a:solidFill>
              </a:endParaRPr>
            </a:p>
          </p:txBody>
        </p:sp>
        <p:sp>
          <p:nvSpPr>
            <p:cNvPr id="182" name="Cloud 181"/>
            <p:cNvSpPr>
              <a:spLocks noChangeAspect="1"/>
            </p:cNvSpPr>
            <p:nvPr/>
          </p:nvSpPr>
          <p:spPr>
            <a:xfrm>
              <a:off x="2539703" y="4391433"/>
              <a:ext cx="504000" cy="504000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143504" y="4929198"/>
            <a:ext cx="715504" cy="296454"/>
            <a:chOff x="7357520" y="5235198"/>
            <a:chExt cx="715504" cy="296454"/>
          </a:xfrm>
        </p:grpSpPr>
        <p:grpSp>
          <p:nvGrpSpPr>
            <p:cNvPr id="224" name="Group 47"/>
            <p:cNvGrpSpPr/>
            <p:nvPr/>
          </p:nvGrpSpPr>
          <p:grpSpPr>
            <a:xfrm>
              <a:off x="7715272" y="5388214"/>
              <a:ext cx="357752" cy="143438"/>
              <a:chOff x="6000760" y="5072074"/>
              <a:chExt cx="357752" cy="143438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212" name="Group 46"/>
            <p:cNvGrpSpPr/>
            <p:nvPr/>
          </p:nvGrpSpPr>
          <p:grpSpPr>
            <a:xfrm>
              <a:off x="7715272" y="5235198"/>
              <a:ext cx="357752" cy="143438"/>
              <a:chOff x="6000760" y="5072074"/>
              <a:chExt cx="357752" cy="143438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200" name="Group 47"/>
            <p:cNvGrpSpPr/>
            <p:nvPr/>
          </p:nvGrpSpPr>
          <p:grpSpPr>
            <a:xfrm>
              <a:off x="7358082" y="5388214"/>
              <a:ext cx="357752" cy="143438"/>
              <a:chOff x="6000760" y="5072074"/>
              <a:chExt cx="357752" cy="143438"/>
            </a:xfrm>
          </p:grpSpPr>
          <p:sp>
            <p:nvSpPr>
              <p:cNvPr id="202" name="Oval 201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188" name="Group 46"/>
            <p:cNvGrpSpPr/>
            <p:nvPr/>
          </p:nvGrpSpPr>
          <p:grpSpPr>
            <a:xfrm>
              <a:off x="7357520" y="5235198"/>
              <a:ext cx="357752" cy="143438"/>
              <a:chOff x="6000760" y="5072074"/>
              <a:chExt cx="357752" cy="143438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6286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214512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143074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071636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000760" y="5072074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6286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6214512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6143074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6071636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6000760" y="5143512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sp>
        <p:nvSpPr>
          <p:cNvPr id="236" name="Flowchart: Predefined Process 235"/>
          <p:cNvSpPr/>
          <p:nvPr/>
        </p:nvSpPr>
        <p:spPr>
          <a:xfrm>
            <a:off x="3786182" y="4643446"/>
            <a:ext cx="1143008" cy="1000132"/>
          </a:xfrm>
          <a:prstGeom prst="flowChartPredefinedProcess">
            <a:avLst/>
          </a:prstGeom>
          <a:solidFill>
            <a:srgbClr val="000000">
              <a:alpha val="80000"/>
            </a:srgbClr>
          </a:solidFill>
          <a:ln>
            <a:noFill/>
          </a:ln>
          <a:scene3d>
            <a:camera prst="isometricOffAxis1Right">
              <a:rot lat="10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237" name="Group 236"/>
          <p:cNvGrpSpPr/>
          <p:nvPr/>
        </p:nvGrpSpPr>
        <p:grpSpPr>
          <a:xfrm>
            <a:off x="5143504" y="4786322"/>
            <a:ext cx="717190" cy="571504"/>
            <a:chOff x="7358082" y="5676206"/>
            <a:chExt cx="717190" cy="571504"/>
          </a:xfrm>
        </p:grpSpPr>
        <p:grpSp>
          <p:nvGrpSpPr>
            <p:cNvPr id="254" name="Group 91"/>
            <p:cNvGrpSpPr/>
            <p:nvPr/>
          </p:nvGrpSpPr>
          <p:grpSpPr>
            <a:xfrm>
              <a:off x="7358082" y="5676206"/>
              <a:ext cx="716628" cy="286314"/>
              <a:chOff x="1713918" y="5000074"/>
              <a:chExt cx="716628" cy="286314"/>
            </a:xfrm>
          </p:grpSpPr>
          <p:grpSp>
            <p:nvGrpSpPr>
              <p:cNvPr id="256" name="Group 84"/>
              <p:cNvGrpSpPr/>
              <p:nvPr/>
            </p:nvGrpSpPr>
            <p:grpSpPr>
              <a:xfrm>
                <a:off x="1713918" y="5000074"/>
                <a:ext cx="716066" cy="144562"/>
                <a:chOff x="1713918" y="5000074"/>
                <a:chExt cx="716066" cy="144562"/>
              </a:xfrm>
            </p:grpSpPr>
            <p:sp>
              <p:nvSpPr>
                <p:cNvPr id="263" name="Oval 262"/>
                <p:cNvSpPr/>
                <p:nvPr/>
              </p:nvSpPr>
              <p:spPr>
                <a:xfrm>
                  <a:off x="1713918" y="5000074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1857356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2000232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2143108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2285984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257" name="Group 85"/>
              <p:cNvGrpSpPr/>
              <p:nvPr/>
            </p:nvGrpSpPr>
            <p:grpSpPr>
              <a:xfrm>
                <a:off x="1714480" y="5141826"/>
                <a:ext cx="716066" cy="144562"/>
                <a:chOff x="1713918" y="5000074"/>
                <a:chExt cx="716066" cy="144562"/>
              </a:xfrm>
            </p:grpSpPr>
            <p:sp>
              <p:nvSpPr>
                <p:cNvPr id="258" name="Oval 257"/>
                <p:cNvSpPr/>
                <p:nvPr/>
              </p:nvSpPr>
              <p:spPr>
                <a:xfrm>
                  <a:off x="1713918" y="5000074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1857356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2000232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2143108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2285984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</p:grpSp>
        <p:grpSp>
          <p:nvGrpSpPr>
            <p:cNvPr id="240" name="Group 92"/>
            <p:cNvGrpSpPr/>
            <p:nvPr/>
          </p:nvGrpSpPr>
          <p:grpSpPr>
            <a:xfrm>
              <a:off x="7358644" y="5961396"/>
              <a:ext cx="716628" cy="286314"/>
              <a:chOff x="1713918" y="5000074"/>
              <a:chExt cx="716628" cy="286314"/>
            </a:xfrm>
          </p:grpSpPr>
          <p:grpSp>
            <p:nvGrpSpPr>
              <p:cNvPr id="242" name="Group 84"/>
              <p:cNvGrpSpPr/>
              <p:nvPr/>
            </p:nvGrpSpPr>
            <p:grpSpPr>
              <a:xfrm>
                <a:off x="1713918" y="5000074"/>
                <a:ext cx="716066" cy="144562"/>
                <a:chOff x="1713918" y="5000074"/>
                <a:chExt cx="716066" cy="144562"/>
              </a:xfrm>
            </p:grpSpPr>
            <p:sp>
              <p:nvSpPr>
                <p:cNvPr id="249" name="Oval 248"/>
                <p:cNvSpPr/>
                <p:nvPr/>
              </p:nvSpPr>
              <p:spPr>
                <a:xfrm>
                  <a:off x="1713918" y="5000074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1857356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2000232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2143108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2285984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243" name="Group 85"/>
              <p:cNvGrpSpPr/>
              <p:nvPr/>
            </p:nvGrpSpPr>
            <p:grpSpPr>
              <a:xfrm>
                <a:off x="1714480" y="5141826"/>
                <a:ext cx="716066" cy="144562"/>
                <a:chOff x="1713918" y="5000074"/>
                <a:chExt cx="716066" cy="144562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713918" y="5000074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1857356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2000232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2143108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2285984" y="5000636"/>
                  <a:ext cx="144000" cy="144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</p:grpSp>
      </p:grpSp>
      <p:sp>
        <p:nvSpPr>
          <p:cNvPr id="268" name="Flowchart: Predefined Process 267"/>
          <p:cNvSpPr/>
          <p:nvPr/>
        </p:nvSpPr>
        <p:spPr>
          <a:xfrm>
            <a:off x="3786182" y="4643446"/>
            <a:ext cx="1143008" cy="1000132"/>
          </a:xfrm>
          <a:prstGeom prst="flowChartPredefinedProcess">
            <a:avLst/>
          </a:prstGeom>
          <a:solidFill>
            <a:srgbClr val="000000">
              <a:alpha val="80000"/>
            </a:srgbClr>
          </a:solidFill>
          <a:ln>
            <a:noFill/>
          </a:ln>
          <a:scene3d>
            <a:camera prst="isometricOffAxis1Right">
              <a:rot lat="1080000" lon="18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25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26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39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27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27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278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27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27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7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41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27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27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4497 -0.0486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24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2.22222E-6 L -0.24236 -0.0060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3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22952 0.0259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36" grpId="0" animBg="1"/>
      <p:bldP spid="236" grpId="1" animBg="1"/>
      <p:bldP spid="236" grpId="2" animBg="1"/>
      <p:bldP spid="236" grpId="3" animBg="1"/>
      <p:bldP spid="268" grpId="1" animBg="1"/>
      <p:bldP spid="268" grpId="2" animBg="1"/>
      <p:bldP spid="26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مقایسه‏ی منابع ایکس با منابع گاما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857356" y="1414482"/>
          <a:ext cx="6800840" cy="4800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0264"/>
                <a:gridCol w="2000264"/>
                <a:gridCol w="2800312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دوربین گاما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مولد ایکس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ویژگی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کم‏تر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بیش‏تر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قیمت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زیاد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کم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قابلیت‏حمل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زیاد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کم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rgbClr val="000000"/>
                          </a:solidFill>
                        </a:rPr>
                        <a:t>انعطاف‏پذیری</a:t>
                      </a:r>
                      <a:r>
                        <a:rPr lang="fa-IR" sz="2000" baseline="0" dirty="0" smtClean="0">
                          <a:solidFill>
                            <a:srgbClr val="000000"/>
                          </a:solidFill>
                        </a:rPr>
                        <a:t> در انجام پرتونگاری</a:t>
                      </a:r>
                      <a:endParaRPr lang="en-US" sz="20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نیاز ندارد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نیاز دارد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منبع تأمین انرژی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زیاد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کم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قابلیت نفوذ پرتو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غیرقابل‏کنترل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قابل‏کنترل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کنترل </a:t>
                      </a:r>
                      <a:r>
                        <a:rPr lang="fa-IR" sz="2400" dirty="0" err="1" smtClean="0">
                          <a:solidFill>
                            <a:srgbClr val="000000"/>
                          </a:solidFill>
                        </a:rPr>
                        <a:t>پرتوگیری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ضعیف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خوب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کیفیّت تصویر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غیرقابل‏تغییر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قابل‏تغییر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قدرت نفوذ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زیاد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solidFill>
                            <a:srgbClr val="000000"/>
                          </a:solidFill>
                        </a:rPr>
                        <a:t>کم</a:t>
                      </a:r>
                      <a:endParaRPr lang="en-US" sz="24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rgbClr val="000000"/>
                          </a:solidFill>
                        </a:rPr>
                        <a:t>ضخامت نمونه‏ی تحت آزمون</a:t>
                      </a:r>
                      <a:endParaRPr lang="en-US" sz="2000" dirty="0">
                        <a:solidFill>
                          <a:srgbClr val="000000"/>
                        </a:solidFill>
                        <a:cs typeface="B Mitra" panose="00000400000000000000" pitchFamily="2" charset="-78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2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4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471490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در پرتونگاریِ صنعتی، برای یافتن معایب موجود در اجسامِ تیره از پرتوهای ایکس و گاما استفاه می‏شود.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پرتوهای ایکس توسط دستگاه مولد ایکس تولید می‏شوند.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پرتوهای گاما توسطِ چشمه‏های پرتوزایی که درون دوربین‏ها هستند تولید می‏شوند.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چشمه‏های پرتوزا، برخلافِ دستگاه‏های ایکس همیشه در حال تابش هستند.</a:t>
            </a:r>
            <a:endParaRPr lang="fa-IR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26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4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6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5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sz="2000" dirty="0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سازوکار تولید تابش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42" y="1600200"/>
            <a:ext cx="4252914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اگر سرعت الکترون در اثر برخورد با یک مانع کم شود، انرژیِ آن به‏صورت تابش ایکس آزاد می‏شود.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114668" cy="1900238"/>
          </a:xfrm>
        </p:spPr>
        <p:txBody>
          <a:bodyPr>
            <a:normAutofit/>
          </a:bodyPr>
          <a:lstStyle/>
          <a:p>
            <a:r>
              <a:rPr lang="fa-IR" dirty="0" smtClean="0"/>
              <a:t>وقتی سرعت جسمی کم شود (شتاب منفی)، انرژیِ آن به‏صورتی آزاد می‏شود.</a:t>
            </a:r>
          </a:p>
          <a:p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rakes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759279"/>
            <a:ext cx="2714644" cy="181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2000232" y="6009521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200" dirty="0" smtClean="0">
                <a:solidFill>
                  <a:schemeClr val="tx1">
                    <a:lumMod val="65000"/>
                  </a:schemeClr>
                </a:solidFill>
                <a:sym typeface="Webdings"/>
              </a:rPr>
              <a:t>برگرفته از </a:t>
            </a:r>
            <a:r>
              <a:rPr lang="en-US" sz="1200" dirty="0" smtClean="0">
                <a:solidFill>
                  <a:schemeClr val="tx1">
                    <a:lumMod val="65000"/>
                  </a:schemeClr>
                </a:solidFill>
                <a:sym typeface="Webdings"/>
              </a:rPr>
              <a:t>http://profstelmark.com</a:t>
            </a:r>
            <a:endParaRPr lang="fa-IR" sz="1200" dirty="0" smtClean="0">
              <a:solidFill>
                <a:schemeClr val="tx1">
                  <a:lumMod val="65000"/>
                </a:schemeClr>
              </a:solidFill>
              <a:sym typeface="Webdings"/>
            </a:endParaRPr>
          </a:p>
        </p:txBody>
      </p:sp>
      <p:pic>
        <p:nvPicPr>
          <p:cNvPr id="24" name="Picture 23" descr="image-q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07" y="364331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1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39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54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6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7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55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>
          <a:xfrm>
            <a:off x="2135579" y="4214818"/>
            <a:ext cx="1007661" cy="1436914"/>
          </a:xfrm>
          <a:custGeom>
            <a:avLst/>
            <a:gdLst>
              <a:gd name="connsiteX0" fmla="*/ 1676400 w 1676400"/>
              <a:gd name="connsiteY0" fmla="*/ 1436914 h 1436914"/>
              <a:gd name="connsiteX1" fmla="*/ 1094509 w 1676400"/>
              <a:gd name="connsiteY1" fmla="*/ 1068779 h 1436914"/>
              <a:gd name="connsiteX2" fmla="*/ 203860 w 1676400"/>
              <a:gd name="connsiteY2" fmla="*/ 1009402 h 1436914"/>
              <a:gd name="connsiteX3" fmla="*/ 25730 w 1676400"/>
              <a:gd name="connsiteY3" fmla="*/ 439387 h 1436914"/>
              <a:gd name="connsiteX4" fmla="*/ 49481 w 1676400"/>
              <a:gd name="connsiteY4" fmla="*/ 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436914">
                <a:moveTo>
                  <a:pt x="1676400" y="1436914"/>
                </a:moveTo>
                <a:cubicBezTo>
                  <a:pt x="1508166" y="1288472"/>
                  <a:pt x="1339932" y="1140031"/>
                  <a:pt x="1094509" y="1068779"/>
                </a:cubicBezTo>
                <a:cubicBezTo>
                  <a:pt x="849086" y="997527"/>
                  <a:pt x="381990" y="1114301"/>
                  <a:pt x="203860" y="1009402"/>
                </a:cubicBezTo>
                <a:cubicBezTo>
                  <a:pt x="25730" y="904503"/>
                  <a:pt x="51460" y="607621"/>
                  <a:pt x="25730" y="439387"/>
                </a:cubicBezTo>
                <a:cubicBezTo>
                  <a:pt x="0" y="271153"/>
                  <a:pt x="24740" y="135576"/>
                  <a:pt x="49481" y="0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Freeform 79"/>
          <p:cNvSpPr/>
          <p:nvPr/>
        </p:nvSpPr>
        <p:spPr>
          <a:xfrm>
            <a:off x="2112252" y="3423942"/>
            <a:ext cx="1030988" cy="648000"/>
          </a:xfrm>
          <a:custGeom>
            <a:avLst/>
            <a:gdLst>
              <a:gd name="connsiteX0" fmla="*/ 1102426 w 1102426"/>
              <a:gd name="connsiteY0" fmla="*/ 690747 h 690747"/>
              <a:gd name="connsiteX1" fmla="*/ 615537 w 1102426"/>
              <a:gd name="connsiteY1" fmla="*/ 417615 h 690747"/>
              <a:gd name="connsiteX2" fmla="*/ 93023 w 1102426"/>
              <a:gd name="connsiteY2" fmla="*/ 13854 h 690747"/>
              <a:gd name="connsiteX3" fmla="*/ 57397 w 1102426"/>
              <a:gd name="connsiteY3" fmla="*/ 500742 h 6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26" h="690747">
                <a:moveTo>
                  <a:pt x="1102426" y="690747"/>
                </a:moveTo>
                <a:cubicBezTo>
                  <a:pt x="943098" y="610588"/>
                  <a:pt x="783771" y="530430"/>
                  <a:pt x="615537" y="417615"/>
                </a:cubicBezTo>
                <a:cubicBezTo>
                  <a:pt x="447303" y="304800"/>
                  <a:pt x="186046" y="0"/>
                  <a:pt x="93023" y="13854"/>
                </a:cubicBezTo>
                <a:cubicBezTo>
                  <a:pt x="0" y="27708"/>
                  <a:pt x="28698" y="264225"/>
                  <a:pt x="57397" y="500742"/>
                </a:cubicBezTo>
              </a:path>
            </a:pathLst>
          </a:custGeom>
          <a:ln w="12700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Freeform 77"/>
          <p:cNvSpPr/>
          <p:nvPr/>
        </p:nvSpPr>
        <p:spPr>
          <a:xfrm>
            <a:off x="2112252" y="3423942"/>
            <a:ext cx="1030988" cy="648000"/>
          </a:xfrm>
          <a:custGeom>
            <a:avLst/>
            <a:gdLst>
              <a:gd name="connsiteX0" fmla="*/ 1102426 w 1102426"/>
              <a:gd name="connsiteY0" fmla="*/ 690747 h 690747"/>
              <a:gd name="connsiteX1" fmla="*/ 615537 w 1102426"/>
              <a:gd name="connsiteY1" fmla="*/ 417615 h 690747"/>
              <a:gd name="connsiteX2" fmla="*/ 93023 w 1102426"/>
              <a:gd name="connsiteY2" fmla="*/ 13854 h 690747"/>
              <a:gd name="connsiteX3" fmla="*/ 57397 w 1102426"/>
              <a:gd name="connsiteY3" fmla="*/ 500742 h 6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26" h="690747">
                <a:moveTo>
                  <a:pt x="1102426" y="690747"/>
                </a:moveTo>
                <a:cubicBezTo>
                  <a:pt x="943098" y="610588"/>
                  <a:pt x="783771" y="530430"/>
                  <a:pt x="615537" y="417615"/>
                </a:cubicBezTo>
                <a:cubicBezTo>
                  <a:pt x="447303" y="304800"/>
                  <a:pt x="186046" y="0"/>
                  <a:pt x="93023" y="13854"/>
                </a:cubicBezTo>
                <a:cubicBezTo>
                  <a:pt x="0" y="27708"/>
                  <a:pt x="28698" y="264225"/>
                  <a:pt x="57397" y="500742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شتاب‏دادن الکترون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142976" y="1600200"/>
            <a:ext cx="7529090" cy="1971676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fa-IR" sz="3200" dirty="0" smtClean="0"/>
              <a:t>الکترون یک ذره‏ی با بار منفی است.</a:t>
            </a:r>
          </a:p>
          <a:p>
            <a:r>
              <a:rPr lang="fa-IR" sz="3200" dirty="0" smtClean="0"/>
              <a:t>الکترون از قطب منفیِ باتری (کاتد) به سمت قطب مثبت آن (آند) حرکت می‏کند.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785918" y="3500438"/>
            <a:ext cx="6089401" cy="2366392"/>
            <a:chOff x="1785918" y="3500438"/>
            <a:chExt cx="6089401" cy="2366392"/>
          </a:xfrm>
        </p:grpSpPr>
        <p:sp>
          <p:nvSpPr>
            <p:cNvPr id="72" name="Freeform 71"/>
            <p:cNvSpPr/>
            <p:nvPr/>
          </p:nvSpPr>
          <p:spPr>
            <a:xfrm>
              <a:off x="2135579" y="4227616"/>
              <a:ext cx="1007661" cy="1436914"/>
            </a:xfrm>
            <a:custGeom>
              <a:avLst/>
              <a:gdLst>
                <a:gd name="connsiteX0" fmla="*/ 1676400 w 1676400"/>
                <a:gd name="connsiteY0" fmla="*/ 1436914 h 1436914"/>
                <a:gd name="connsiteX1" fmla="*/ 1094509 w 1676400"/>
                <a:gd name="connsiteY1" fmla="*/ 1068779 h 1436914"/>
                <a:gd name="connsiteX2" fmla="*/ 203860 w 1676400"/>
                <a:gd name="connsiteY2" fmla="*/ 1009402 h 1436914"/>
                <a:gd name="connsiteX3" fmla="*/ 25730 w 1676400"/>
                <a:gd name="connsiteY3" fmla="*/ 439387 h 1436914"/>
                <a:gd name="connsiteX4" fmla="*/ 49481 w 1676400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1436914">
                  <a:moveTo>
                    <a:pt x="1676400" y="1436914"/>
                  </a:moveTo>
                  <a:cubicBezTo>
                    <a:pt x="1508166" y="1288472"/>
                    <a:pt x="1339932" y="1140031"/>
                    <a:pt x="1094509" y="1068779"/>
                  </a:cubicBezTo>
                  <a:cubicBezTo>
                    <a:pt x="849086" y="997527"/>
                    <a:pt x="381990" y="1114301"/>
                    <a:pt x="203860" y="1009402"/>
                  </a:cubicBezTo>
                  <a:cubicBezTo>
                    <a:pt x="25730" y="904503"/>
                    <a:pt x="51460" y="607621"/>
                    <a:pt x="25730" y="439387"/>
                  </a:cubicBezTo>
                  <a:cubicBezTo>
                    <a:pt x="0" y="271153"/>
                    <a:pt x="24740" y="135576"/>
                    <a:pt x="49481" y="0"/>
                  </a:cubicBez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36" name="Group 178"/>
            <p:cNvGrpSpPr>
              <a:grpSpLocks noChangeAspect="1"/>
            </p:cNvGrpSpPr>
            <p:nvPr/>
          </p:nvGrpSpPr>
          <p:grpSpPr>
            <a:xfrm rot="5400000">
              <a:off x="3085856" y="4757879"/>
              <a:ext cx="1516435" cy="216000"/>
              <a:chOff x="-649344" y="3286124"/>
              <a:chExt cx="2791928" cy="397686"/>
            </a:xfrm>
          </p:grpSpPr>
          <p:grpSp>
            <p:nvGrpSpPr>
              <p:cNvPr id="40" name="Group 169"/>
              <p:cNvGrpSpPr/>
              <p:nvPr/>
            </p:nvGrpSpPr>
            <p:grpSpPr>
              <a:xfrm>
                <a:off x="142844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 rot="16200000">
                <a:off x="1612343" y="3010693"/>
                <a:ext cx="0" cy="1060482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rot="5400000">
                <a:off x="-251663" y="3143253"/>
                <a:ext cx="0" cy="795362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3" name="Group 170"/>
              <p:cNvGrpSpPr/>
              <p:nvPr/>
            </p:nvGrpSpPr>
            <p:grpSpPr>
              <a:xfrm>
                <a:off x="714348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173"/>
              <p:cNvGrpSpPr/>
              <p:nvPr/>
            </p:nvGrpSpPr>
            <p:grpSpPr>
              <a:xfrm>
                <a:off x="428596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Freeform 44"/>
              <p:cNvSpPr/>
              <p:nvPr/>
            </p:nvSpPr>
            <p:spPr>
              <a:xfrm>
                <a:off x="828000" y="3286124"/>
                <a:ext cx="288000" cy="252000"/>
              </a:xfrm>
              <a:custGeom>
                <a:avLst/>
                <a:gdLst>
                  <a:gd name="connsiteX0" fmla="*/ 1772 w 384544"/>
                  <a:gd name="connsiteY0" fmla="*/ 233915 h 244548"/>
                  <a:gd name="connsiteX1" fmla="*/ 23037 w 384544"/>
                  <a:gd name="connsiteY1" fmla="*/ 95692 h 244548"/>
                  <a:gd name="connsiteX2" fmla="*/ 139995 w 384544"/>
                  <a:gd name="connsiteY2" fmla="*/ 10632 h 244548"/>
                  <a:gd name="connsiteX3" fmla="*/ 310116 w 384544"/>
                  <a:gd name="connsiteY3" fmla="*/ 31897 h 244548"/>
                  <a:gd name="connsiteX4" fmla="*/ 373911 w 384544"/>
                  <a:gd name="connsiteY4" fmla="*/ 127590 h 244548"/>
                  <a:gd name="connsiteX5" fmla="*/ 373911 w 384544"/>
                  <a:gd name="connsiteY5" fmla="*/ 202018 h 244548"/>
                  <a:gd name="connsiteX6" fmla="*/ 384544 w 384544"/>
                  <a:gd name="connsiteY6" fmla="*/ 244548 h 244548"/>
                  <a:gd name="connsiteX7" fmla="*/ 384544 w 384544"/>
                  <a:gd name="connsiteY7" fmla="*/ 244548 h 24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44" h="244548">
                    <a:moveTo>
                      <a:pt x="1772" y="233915"/>
                    </a:moveTo>
                    <a:cubicBezTo>
                      <a:pt x="886" y="183410"/>
                      <a:pt x="0" y="132906"/>
                      <a:pt x="23037" y="95692"/>
                    </a:cubicBezTo>
                    <a:cubicBezTo>
                      <a:pt x="46074" y="58478"/>
                      <a:pt x="92149" y="21264"/>
                      <a:pt x="139995" y="10632"/>
                    </a:cubicBezTo>
                    <a:cubicBezTo>
                      <a:pt x="187841" y="0"/>
                      <a:pt x="271130" y="12404"/>
                      <a:pt x="310116" y="31897"/>
                    </a:cubicBezTo>
                    <a:cubicBezTo>
                      <a:pt x="349102" y="51390"/>
                      <a:pt x="363279" y="99237"/>
                      <a:pt x="373911" y="127590"/>
                    </a:cubicBezTo>
                    <a:cubicBezTo>
                      <a:pt x="384544" y="155944"/>
                      <a:pt x="372139" y="182525"/>
                      <a:pt x="373911" y="202018"/>
                    </a:cubicBezTo>
                    <a:cubicBezTo>
                      <a:pt x="375683" y="221511"/>
                      <a:pt x="384544" y="244548"/>
                      <a:pt x="384544" y="244548"/>
                    </a:cubicBezTo>
                    <a:lnTo>
                      <a:pt x="384544" y="244548"/>
                    </a:lnTo>
                  </a:path>
                </a:pathLst>
              </a:custGeom>
              <a:ln w="38100">
                <a:solidFill>
                  <a:srgbClr val="FF5050"/>
                </a:solidFill>
              </a:ln>
              <a:effectLst>
                <a:glow rad="228600">
                  <a:srgbClr val="FF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000232" y="3857628"/>
              <a:ext cx="324000" cy="428628"/>
              <a:chOff x="1428728" y="3643314"/>
              <a:chExt cx="324000" cy="428628"/>
            </a:xfrm>
          </p:grpSpPr>
          <p:sp>
            <p:nvSpPr>
              <p:cNvPr id="57" name="Can 56"/>
              <p:cNvSpPr/>
              <p:nvPr/>
            </p:nvSpPr>
            <p:spPr>
              <a:xfrm>
                <a:off x="1428728" y="3643314"/>
                <a:ext cx="324000" cy="428628"/>
              </a:xfrm>
              <a:prstGeom prst="ca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8" name="Can 57"/>
              <p:cNvSpPr/>
              <p:nvPr/>
            </p:nvSpPr>
            <p:spPr>
              <a:xfrm>
                <a:off x="1535042" y="3643314"/>
                <a:ext cx="108000" cy="36000"/>
              </a:xfrm>
              <a:prstGeom prst="can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819670" y="3702610"/>
              <a:ext cx="25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0000"/>
                  </a:solidFill>
                </a:rPr>
                <a:t>+</a:t>
              </a:r>
              <a:endParaRPr lang="fa-IR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85918" y="4131238"/>
              <a:ext cx="25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0000"/>
                  </a:solidFill>
                </a:rPr>
                <a:t>-</a:t>
              </a:r>
              <a:endParaRPr lang="fa-IR" dirty="0">
                <a:solidFill>
                  <a:srgbClr val="FF0000"/>
                </a:solidFill>
              </a:endParaRPr>
            </a:p>
          </p:txBody>
        </p:sp>
        <p:sp>
          <p:nvSpPr>
            <p:cNvPr id="70" name="Can 69"/>
            <p:cNvSpPr/>
            <p:nvPr/>
          </p:nvSpPr>
          <p:spPr>
            <a:xfrm rot="5400000" flipH="1">
              <a:off x="3492703" y="3385553"/>
              <a:ext cx="1980000" cy="2964677"/>
            </a:xfrm>
            <a:prstGeom prst="can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1" name="Oval 70"/>
            <p:cNvSpPr/>
            <p:nvPr/>
          </p:nvSpPr>
          <p:spPr>
            <a:xfrm rot="21480000">
              <a:off x="2749497" y="3850830"/>
              <a:ext cx="964916" cy="2016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>
                  <a:lumMod val="85000"/>
                </a:schemeClr>
              </a:solidFill>
            </a:ln>
            <a:scene3d>
              <a:camera prst="isometricOffAxis2Right">
                <a:rot lat="10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0800000">
              <a:off x="3214679" y="5572140"/>
              <a:ext cx="571505" cy="73026"/>
            </a:xfrm>
            <a:prstGeom prst="line">
              <a:avLst/>
            </a:prstGeom>
            <a:ln w="127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3214679" y="4037530"/>
              <a:ext cx="571507" cy="360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rot="20852747">
              <a:off x="4760029" y="4260972"/>
              <a:ext cx="612000" cy="12600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scene3d>
              <a:camera prst="isometricOffAxis2Right">
                <a:rot lat="1080000" lon="18000000" rev="0"/>
              </a:camera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796146" y="3500438"/>
              <a:ext cx="3649683" cy="596363"/>
            </a:xfrm>
            <a:custGeom>
              <a:avLst/>
              <a:gdLst>
                <a:gd name="connsiteX0" fmla="*/ 27709 w 3649683"/>
                <a:gd name="connsiteY0" fmla="*/ 692727 h 716478"/>
                <a:gd name="connsiteX1" fmla="*/ 514597 w 3649683"/>
                <a:gd name="connsiteY1" fmla="*/ 122712 h 716478"/>
                <a:gd name="connsiteX2" fmla="*/ 3115293 w 3649683"/>
                <a:gd name="connsiteY2" fmla="*/ 98961 h 716478"/>
                <a:gd name="connsiteX3" fmla="*/ 3649683 w 3649683"/>
                <a:gd name="connsiteY3" fmla="*/ 716478 h 71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9683" h="716478">
                  <a:moveTo>
                    <a:pt x="27709" y="692727"/>
                  </a:moveTo>
                  <a:cubicBezTo>
                    <a:pt x="13854" y="457200"/>
                    <a:pt x="0" y="221673"/>
                    <a:pt x="514597" y="122712"/>
                  </a:cubicBezTo>
                  <a:cubicBezTo>
                    <a:pt x="1029194" y="23751"/>
                    <a:pt x="2592779" y="0"/>
                    <a:pt x="3115293" y="98961"/>
                  </a:cubicBezTo>
                  <a:cubicBezTo>
                    <a:pt x="3637807" y="197922"/>
                    <a:pt x="3643745" y="457200"/>
                    <a:pt x="3649683" y="716478"/>
                  </a:cubicBezTo>
                </a:path>
              </a:pathLst>
            </a:custGeom>
            <a:ln w="12700"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43504" y="3857628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rgbClr val="000000"/>
                  </a:solidFill>
                </a:rPr>
                <a:t>آند</a:t>
              </a:r>
              <a:endParaRPr lang="fa-IR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57488" y="3967467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rgbClr val="FF5050"/>
                  </a:solidFill>
                </a:rPr>
                <a:t>کاتد</a:t>
              </a:r>
              <a:endParaRPr lang="fa-IR" sz="2400" dirty="0">
                <a:solidFill>
                  <a:srgbClr val="FF5050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0800000">
              <a:off x="7105520" y="4071942"/>
              <a:ext cx="681190" cy="785818"/>
              <a:chOff x="1428728" y="3643314"/>
              <a:chExt cx="324000" cy="428628"/>
            </a:xfrm>
          </p:grpSpPr>
          <p:sp>
            <p:nvSpPr>
              <p:cNvPr id="39" name="Can 38"/>
              <p:cNvSpPr/>
              <p:nvPr/>
            </p:nvSpPr>
            <p:spPr>
              <a:xfrm>
                <a:off x="1428728" y="3643314"/>
                <a:ext cx="324000" cy="428628"/>
              </a:xfrm>
              <a:prstGeom prst="ca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1535042" y="3643314"/>
                <a:ext cx="108000" cy="36000"/>
              </a:xfrm>
              <a:prstGeom prst="can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5023262" y="4868883"/>
              <a:ext cx="2852057" cy="583870"/>
            </a:xfrm>
            <a:custGeom>
              <a:avLst/>
              <a:gdLst>
                <a:gd name="connsiteX0" fmla="*/ 2434442 w 2852057"/>
                <a:gd name="connsiteY0" fmla="*/ 11875 h 583870"/>
                <a:gd name="connsiteX1" fmla="*/ 2446317 w 2852057"/>
                <a:gd name="connsiteY1" fmla="*/ 581891 h 583870"/>
                <a:gd name="connsiteX2" fmla="*/ 0 w 2852057"/>
                <a:gd name="connsiteY2" fmla="*/ 0 h 5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2057" h="583870">
                  <a:moveTo>
                    <a:pt x="2434442" y="11875"/>
                  </a:moveTo>
                  <a:cubicBezTo>
                    <a:pt x="2643249" y="297872"/>
                    <a:pt x="2852057" y="583870"/>
                    <a:pt x="2446317" y="581891"/>
                  </a:cubicBezTo>
                  <a:cubicBezTo>
                    <a:pt x="2040577" y="579912"/>
                    <a:pt x="1020288" y="289956"/>
                    <a:pt x="0" y="0"/>
                  </a:cubicBezTo>
                </a:path>
              </a:pathLst>
            </a:custGeom>
            <a:ln w="12700"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64" name="Oval 63"/>
          <p:cNvSpPr/>
          <p:nvPr/>
        </p:nvSpPr>
        <p:spPr>
          <a:xfrm>
            <a:off x="3857620" y="4642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9" name="Straight Connector 78"/>
          <p:cNvCxnSpPr/>
          <p:nvPr/>
        </p:nvCxnSpPr>
        <p:spPr>
          <a:xfrm rot="10800000">
            <a:off x="3214675" y="4035941"/>
            <a:ext cx="571507" cy="36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214679" y="5572140"/>
            <a:ext cx="571505" cy="73026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010020" y="47952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4" name="Oval 83"/>
          <p:cNvSpPr/>
          <p:nvPr/>
        </p:nvSpPr>
        <p:spPr>
          <a:xfrm>
            <a:off x="3929058" y="4947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5" name="Oval 84"/>
          <p:cNvSpPr/>
          <p:nvPr/>
        </p:nvSpPr>
        <p:spPr>
          <a:xfrm>
            <a:off x="3929058" y="4786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6" name="Oval 85"/>
          <p:cNvSpPr/>
          <p:nvPr/>
        </p:nvSpPr>
        <p:spPr>
          <a:xfrm>
            <a:off x="3857620" y="500007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7" name="Oval 86"/>
          <p:cNvSpPr/>
          <p:nvPr/>
        </p:nvSpPr>
        <p:spPr>
          <a:xfrm>
            <a:off x="3857620" y="4786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8" name="Oval 87"/>
          <p:cNvSpPr/>
          <p:nvPr/>
        </p:nvSpPr>
        <p:spPr>
          <a:xfrm>
            <a:off x="3857620" y="4786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9" name="Oval 88"/>
          <p:cNvSpPr/>
          <p:nvPr/>
        </p:nvSpPr>
        <p:spPr>
          <a:xfrm>
            <a:off x="3786182" y="4643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0" name="Oval 89"/>
          <p:cNvSpPr/>
          <p:nvPr/>
        </p:nvSpPr>
        <p:spPr>
          <a:xfrm>
            <a:off x="3857620" y="4947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1" name="Oval 90"/>
          <p:cNvSpPr/>
          <p:nvPr/>
        </p:nvSpPr>
        <p:spPr>
          <a:xfrm>
            <a:off x="3857620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" name="Oval 91"/>
          <p:cNvSpPr/>
          <p:nvPr/>
        </p:nvSpPr>
        <p:spPr>
          <a:xfrm>
            <a:off x="3786182" y="4786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Oval 92"/>
          <p:cNvSpPr/>
          <p:nvPr/>
        </p:nvSpPr>
        <p:spPr>
          <a:xfrm>
            <a:off x="3857058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Oval 93"/>
          <p:cNvSpPr/>
          <p:nvPr/>
        </p:nvSpPr>
        <p:spPr>
          <a:xfrm>
            <a:off x="3857620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5" name="Oval 94"/>
          <p:cNvSpPr/>
          <p:nvPr/>
        </p:nvSpPr>
        <p:spPr>
          <a:xfrm>
            <a:off x="3857620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6" name="Oval 95"/>
          <p:cNvSpPr/>
          <p:nvPr/>
        </p:nvSpPr>
        <p:spPr>
          <a:xfrm>
            <a:off x="3857620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7" name="Oval 96"/>
          <p:cNvSpPr/>
          <p:nvPr/>
        </p:nvSpPr>
        <p:spPr>
          <a:xfrm>
            <a:off x="3857620" y="4714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8" name="Oval 97"/>
          <p:cNvSpPr/>
          <p:nvPr/>
        </p:nvSpPr>
        <p:spPr>
          <a:xfrm>
            <a:off x="3857620" y="492919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9" name="Oval 98"/>
          <p:cNvSpPr/>
          <p:nvPr/>
        </p:nvSpPr>
        <p:spPr>
          <a:xfrm>
            <a:off x="3786182" y="4857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0" name="Oval 99"/>
          <p:cNvSpPr/>
          <p:nvPr/>
        </p:nvSpPr>
        <p:spPr>
          <a:xfrm>
            <a:off x="3857620" y="4947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1" name="Oval 100"/>
          <p:cNvSpPr/>
          <p:nvPr/>
        </p:nvSpPr>
        <p:spPr>
          <a:xfrm>
            <a:off x="3857620" y="4714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2" name="Oval 101"/>
          <p:cNvSpPr/>
          <p:nvPr/>
        </p:nvSpPr>
        <p:spPr>
          <a:xfrm>
            <a:off x="4010020" y="48672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3" name="Oval 102"/>
          <p:cNvSpPr/>
          <p:nvPr/>
        </p:nvSpPr>
        <p:spPr>
          <a:xfrm>
            <a:off x="3929058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4" name="Oval 103"/>
          <p:cNvSpPr/>
          <p:nvPr/>
        </p:nvSpPr>
        <p:spPr>
          <a:xfrm>
            <a:off x="3929058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5" name="Oval 104"/>
          <p:cNvSpPr/>
          <p:nvPr/>
        </p:nvSpPr>
        <p:spPr>
          <a:xfrm>
            <a:off x="3857620" y="507207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6" name="Oval 105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7" name="Oval 106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8" name="Oval 107"/>
          <p:cNvSpPr/>
          <p:nvPr/>
        </p:nvSpPr>
        <p:spPr>
          <a:xfrm>
            <a:off x="3786182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9" name="Oval 108"/>
          <p:cNvSpPr/>
          <p:nvPr/>
        </p:nvSpPr>
        <p:spPr>
          <a:xfrm>
            <a:off x="3857620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0" name="Oval 109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1" name="Oval 110"/>
          <p:cNvSpPr/>
          <p:nvPr/>
        </p:nvSpPr>
        <p:spPr>
          <a:xfrm>
            <a:off x="3786182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2" name="Oval 111"/>
          <p:cNvSpPr/>
          <p:nvPr/>
        </p:nvSpPr>
        <p:spPr>
          <a:xfrm>
            <a:off x="3857058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3" name="Oval 112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4" name="Oval 113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5" name="Oval 114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6" name="Oval 115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7" name="Oval 116"/>
          <p:cNvSpPr/>
          <p:nvPr/>
        </p:nvSpPr>
        <p:spPr>
          <a:xfrm>
            <a:off x="3857620" y="500119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8" name="Oval 117"/>
          <p:cNvSpPr/>
          <p:nvPr/>
        </p:nvSpPr>
        <p:spPr>
          <a:xfrm>
            <a:off x="3786182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9" name="Oval 118"/>
          <p:cNvSpPr/>
          <p:nvPr/>
        </p:nvSpPr>
        <p:spPr>
          <a:xfrm>
            <a:off x="3857620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0" name="Oval 119"/>
          <p:cNvSpPr/>
          <p:nvPr/>
        </p:nvSpPr>
        <p:spPr>
          <a:xfrm>
            <a:off x="3857620" y="45720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1" name="Oval 120"/>
          <p:cNvSpPr/>
          <p:nvPr/>
        </p:nvSpPr>
        <p:spPr>
          <a:xfrm>
            <a:off x="4010020" y="47244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" name="Oval 121"/>
          <p:cNvSpPr/>
          <p:nvPr/>
        </p:nvSpPr>
        <p:spPr>
          <a:xfrm>
            <a:off x="3929058" y="48768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3" name="Oval 122"/>
          <p:cNvSpPr/>
          <p:nvPr/>
        </p:nvSpPr>
        <p:spPr>
          <a:xfrm>
            <a:off x="3929058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4" name="Oval 123"/>
          <p:cNvSpPr/>
          <p:nvPr/>
        </p:nvSpPr>
        <p:spPr>
          <a:xfrm>
            <a:off x="3857620" y="492919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5" name="Oval 124"/>
          <p:cNvSpPr/>
          <p:nvPr/>
        </p:nvSpPr>
        <p:spPr>
          <a:xfrm>
            <a:off x="3857620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6" name="Oval 125"/>
          <p:cNvSpPr/>
          <p:nvPr/>
        </p:nvSpPr>
        <p:spPr>
          <a:xfrm>
            <a:off x="3857620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7" name="Oval 126"/>
          <p:cNvSpPr/>
          <p:nvPr/>
        </p:nvSpPr>
        <p:spPr>
          <a:xfrm>
            <a:off x="3786182" y="457257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8" name="Oval 127"/>
          <p:cNvSpPr/>
          <p:nvPr/>
        </p:nvSpPr>
        <p:spPr>
          <a:xfrm>
            <a:off x="3857620" y="48768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9" name="Oval 128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0" name="Oval 129"/>
          <p:cNvSpPr/>
          <p:nvPr/>
        </p:nvSpPr>
        <p:spPr>
          <a:xfrm>
            <a:off x="3786182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1" name="Oval 130"/>
          <p:cNvSpPr/>
          <p:nvPr/>
        </p:nvSpPr>
        <p:spPr>
          <a:xfrm>
            <a:off x="3857058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2" name="Oval 131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3" name="Oval 132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4" name="Oval 133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5" name="Oval 134"/>
          <p:cNvSpPr/>
          <p:nvPr/>
        </p:nvSpPr>
        <p:spPr>
          <a:xfrm>
            <a:off x="3857620" y="46440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6" name="Oval 135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7" name="Oval 136"/>
          <p:cNvSpPr/>
          <p:nvPr/>
        </p:nvSpPr>
        <p:spPr>
          <a:xfrm>
            <a:off x="3786182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8" name="Oval 137"/>
          <p:cNvSpPr/>
          <p:nvPr/>
        </p:nvSpPr>
        <p:spPr>
          <a:xfrm>
            <a:off x="3857620" y="48768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9" name="Oval 138"/>
          <p:cNvSpPr/>
          <p:nvPr/>
        </p:nvSpPr>
        <p:spPr>
          <a:xfrm>
            <a:off x="3857620" y="47952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0" name="Oval 139"/>
          <p:cNvSpPr/>
          <p:nvPr/>
        </p:nvSpPr>
        <p:spPr>
          <a:xfrm>
            <a:off x="4010020" y="4947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1" name="Oval 140"/>
          <p:cNvSpPr/>
          <p:nvPr/>
        </p:nvSpPr>
        <p:spPr>
          <a:xfrm>
            <a:off x="3929058" y="51000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2" name="Oval 141"/>
          <p:cNvSpPr/>
          <p:nvPr/>
        </p:nvSpPr>
        <p:spPr>
          <a:xfrm>
            <a:off x="3929058" y="49387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3" name="Oval 142"/>
          <p:cNvSpPr/>
          <p:nvPr/>
        </p:nvSpPr>
        <p:spPr>
          <a:xfrm>
            <a:off x="3857620" y="515247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4" name="Oval 143"/>
          <p:cNvSpPr/>
          <p:nvPr/>
        </p:nvSpPr>
        <p:spPr>
          <a:xfrm>
            <a:off x="3857620" y="49387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5" name="Oval 144"/>
          <p:cNvSpPr/>
          <p:nvPr/>
        </p:nvSpPr>
        <p:spPr>
          <a:xfrm>
            <a:off x="3857620" y="49387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6" name="Oval 145"/>
          <p:cNvSpPr/>
          <p:nvPr/>
        </p:nvSpPr>
        <p:spPr>
          <a:xfrm>
            <a:off x="3786182" y="47958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7" name="Oval 146"/>
          <p:cNvSpPr/>
          <p:nvPr/>
        </p:nvSpPr>
        <p:spPr>
          <a:xfrm>
            <a:off x="3857620" y="51000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8" name="Oval 147"/>
          <p:cNvSpPr/>
          <p:nvPr/>
        </p:nvSpPr>
        <p:spPr>
          <a:xfrm>
            <a:off x="3857620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9" name="Oval 148"/>
          <p:cNvSpPr/>
          <p:nvPr/>
        </p:nvSpPr>
        <p:spPr>
          <a:xfrm>
            <a:off x="3786182" y="49387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0" name="Oval 149"/>
          <p:cNvSpPr/>
          <p:nvPr/>
        </p:nvSpPr>
        <p:spPr>
          <a:xfrm>
            <a:off x="3857058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1" name="Oval 150"/>
          <p:cNvSpPr/>
          <p:nvPr/>
        </p:nvSpPr>
        <p:spPr>
          <a:xfrm>
            <a:off x="3857620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2" name="Oval 151"/>
          <p:cNvSpPr/>
          <p:nvPr/>
        </p:nvSpPr>
        <p:spPr>
          <a:xfrm>
            <a:off x="3857620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3" name="Oval 152"/>
          <p:cNvSpPr/>
          <p:nvPr/>
        </p:nvSpPr>
        <p:spPr>
          <a:xfrm>
            <a:off x="3857620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4" name="Oval 153"/>
          <p:cNvSpPr/>
          <p:nvPr/>
        </p:nvSpPr>
        <p:spPr>
          <a:xfrm>
            <a:off x="3857620" y="48672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5" name="Oval 154"/>
          <p:cNvSpPr/>
          <p:nvPr/>
        </p:nvSpPr>
        <p:spPr>
          <a:xfrm>
            <a:off x="3857620" y="508159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6" name="Oval 155"/>
          <p:cNvSpPr/>
          <p:nvPr/>
        </p:nvSpPr>
        <p:spPr>
          <a:xfrm>
            <a:off x="3786182" y="50101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7" name="Oval 156"/>
          <p:cNvSpPr/>
          <p:nvPr/>
        </p:nvSpPr>
        <p:spPr>
          <a:xfrm>
            <a:off x="3857620" y="51000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8" name="Oval 157"/>
          <p:cNvSpPr/>
          <p:nvPr/>
        </p:nvSpPr>
        <p:spPr>
          <a:xfrm>
            <a:off x="3857620" y="4643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9" name="Oval 158"/>
          <p:cNvSpPr/>
          <p:nvPr/>
        </p:nvSpPr>
        <p:spPr>
          <a:xfrm>
            <a:off x="4010020" y="47958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0" name="Oval 159"/>
          <p:cNvSpPr/>
          <p:nvPr/>
        </p:nvSpPr>
        <p:spPr>
          <a:xfrm>
            <a:off x="3929058" y="49482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1" name="Oval 160"/>
          <p:cNvSpPr/>
          <p:nvPr/>
        </p:nvSpPr>
        <p:spPr>
          <a:xfrm>
            <a:off x="3929058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2" name="Oval 161"/>
          <p:cNvSpPr/>
          <p:nvPr/>
        </p:nvSpPr>
        <p:spPr>
          <a:xfrm>
            <a:off x="3857620" y="500063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3" name="Oval 162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4" name="Oval 163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5" name="Oval 164"/>
          <p:cNvSpPr/>
          <p:nvPr/>
        </p:nvSpPr>
        <p:spPr>
          <a:xfrm>
            <a:off x="3786182" y="464400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6" name="Oval 165"/>
          <p:cNvSpPr/>
          <p:nvPr/>
        </p:nvSpPr>
        <p:spPr>
          <a:xfrm>
            <a:off x="3857620" y="49482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7" name="Oval 166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8" name="Oval 167"/>
          <p:cNvSpPr/>
          <p:nvPr/>
        </p:nvSpPr>
        <p:spPr>
          <a:xfrm>
            <a:off x="3786182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9" name="Oval 168"/>
          <p:cNvSpPr/>
          <p:nvPr/>
        </p:nvSpPr>
        <p:spPr>
          <a:xfrm>
            <a:off x="3857058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0" name="Oval 169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1" name="Oval 170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2" name="Oval 171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3" name="Oval 172"/>
          <p:cNvSpPr/>
          <p:nvPr/>
        </p:nvSpPr>
        <p:spPr>
          <a:xfrm>
            <a:off x="3857620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4" name="Oval 173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5" name="Oval 174"/>
          <p:cNvSpPr/>
          <p:nvPr/>
        </p:nvSpPr>
        <p:spPr>
          <a:xfrm>
            <a:off x="3786182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6" name="Oval 175"/>
          <p:cNvSpPr/>
          <p:nvPr/>
        </p:nvSpPr>
        <p:spPr>
          <a:xfrm>
            <a:off x="3857620" y="49482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7" name="Oval 176"/>
          <p:cNvSpPr/>
          <p:nvPr/>
        </p:nvSpPr>
        <p:spPr>
          <a:xfrm>
            <a:off x="3857620" y="4714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8" name="Oval 177"/>
          <p:cNvSpPr/>
          <p:nvPr/>
        </p:nvSpPr>
        <p:spPr>
          <a:xfrm>
            <a:off x="4010020" y="48672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9" name="Oval 178"/>
          <p:cNvSpPr/>
          <p:nvPr/>
        </p:nvSpPr>
        <p:spPr>
          <a:xfrm>
            <a:off x="3929058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0" name="Oval 179"/>
          <p:cNvSpPr/>
          <p:nvPr/>
        </p:nvSpPr>
        <p:spPr>
          <a:xfrm>
            <a:off x="3929058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1" name="Oval 180"/>
          <p:cNvSpPr/>
          <p:nvPr/>
        </p:nvSpPr>
        <p:spPr>
          <a:xfrm>
            <a:off x="3857620" y="507207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2" name="Oval 181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3" name="Oval 182"/>
          <p:cNvSpPr/>
          <p:nvPr/>
        </p:nvSpPr>
        <p:spPr>
          <a:xfrm>
            <a:off x="3857620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4" name="Oval 183"/>
          <p:cNvSpPr/>
          <p:nvPr/>
        </p:nvSpPr>
        <p:spPr>
          <a:xfrm>
            <a:off x="3786182" y="47154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5" name="Oval 184"/>
          <p:cNvSpPr/>
          <p:nvPr/>
        </p:nvSpPr>
        <p:spPr>
          <a:xfrm>
            <a:off x="3857620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6" name="Oval 185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7" name="Oval 186"/>
          <p:cNvSpPr/>
          <p:nvPr/>
        </p:nvSpPr>
        <p:spPr>
          <a:xfrm>
            <a:off x="3786182" y="48583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8" name="Oval 187"/>
          <p:cNvSpPr/>
          <p:nvPr/>
        </p:nvSpPr>
        <p:spPr>
          <a:xfrm>
            <a:off x="3857058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9" name="Oval 188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0" name="Oval 189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1" name="Oval 190"/>
          <p:cNvSpPr/>
          <p:nvPr/>
        </p:nvSpPr>
        <p:spPr>
          <a:xfrm>
            <a:off x="3857620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2" name="Oval 191"/>
          <p:cNvSpPr/>
          <p:nvPr/>
        </p:nvSpPr>
        <p:spPr>
          <a:xfrm>
            <a:off x="3857620" y="47868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3" name="Oval 192"/>
          <p:cNvSpPr/>
          <p:nvPr/>
        </p:nvSpPr>
        <p:spPr>
          <a:xfrm>
            <a:off x="3857620" y="500119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4" name="Oval 193"/>
          <p:cNvSpPr/>
          <p:nvPr/>
        </p:nvSpPr>
        <p:spPr>
          <a:xfrm>
            <a:off x="3786182" y="49297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5" name="Oval 194"/>
          <p:cNvSpPr/>
          <p:nvPr/>
        </p:nvSpPr>
        <p:spPr>
          <a:xfrm>
            <a:off x="3857620" y="50196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6" name="Oval 195"/>
          <p:cNvSpPr/>
          <p:nvPr/>
        </p:nvSpPr>
        <p:spPr>
          <a:xfrm>
            <a:off x="4714876" y="5643578"/>
            <a:ext cx="428628" cy="21431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95765"/>
            <a:ext cx="4508715" cy="2190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13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218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22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22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22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22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19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14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15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21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217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0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0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1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1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4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4000"/>
                            </p:stCondLst>
                            <p:childTnLst>
                              <p:par>
                                <p:cTn id="45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5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8000"/>
                            </p:stCondLst>
                            <p:childTnLst>
                              <p:par>
                                <p:cTn id="4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48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4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4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4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0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0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1000"/>
                            </p:stCondLst>
                            <p:childTnLst>
                              <p:par>
                                <p:cTn id="5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61000"/>
                            </p:stCondLst>
                            <p:childTnLst>
                              <p:par>
                                <p:cTn id="50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2000"/>
                            </p:stCondLst>
                            <p:childTnLst>
                              <p:par>
                                <p:cTn id="5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2000"/>
                            </p:stCondLst>
                            <p:childTnLst>
                              <p:par>
                                <p:cTn id="5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3000"/>
                            </p:stCondLst>
                            <p:childTnLst>
                              <p:par>
                                <p:cTn id="5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3000"/>
                            </p:stCondLst>
                            <p:childTnLst>
                              <p:par>
                                <p:cTn id="5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5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4000"/>
                            </p:stCondLst>
                            <p:childTnLst>
                              <p:par>
                                <p:cTn id="5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5000"/>
                            </p:stCondLst>
                            <p:childTnLst>
                              <p:par>
                                <p:cTn id="54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6000"/>
                            </p:stCondLst>
                            <p:childTnLst>
                              <p:par>
                                <p:cTn id="5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6000"/>
                            </p:stCondLst>
                            <p:childTnLst>
                              <p:par>
                                <p:cTn id="5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5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7000"/>
                            </p:stCondLst>
                            <p:childTnLst>
                              <p:par>
                                <p:cTn id="5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7000"/>
                            </p:stCondLst>
                            <p:childTnLst>
                              <p:par>
                                <p:cTn id="55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5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8000"/>
                            </p:stCondLst>
                            <p:childTnLst>
                              <p:par>
                                <p:cTn id="5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8000"/>
                            </p:stCondLst>
                            <p:childTnLst>
                              <p:par>
                                <p:cTn id="56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6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69000"/>
                            </p:stCondLst>
                            <p:childTnLst>
                              <p:par>
                                <p:cTn id="5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69000"/>
                            </p:stCondLst>
                            <p:childTnLst>
                              <p:par>
                                <p:cTn id="57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0000"/>
                            </p:stCondLst>
                            <p:childTnLst>
                              <p:par>
                                <p:cTn id="5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70000"/>
                            </p:stCondLst>
                            <p:childTnLst>
                              <p:par>
                                <p:cTn id="58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8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1000"/>
                            </p:stCondLst>
                            <p:childTnLst>
                              <p:par>
                                <p:cTn id="5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71000"/>
                            </p:stCondLst>
                            <p:childTnLst>
                              <p:par>
                                <p:cTn id="58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9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2000"/>
                            </p:stCondLst>
                            <p:childTnLst>
                              <p:par>
                                <p:cTn id="5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72000"/>
                            </p:stCondLst>
                            <p:childTnLst>
                              <p:par>
                                <p:cTn id="59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9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3000"/>
                            </p:stCondLst>
                            <p:childTnLst>
                              <p:par>
                                <p:cTn id="6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73000"/>
                            </p:stCondLst>
                            <p:childTnLst>
                              <p:par>
                                <p:cTn id="60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0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4000"/>
                            </p:stCondLst>
                            <p:childTnLst>
                              <p:par>
                                <p:cTn id="6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4000"/>
                            </p:stCondLst>
                            <p:childTnLst>
                              <p:par>
                                <p:cTn id="61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5000"/>
                            </p:stCondLst>
                            <p:childTnLst>
                              <p:par>
                                <p:cTn id="6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75000"/>
                            </p:stCondLst>
                            <p:childTnLst>
                              <p:par>
                                <p:cTn id="6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6000"/>
                            </p:stCondLst>
                            <p:childTnLst>
                              <p:par>
                                <p:cTn id="6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76000"/>
                            </p:stCondLst>
                            <p:childTnLst>
                              <p:par>
                                <p:cTn id="62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7000"/>
                            </p:stCondLst>
                            <p:childTnLst>
                              <p:par>
                                <p:cTn id="6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6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3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8000"/>
                            </p:stCondLst>
                            <p:childTnLst>
                              <p:par>
                                <p:cTn id="6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6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4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79000"/>
                            </p:stCondLst>
                            <p:childTnLst>
                              <p:par>
                                <p:cTn id="6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79000"/>
                            </p:stCondLst>
                            <p:childTnLst>
                              <p:par>
                                <p:cTn id="65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5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6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80000"/>
                            </p:stCondLst>
                            <p:childTnLst>
                              <p:par>
                                <p:cTn id="6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6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1000"/>
                            </p:stCondLst>
                            <p:childTnLst>
                              <p:par>
                                <p:cTn id="6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81000"/>
                            </p:stCondLst>
                            <p:childTnLst>
                              <p:par>
                                <p:cTn id="6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7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6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82000"/>
                            </p:stCondLst>
                            <p:childTnLst>
                              <p:par>
                                <p:cTn id="6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7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3000"/>
                            </p:stCondLst>
                            <p:childTnLst>
                              <p:par>
                                <p:cTn id="6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83000"/>
                            </p:stCondLst>
                            <p:childTnLst>
                              <p:par>
                                <p:cTn id="68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8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4000"/>
                            </p:stCondLst>
                            <p:childTnLst>
                              <p:par>
                                <p:cTn id="6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84000"/>
                            </p:stCondLst>
                            <p:childTnLst>
                              <p:par>
                                <p:cTn id="6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5000"/>
                            </p:stCondLst>
                            <p:childTnLst>
                              <p:par>
                                <p:cTn id="6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85000"/>
                            </p:stCondLst>
                            <p:childTnLst>
                              <p:par>
                                <p:cTn id="70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0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86000"/>
                            </p:stCondLst>
                            <p:childTnLst>
                              <p:par>
                                <p:cTn id="7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70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7000"/>
                            </p:stCondLst>
                            <p:childTnLst>
                              <p:par>
                                <p:cTn id="7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87000"/>
                            </p:stCondLst>
                            <p:childTnLst>
                              <p:par>
                                <p:cTn id="7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88000"/>
                            </p:stCondLst>
                            <p:childTnLst>
                              <p:par>
                                <p:cTn id="7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88000"/>
                            </p:stCondLst>
                            <p:childTnLst>
                              <p:par>
                                <p:cTn id="7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9000"/>
                            </p:stCondLst>
                            <p:childTnLst>
                              <p:par>
                                <p:cTn id="7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9000"/>
                            </p:stCondLst>
                            <p:childTnLst>
                              <p:par>
                                <p:cTn id="7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0000"/>
                            </p:stCondLst>
                            <p:childTnLst>
                              <p:par>
                                <p:cTn id="7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90000"/>
                            </p:stCondLst>
                            <p:childTnLst>
                              <p:par>
                                <p:cTn id="74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91000"/>
                            </p:stCondLst>
                            <p:childTnLst>
                              <p:par>
                                <p:cTn id="7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91000"/>
                            </p:stCondLst>
                            <p:childTnLst>
                              <p:par>
                                <p:cTn id="7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5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2000"/>
                            </p:stCondLst>
                            <p:childTnLst>
                              <p:par>
                                <p:cTn id="7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2000"/>
                            </p:stCondLst>
                            <p:childTnLst>
                              <p:par>
                                <p:cTn id="75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3000"/>
                            </p:stCondLst>
                            <p:childTnLst>
                              <p:par>
                                <p:cTn id="7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93000"/>
                            </p:stCondLst>
                            <p:childTnLst>
                              <p:par>
                                <p:cTn id="76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6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94000"/>
                            </p:stCondLst>
                            <p:childTnLst>
                              <p:par>
                                <p:cTn id="7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94000"/>
                            </p:stCondLst>
                            <p:childTnLst>
                              <p:par>
                                <p:cTn id="77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7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5000"/>
                            </p:stCondLst>
                            <p:childTnLst>
                              <p:par>
                                <p:cTn id="7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95000"/>
                            </p:stCondLst>
                            <p:childTnLst>
                              <p:par>
                                <p:cTn id="78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8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96000"/>
                            </p:stCondLst>
                            <p:childTnLst>
                              <p:par>
                                <p:cTn id="7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96000"/>
                            </p:stCondLst>
                            <p:childTnLst>
                              <p:par>
                                <p:cTn id="78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9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7000"/>
                            </p:stCondLst>
                            <p:childTnLst>
                              <p:par>
                                <p:cTn id="7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79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7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98000"/>
                            </p:stCondLst>
                            <p:childTnLst>
                              <p:par>
                                <p:cTn id="8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80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0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99000"/>
                            </p:stCondLst>
                            <p:childTnLst>
                              <p:par>
                                <p:cTn id="8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99000"/>
                            </p:stCondLst>
                            <p:childTnLst>
                              <p:par>
                                <p:cTn id="81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2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2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3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4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4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5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5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6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6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8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7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7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88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8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9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0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0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0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1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1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1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2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3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/>
      <p:bldP spid="78" grpId="0" animBg="1"/>
      <p:bldP spid="64" grpId="1" animBg="1"/>
      <p:bldP spid="64" grpId="2" animBg="1"/>
      <p:bldP spid="64" grpId="3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  <p:bldP spid="145" grpId="0" animBg="1"/>
      <p:bldP spid="145" grpId="1" animBg="1"/>
      <p:bldP spid="145" grpId="2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2" grpId="0" animBg="1"/>
      <p:bldP spid="172" grpId="1" animBg="1"/>
      <p:bldP spid="172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181" grpId="0" animBg="1"/>
      <p:bldP spid="181" grpId="1" animBg="1"/>
      <p:bldP spid="181" grpId="2" animBg="1"/>
      <p:bldP spid="182" grpId="0" animBg="1"/>
      <p:bldP spid="182" grpId="1" animBg="1"/>
      <p:bldP spid="182" grpId="2" animBg="1"/>
      <p:bldP spid="183" grpId="0" animBg="1"/>
      <p:bldP spid="183" grpId="1" animBg="1"/>
      <p:bldP spid="183" grpId="2" animBg="1"/>
      <p:bldP spid="184" grpId="0" animBg="1"/>
      <p:bldP spid="184" grpId="1" animBg="1"/>
      <p:bldP spid="184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92" grpId="0" animBg="1"/>
      <p:bldP spid="192" grpId="1" animBg="1"/>
      <p:bldP spid="192" grpId="2" animBg="1"/>
      <p:bldP spid="193" grpId="0" animBg="1"/>
      <p:bldP spid="193" grpId="1" animBg="1"/>
      <p:bldP spid="193" grpId="2" animBg="1"/>
      <p:bldP spid="194" grpId="0" animBg="1"/>
      <p:bldP spid="194" grpId="1" animBg="1"/>
      <p:bldP spid="194" grpId="2" animBg="1"/>
      <p:bldP spid="195" grpId="0" animBg="1"/>
      <p:bldP spid="195" grpId="1" animBg="1"/>
      <p:bldP spid="19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>
          <a:xfrm>
            <a:off x="2135579" y="3434058"/>
            <a:ext cx="1007661" cy="1436914"/>
          </a:xfrm>
          <a:custGeom>
            <a:avLst/>
            <a:gdLst>
              <a:gd name="connsiteX0" fmla="*/ 1676400 w 1676400"/>
              <a:gd name="connsiteY0" fmla="*/ 1436914 h 1436914"/>
              <a:gd name="connsiteX1" fmla="*/ 1094509 w 1676400"/>
              <a:gd name="connsiteY1" fmla="*/ 1068779 h 1436914"/>
              <a:gd name="connsiteX2" fmla="*/ 203860 w 1676400"/>
              <a:gd name="connsiteY2" fmla="*/ 1009402 h 1436914"/>
              <a:gd name="connsiteX3" fmla="*/ 25730 w 1676400"/>
              <a:gd name="connsiteY3" fmla="*/ 439387 h 1436914"/>
              <a:gd name="connsiteX4" fmla="*/ 49481 w 1676400"/>
              <a:gd name="connsiteY4" fmla="*/ 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436914">
                <a:moveTo>
                  <a:pt x="1676400" y="1436914"/>
                </a:moveTo>
                <a:cubicBezTo>
                  <a:pt x="1508166" y="1288472"/>
                  <a:pt x="1339932" y="1140031"/>
                  <a:pt x="1094509" y="1068779"/>
                </a:cubicBezTo>
                <a:cubicBezTo>
                  <a:pt x="849086" y="997527"/>
                  <a:pt x="381990" y="1114301"/>
                  <a:pt x="203860" y="1009402"/>
                </a:cubicBezTo>
                <a:cubicBezTo>
                  <a:pt x="25730" y="904503"/>
                  <a:pt x="51460" y="607621"/>
                  <a:pt x="25730" y="439387"/>
                </a:cubicBezTo>
                <a:cubicBezTo>
                  <a:pt x="0" y="271153"/>
                  <a:pt x="24740" y="135576"/>
                  <a:pt x="49481" y="0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Freeform 79"/>
          <p:cNvSpPr/>
          <p:nvPr/>
        </p:nvSpPr>
        <p:spPr>
          <a:xfrm>
            <a:off x="2112252" y="2643182"/>
            <a:ext cx="1030988" cy="648000"/>
          </a:xfrm>
          <a:custGeom>
            <a:avLst/>
            <a:gdLst>
              <a:gd name="connsiteX0" fmla="*/ 1102426 w 1102426"/>
              <a:gd name="connsiteY0" fmla="*/ 690747 h 690747"/>
              <a:gd name="connsiteX1" fmla="*/ 615537 w 1102426"/>
              <a:gd name="connsiteY1" fmla="*/ 417615 h 690747"/>
              <a:gd name="connsiteX2" fmla="*/ 93023 w 1102426"/>
              <a:gd name="connsiteY2" fmla="*/ 13854 h 690747"/>
              <a:gd name="connsiteX3" fmla="*/ 57397 w 1102426"/>
              <a:gd name="connsiteY3" fmla="*/ 500742 h 6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26" h="690747">
                <a:moveTo>
                  <a:pt x="1102426" y="690747"/>
                </a:moveTo>
                <a:cubicBezTo>
                  <a:pt x="943098" y="610588"/>
                  <a:pt x="783771" y="530430"/>
                  <a:pt x="615537" y="417615"/>
                </a:cubicBezTo>
                <a:cubicBezTo>
                  <a:pt x="447303" y="304800"/>
                  <a:pt x="186046" y="0"/>
                  <a:pt x="93023" y="13854"/>
                </a:cubicBezTo>
                <a:cubicBezTo>
                  <a:pt x="0" y="27708"/>
                  <a:pt x="28698" y="264225"/>
                  <a:pt x="57397" y="500742"/>
                </a:cubicBezTo>
              </a:path>
            </a:pathLst>
          </a:custGeom>
          <a:ln w="12700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Freeform 77"/>
          <p:cNvSpPr/>
          <p:nvPr/>
        </p:nvSpPr>
        <p:spPr>
          <a:xfrm>
            <a:off x="2112252" y="2643182"/>
            <a:ext cx="1030988" cy="648000"/>
          </a:xfrm>
          <a:custGeom>
            <a:avLst/>
            <a:gdLst>
              <a:gd name="connsiteX0" fmla="*/ 1102426 w 1102426"/>
              <a:gd name="connsiteY0" fmla="*/ 690747 h 690747"/>
              <a:gd name="connsiteX1" fmla="*/ 615537 w 1102426"/>
              <a:gd name="connsiteY1" fmla="*/ 417615 h 690747"/>
              <a:gd name="connsiteX2" fmla="*/ 93023 w 1102426"/>
              <a:gd name="connsiteY2" fmla="*/ 13854 h 690747"/>
              <a:gd name="connsiteX3" fmla="*/ 57397 w 1102426"/>
              <a:gd name="connsiteY3" fmla="*/ 500742 h 69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426" h="690747">
                <a:moveTo>
                  <a:pt x="1102426" y="690747"/>
                </a:moveTo>
                <a:cubicBezTo>
                  <a:pt x="943098" y="610588"/>
                  <a:pt x="783771" y="530430"/>
                  <a:pt x="615537" y="417615"/>
                </a:cubicBezTo>
                <a:cubicBezTo>
                  <a:pt x="447303" y="304800"/>
                  <a:pt x="186046" y="0"/>
                  <a:pt x="93023" y="13854"/>
                </a:cubicBezTo>
                <a:cubicBezTo>
                  <a:pt x="0" y="27708"/>
                  <a:pt x="28698" y="264225"/>
                  <a:pt x="57397" y="500742"/>
                </a:cubicBezTo>
              </a:path>
            </a:pathLst>
          </a:cu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ترمز الکترون و تابش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428728" y="1600200"/>
            <a:ext cx="7243338" cy="1400172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fa-IR" sz="3200" dirty="0" smtClean="0"/>
              <a:t>سرعت الکترون در اثر برخورد با آند کم، و تابش ایکس ترمزی تولید می‏شود.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7</a:t>
            </a:fld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1"/>
          <p:cNvGrpSpPr/>
          <p:nvPr/>
        </p:nvGrpSpPr>
        <p:grpSpPr>
          <a:xfrm>
            <a:off x="1785918" y="2719678"/>
            <a:ext cx="6089401" cy="2366392"/>
            <a:chOff x="1785918" y="3500438"/>
            <a:chExt cx="6089401" cy="2366392"/>
          </a:xfrm>
        </p:grpSpPr>
        <p:sp>
          <p:nvSpPr>
            <p:cNvPr id="72" name="Freeform 71"/>
            <p:cNvSpPr/>
            <p:nvPr/>
          </p:nvSpPr>
          <p:spPr>
            <a:xfrm>
              <a:off x="2135579" y="4227616"/>
              <a:ext cx="1007661" cy="1436914"/>
            </a:xfrm>
            <a:custGeom>
              <a:avLst/>
              <a:gdLst>
                <a:gd name="connsiteX0" fmla="*/ 1676400 w 1676400"/>
                <a:gd name="connsiteY0" fmla="*/ 1436914 h 1436914"/>
                <a:gd name="connsiteX1" fmla="*/ 1094509 w 1676400"/>
                <a:gd name="connsiteY1" fmla="*/ 1068779 h 1436914"/>
                <a:gd name="connsiteX2" fmla="*/ 203860 w 1676400"/>
                <a:gd name="connsiteY2" fmla="*/ 1009402 h 1436914"/>
                <a:gd name="connsiteX3" fmla="*/ 25730 w 1676400"/>
                <a:gd name="connsiteY3" fmla="*/ 439387 h 1436914"/>
                <a:gd name="connsiteX4" fmla="*/ 49481 w 1676400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1436914">
                  <a:moveTo>
                    <a:pt x="1676400" y="1436914"/>
                  </a:moveTo>
                  <a:cubicBezTo>
                    <a:pt x="1508166" y="1288472"/>
                    <a:pt x="1339932" y="1140031"/>
                    <a:pt x="1094509" y="1068779"/>
                  </a:cubicBezTo>
                  <a:cubicBezTo>
                    <a:pt x="849086" y="997527"/>
                    <a:pt x="381990" y="1114301"/>
                    <a:pt x="203860" y="1009402"/>
                  </a:cubicBezTo>
                  <a:cubicBezTo>
                    <a:pt x="25730" y="904503"/>
                    <a:pt x="51460" y="607621"/>
                    <a:pt x="25730" y="439387"/>
                  </a:cubicBezTo>
                  <a:cubicBezTo>
                    <a:pt x="0" y="271153"/>
                    <a:pt x="24740" y="135576"/>
                    <a:pt x="49481" y="0"/>
                  </a:cubicBez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4" name="Group 178"/>
            <p:cNvGrpSpPr>
              <a:grpSpLocks noChangeAspect="1"/>
            </p:cNvGrpSpPr>
            <p:nvPr/>
          </p:nvGrpSpPr>
          <p:grpSpPr>
            <a:xfrm rot="5400000">
              <a:off x="3085856" y="4757879"/>
              <a:ext cx="1516435" cy="216000"/>
              <a:chOff x="-649344" y="3286124"/>
              <a:chExt cx="2791928" cy="397686"/>
            </a:xfrm>
          </p:grpSpPr>
          <p:grpSp>
            <p:nvGrpSpPr>
              <p:cNvPr id="5" name="Group 169"/>
              <p:cNvGrpSpPr/>
              <p:nvPr/>
            </p:nvGrpSpPr>
            <p:grpSpPr>
              <a:xfrm>
                <a:off x="142844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Line 31"/>
              <p:cNvSpPr>
                <a:spLocks noChangeShapeType="1"/>
              </p:cNvSpPr>
              <p:nvPr/>
            </p:nvSpPr>
            <p:spPr bwMode="auto">
              <a:xfrm rot="16200000">
                <a:off x="1612343" y="3010693"/>
                <a:ext cx="0" cy="1060482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rot="5400000">
                <a:off x="-251663" y="3143253"/>
                <a:ext cx="0" cy="795362"/>
              </a:xfrm>
              <a:prstGeom prst="line">
                <a:avLst/>
              </a:prstGeom>
              <a:noFill/>
              <a:ln w="38100">
                <a:solidFill>
                  <a:srgbClr val="FF5050"/>
                </a:solidFill>
                <a:round/>
                <a:headEnd type="none" w="med" len="med"/>
                <a:tailEnd type="none" w="med" len="med"/>
              </a:ln>
              <a:effectLst>
                <a:glow rad="101600">
                  <a:srgbClr val="FF0000">
                    <a:alpha val="40000"/>
                  </a:srgb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70"/>
              <p:cNvGrpSpPr/>
              <p:nvPr/>
            </p:nvGrpSpPr>
            <p:grpSpPr>
              <a:xfrm>
                <a:off x="714348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635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173"/>
              <p:cNvGrpSpPr/>
              <p:nvPr/>
            </p:nvGrpSpPr>
            <p:grpSpPr>
              <a:xfrm>
                <a:off x="428596" y="3286124"/>
                <a:ext cx="289156" cy="397686"/>
                <a:chOff x="142844" y="3286124"/>
                <a:chExt cx="289156" cy="397686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52000" y="3323810"/>
                  <a:ext cx="180000" cy="360000"/>
                </a:xfrm>
                <a:prstGeom prst="ellipse">
                  <a:avLst/>
                </a:prstGeom>
                <a:noFill/>
                <a:ln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42844" y="3286124"/>
                  <a:ext cx="288000" cy="252000"/>
                </a:xfrm>
                <a:custGeom>
                  <a:avLst/>
                  <a:gdLst>
                    <a:gd name="connsiteX0" fmla="*/ 1772 w 384544"/>
                    <a:gd name="connsiteY0" fmla="*/ 233915 h 244548"/>
                    <a:gd name="connsiteX1" fmla="*/ 23037 w 384544"/>
                    <a:gd name="connsiteY1" fmla="*/ 95692 h 244548"/>
                    <a:gd name="connsiteX2" fmla="*/ 139995 w 384544"/>
                    <a:gd name="connsiteY2" fmla="*/ 10632 h 244548"/>
                    <a:gd name="connsiteX3" fmla="*/ 310116 w 384544"/>
                    <a:gd name="connsiteY3" fmla="*/ 31897 h 244548"/>
                    <a:gd name="connsiteX4" fmla="*/ 373911 w 384544"/>
                    <a:gd name="connsiteY4" fmla="*/ 127590 h 244548"/>
                    <a:gd name="connsiteX5" fmla="*/ 373911 w 384544"/>
                    <a:gd name="connsiteY5" fmla="*/ 202018 h 244548"/>
                    <a:gd name="connsiteX6" fmla="*/ 384544 w 384544"/>
                    <a:gd name="connsiteY6" fmla="*/ 244548 h 244548"/>
                    <a:gd name="connsiteX7" fmla="*/ 384544 w 384544"/>
                    <a:gd name="connsiteY7" fmla="*/ 244548 h 244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4544" h="244548">
                      <a:moveTo>
                        <a:pt x="1772" y="233915"/>
                      </a:moveTo>
                      <a:cubicBezTo>
                        <a:pt x="886" y="183410"/>
                        <a:pt x="0" y="132906"/>
                        <a:pt x="23037" y="95692"/>
                      </a:cubicBezTo>
                      <a:cubicBezTo>
                        <a:pt x="46074" y="58478"/>
                        <a:pt x="92149" y="21264"/>
                        <a:pt x="139995" y="10632"/>
                      </a:cubicBezTo>
                      <a:cubicBezTo>
                        <a:pt x="187841" y="0"/>
                        <a:pt x="271130" y="12404"/>
                        <a:pt x="310116" y="31897"/>
                      </a:cubicBezTo>
                      <a:cubicBezTo>
                        <a:pt x="349102" y="51390"/>
                        <a:pt x="363279" y="99237"/>
                        <a:pt x="373911" y="127590"/>
                      </a:cubicBezTo>
                      <a:cubicBezTo>
                        <a:pt x="384544" y="155944"/>
                        <a:pt x="372139" y="182525"/>
                        <a:pt x="373911" y="202018"/>
                      </a:cubicBezTo>
                      <a:cubicBezTo>
                        <a:pt x="375683" y="221511"/>
                        <a:pt x="384544" y="244548"/>
                        <a:pt x="384544" y="244548"/>
                      </a:cubicBezTo>
                      <a:lnTo>
                        <a:pt x="384544" y="244548"/>
                      </a:lnTo>
                    </a:path>
                  </a:pathLst>
                </a:custGeom>
                <a:ln w="38100">
                  <a:solidFill>
                    <a:srgbClr val="FF5050"/>
                  </a:solidFill>
                </a:ln>
                <a:effectLst>
                  <a:glow rad="228600">
                    <a:srgbClr val="FF0000">
                      <a:alpha val="40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Freeform 44"/>
              <p:cNvSpPr/>
              <p:nvPr/>
            </p:nvSpPr>
            <p:spPr>
              <a:xfrm>
                <a:off x="828000" y="3286124"/>
                <a:ext cx="288000" cy="252000"/>
              </a:xfrm>
              <a:custGeom>
                <a:avLst/>
                <a:gdLst>
                  <a:gd name="connsiteX0" fmla="*/ 1772 w 384544"/>
                  <a:gd name="connsiteY0" fmla="*/ 233915 h 244548"/>
                  <a:gd name="connsiteX1" fmla="*/ 23037 w 384544"/>
                  <a:gd name="connsiteY1" fmla="*/ 95692 h 244548"/>
                  <a:gd name="connsiteX2" fmla="*/ 139995 w 384544"/>
                  <a:gd name="connsiteY2" fmla="*/ 10632 h 244548"/>
                  <a:gd name="connsiteX3" fmla="*/ 310116 w 384544"/>
                  <a:gd name="connsiteY3" fmla="*/ 31897 h 244548"/>
                  <a:gd name="connsiteX4" fmla="*/ 373911 w 384544"/>
                  <a:gd name="connsiteY4" fmla="*/ 127590 h 244548"/>
                  <a:gd name="connsiteX5" fmla="*/ 373911 w 384544"/>
                  <a:gd name="connsiteY5" fmla="*/ 202018 h 244548"/>
                  <a:gd name="connsiteX6" fmla="*/ 384544 w 384544"/>
                  <a:gd name="connsiteY6" fmla="*/ 244548 h 244548"/>
                  <a:gd name="connsiteX7" fmla="*/ 384544 w 384544"/>
                  <a:gd name="connsiteY7" fmla="*/ 244548 h 24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44" h="244548">
                    <a:moveTo>
                      <a:pt x="1772" y="233915"/>
                    </a:moveTo>
                    <a:cubicBezTo>
                      <a:pt x="886" y="183410"/>
                      <a:pt x="0" y="132906"/>
                      <a:pt x="23037" y="95692"/>
                    </a:cubicBezTo>
                    <a:cubicBezTo>
                      <a:pt x="46074" y="58478"/>
                      <a:pt x="92149" y="21264"/>
                      <a:pt x="139995" y="10632"/>
                    </a:cubicBezTo>
                    <a:cubicBezTo>
                      <a:pt x="187841" y="0"/>
                      <a:pt x="271130" y="12404"/>
                      <a:pt x="310116" y="31897"/>
                    </a:cubicBezTo>
                    <a:cubicBezTo>
                      <a:pt x="349102" y="51390"/>
                      <a:pt x="363279" y="99237"/>
                      <a:pt x="373911" y="127590"/>
                    </a:cubicBezTo>
                    <a:cubicBezTo>
                      <a:pt x="384544" y="155944"/>
                      <a:pt x="372139" y="182525"/>
                      <a:pt x="373911" y="202018"/>
                    </a:cubicBezTo>
                    <a:cubicBezTo>
                      <a:pt x="375683" y="221511"/>
                      <a:pt x="384544" y="244548"/>
                      <a:pt x="384544" y="244548"/>
                    </a:cubicBezTo>
                    <a:lnTo>
                      <a:pt x="384544" y="244548"/>
                    </a:lnTo>
                  </a:path>
                </a:pathLst>
              </a:custGeom>
              <a:ln w="38100">
                <a:solidFill>
                  <a:srgbClr val="FF5050"/>
                </a:solidFill>
              </a:ln>
              <a:effectLst>
                <a:glow rad="228600">
                  <a:srgbClr val="FF00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58"/>
            <p:cNvGrpSpPr/>
            <p:nvPr/>
          </p:nvGrpSpPr>
          <p:grpSpPr>
            <a:xfrm>
              <a:off x="2000232" y="3857628"/>
              <a:ext cx="324000" cy="428628"/>
              <a:chOff x="1428728" y="3643314"/>
              <a:chExt cx="324000" cy="428628"/>
            </a:xfrm>
          </p:grpSpPr>
          <p:sp>
            <p:nvSpPr>
              <p:cNvPr id="57" name="Can 56"/>
              <p:cNvSpPr/>
              <p:nvPr/>
            </p:nvSpPr>
            <p:spPr>
              <a:xfrm>
                <a:off x="1428728" y="3643314"/>
                <a:ext cx="324000" cy="428628"/>
              </a:xfrm>
              <a:prstGeom prst="ca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8" name="Can 57"/>
              <p:cNvSpPr/>
              <p:nvPr/>
            </p:nvSpPr>
            <p:spPr>
              <a:xfrm>
                <a:off x="1535042" y="3643314"/>
                <a:ext cx="108000" cy="36000"/>
              </a:xfrm>
              <a:prstGeom prst="can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819670" y="3702610"/>
              <a:ext cx="25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0000"/>
                  </a:solidFill>
                </a:rPr>
                <a:t>+</a:t>
              </a:r>
              <a:endParaRPr lang="fa-IR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85918" y="4131238"/>
              <a:ext cx="25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0000"/>
                  </a:solidFill>
                </a:rPr>
                <a:t>-</a:t>
              </a:r>
              <a:endParaRPr lang="fa-IR" dirty="0">
                <a:solidFill>
                  <a:srgbClr val="FF0000"/>
                </a:solidFill>
              </a:endParaRPr>
            </a:p>
          </p:txBody>
        </p:sp>
        <p:sp>
          <p:nvSpPr>
            <p:cNvPr id="70" name="Can 69"/>
            <p:cNvSpPr/>
            <p:nvPr/>
          </p:nvSpPr>
          <p:spPr>
            <a:xfrm rot="5400000" flipH="1">
              <a:off x="3492703" y="3385553"/>
              <a:ext cx="1980000" cy="2964677"/>
            </a:xfrm>
            <a:prstGeom prst="can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1" name="Oval 70"/>
            <p:cNvSpPr/>
            <p:nvPr/>
          </p:nvSpPr>
          <p:spPr>
            <a:xfrm rot="21480000">
              <a:off x="2749497" y="3850830"/>
              <a:ext cx="964916" cy="2016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>
                  <a:lumMod val="85000"/>
                </a:schemeClr>
              </a:solidFill>
            </a:ln>
            <a:scene3d>
              <a:camera prst="isometricOffAxis2Right">
                <a:rot lat="10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0800000">
              <a:off x="3214679" y="5572140"/>
              <a:ext cx="571505" cy="73026"/>
            </a:xfrm>
            <a:prstGeom prst="line">
              <a:avLst/>
            </a:prstGeom>
            <a:ln w="127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3214679" y="4037530"/>
              <a:ext cx="571507" cy="3600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rot="20931063">
              <a:off x="4844089" y="4229888"/>
              <a:ext cx="612000" cy="12600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scene3d>
              <a:camera prst="isometricOffAxis2Right">
                <a:rot lat="1080000" lon="18000000" rev="0"/>
              </a:camera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796146" y="3500438"/>
              <a:ext cx="3649683" cy="596363"/>
            </a:xfrm>
            <a:custGeom>
              <a:avLst/>
              <a:gdLst>
                <a:gd name="connsiteX0" fmla="*/ 27709 w 3649683"/>
                <a:gd name="connsiteY0" fmla="*/ 692727 h 716478"/>
                <a:gd name="connsiteX1" fmla="*/ 514597 w 3649683"/>
                <a:gd name="connsiteY1" fmla="*/ 122712 h 716478"/>
                <a:gd name="connsiteX2" fmla="*/ 3115293 w 3649683"/>
                <a:gd name="connsiteY2" fmla="*/ 98961 h 716478"/>
                <a:gd name="connsiteX3" fmla="*/ 3649683 w 3649683"/>
                <a:gd name="connsiteY3" fmla="*/ 716478 h 71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9683" h="716478">
                  <a:moveTo>
                    <a:pt x="27709" y="692727"/>
                  </a:moveTo>
                  <a:cubicBezTo>
                    <a:pt x="13854" y="457200"/>
                    <a:pt x="0" y="221673"/>
                    <a:pt x="514597" y="122712"/>
                  </a:cubicBezTo>
                  <a:cubicBezTo>
                    <a:pt x="1029194" y="23751"/>
                    <a:pt x="2592779" y="0"/>
                    <a:pt x="3115293" y="98961"/>
                  </a:cubicBezTo>
                  <a:cubicBezTo>
                    <a:pt x="3637807" y="197922"/>
                    <a:pt x="3643745" y="457200"/>
                    <a:pt x="3649683" y="716478"/>
                  </a:cubicBezTo>
                </a:path>
              </a:pathLst>
            </a:custGeom>
            <a:ln w="12700"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43438" y="3857628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chemeClr val="tx1">
                      <a:lumMod val="50000"/>
                    </a:schemeClr>
                  </a:solidFill>
                </a:rPr>
                <a:t>آند</a:t>
              </a:r>
              <a:endParaRPr lang="fa-IR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29058" y="5286388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rgbClr val="FF5050"/>
                  </a:solidFill>
                </a:rPr>
                <a:t>کاتد</a:t>
              </a:r>
              <a:endParaRPr lang="fa-IR" sz="2400" dirty="0">
                <a:solidFill>
                  <a:srgbClr val="FF5050"/>
                </a:solidFill>
              </a:endParaRPr>
            </a:p>
          </p:txBody>
        </p:sp>
        <p:grpSp>
          <p:nvGrpSpPr>
            <p:cNvPr id="9" name="Group 37"/>
            <p:cNvGrpSpPr/>
            <p:nvPr/>
          </p:nvGrpSpPr>
          <p:grpSpPr>
            <a:xfrm rot="10800000">
              <a:off x="7105520" y="4071942"/>
              <a:ext cx="681190" cy="785818"/>
              <a:chOff x="1428728" y="3643314"/>
              <a:chExt cx="324000" cy="428628"/>
            </a:xfrm>
          </p:grpSpPr>
          <p:sp>
            <p:nvSpPr>
              <p:cNvPr id="39" name="Can 38"/>
              <p:cNvSpPr/>
              <p:nvPr/>
            </p:nvSpPr>
            <p:spPr>
              <a:xfrm>
                <a:off x="1428728" y="3643314"/>
                <a:ext cx="324000" cy="428628"/>
              </a:xfrm>
              <a:prstGeom prst="can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1535042" y="3643314"/>
                <a:ext cx="108000" cy="36000"/>
              </a:xfrm>
              <a:prstGeom prst="can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5143504" y="4868883"/>
              <a:ext cx="2731815" cy="583870"/>
            </a:xfrm>
            <a:custGeom>
              <a:avLst/>
              <a:gdLst>
                <a:gd name="connsiteX0" fmla="*/ 2434442 w 2852057"/>
                <a:gd name="connsiteY0" fmla="*/ 11875 h 583870"/>
                <a:gd name="connsiteX1" fmla="*/ 2446317 w 2852057"/>
                <a:gd name="connsiteY1" fmla="*/ 581891 h 583870"/>
                <a:gd name="connsiteX2" fmla="*/ 0 w 2852057"/>
                <a:gd name="connsiteY2" fmla="*/ 0 h 5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2057" h="583870">
                  <a:moveTo>
                    <a:pt x="2434442" y="11875"/>
                  </a:moveTo>
                  <a:cubicBezTo>
                    <a:pt x="2643249" y="297872"/>
                    <a:pt x="2852057" y="583870"/>
                    <a:pt x="2446317" y="581891"/>
                  </a:cubicBezTo>
                  <a:cubicBezTo>
                    <a:pt x="2040577" y="579912"/>
                    <a:pt x="1020288" y="289956"/>
                    <a:pt x="0" y="0"/>
                  </a:cubicBezTo>
                </a:path>
              </a:pathLst>
            </a:custGeom>
            <a:ln w="12700">
              <a:solidFill>
                <a:srgbClr val="0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cxnSp>
        <p:nvCxnSpPr>
          <p:cNvPr id="79" name="Straight Connector 78"/>
          <p:cNvCxnSpPr/>
          <p:nvPr/>
        </p:nvCxnSpPr>
        <p:spPr>
          <a:xfrm rot="10800000">
            <a:off x="3214675" y="3255181"/>
            <a:ext cx="571507" cy="36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214679" y="4791380"/>
            <a:ext cx="571505" cy="73026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4714876" y="4857760"/>
            <a:ext cx="428628" cy="214314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7" name="Lightning Bolt 216"/>
          <p:cNvSpPr/>
          <p:nvPr/>
        </p:nvSpPr>
        <p:spPr>
          <a:xfrm rot="120000">
            <a:off x="4889151" y="400058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4" name="Oval 223"/>
          <p:cNvSpPr/>
          <p:nvPr/>
        </p:nvSpPr>
        <p:spPr>
          <a:xfrm rot="3000000">
            <a:off x="3821620" y="39437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4" name="Lightning Bolt 273"/>
          <p:cNvSpPr/>
          <p:nvPr/>
        </p:nvSpPr>
        <p:spPr>
          <a:xfrm rot="240000">
            <a:off x="5004667" y="415298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5" name="Oval 274"/>
          <p:cNvSpPr/>
          <p:nvPr/>
        </p:nvSpPr>
        <p:spPr>
          <a:xfrm rot="3000000">
            <a:off x="3937136" y="40961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6" name="Lightning Bolt 275"/>
          <p:cNvSpPr/>
          <p:nvPr/>
        </p:nvSpPr>
        <p:spPr>
          <a:xfrm rot="660000">
            <a:off x="4814836" y="3786270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7" name="Oval 276"/>
          <p:cNvSpPr/>
          <p:nvPr/>
        </p:nvSpPr>
        <p:spPr>
          <a:xfrm rot="3000000">
            <a:off x="3872338" y="377091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8" name="Lightning Bolt 277"/>
          <p:cNvSpPr/>
          <p:nvPr/>
        </p:nvSpPr>
        <p:spPr>
          <a:xfrm rot="-1500000" flipH="1">
            <a:off x="5257123" y="4182979"/>
            <a:ext cx="45719" cy="885897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9" name="Oval 278"/>
          <p:cNvSpPr/>
          <p:nvPr/>
        </p:nvSpPr>
        <p:spPr>
          <a:xfrm rot="3000000">
            <a:off x="3872338" y="414388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0" name="Lightning Bolt 279"/>
          <p:cNvSpPr/>
          <p:nvPr/>
        </p:nvSpPr>
        <p:spPr>
          <a:xfrm rot="3360000">
            <a:off x="4377662" y="3866870"/>
            <a:ext cx="82792" cy="1410278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1" name="Oval 280"/>
          <p:cNvSpPr/>
          <p:nvPr/>
        </p:nvSpPr>
        <p:spPr>
          <a:xfrm rot="3000000">
            <a:off x="3974020" y="40961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2" name="Lightning Bolt 281"/>
          <p:cNvSpPr/>
          <p:nvPr/>
        </p:nvSpPr>
        <p:spPr>
          <a:xfrm rot="120000">
            <a:off x="4868431" y="395914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3" name="Oval 282"/>
          <p:cNvSpPr/>
          <p:nvPr/>
        </p:nvSpPr>
        <p:spPr>
          <a:xfrm rot="3000000">
            <a:off x="3800900" y="38723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4" name="Lightning Bolt 283"/>
          <p:cNvSpPr/>
          <p:nvPr/>
        </p:nvSpPr>
        <p:spPr>
          <a:xfrm rot="-240000">
            <a:off x="5044767" y="411154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5" name="Oval 284"/>
          <p:cNvSpPr/>
          <p:nvPr/>
        </p:nvSpPr>
        <p:spPr>
          <a:xfrm rot="3000000">
            <a:off x="3916416" y="405474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6" name="Lightning Bolt 285"/>
          <p:cNvSpPr/>
          <p:nvPr/>
        </p:nvSpPr>
        <p:spPr>
          <a:xfrm rot="660000">
            <a:off x="4864668" y="3744830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7" name="Oval 286"/>
          <p:cNvSpPr/>
          <p:nvPr/>
        </p:nvSpPr>
        <p:spPr>
          <a:xfrm rot="3000000">
            <a:off x="3851618" y="372947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8" name="Lightning Bolt 287"/>
          <p:cNvSpPr/>
          <p:nvPr/>
        </p:nvSpPr>
        <p:spPr>
          <a:xfrm rot="-1500000" flipH="1">
            <a:off x="5236403" y="4141539"/>
            <a:ext cx="45719" cy="885897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9" name="Oval 288"/>
          <p:cNvSpPr/>
          <p:nvPr/>
        </p:nvSpPr>
        <p:spPr>
          <a:xfrm rot="3000000">
            <a:off x="3851618" y="410244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0" name="Lightning Bolt 289"/>
          <p:cNvSpPr/>
          <p:nvPr/>
        </p:nvSpPr>
        <p:spPr>
          <a:xfrm rot="-2280000">
            <a:off x="5308224" y="3960023"/>
            <a:ext cx="45719" cy="1188673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1" name="Oval 290"/>
          <p:cNvSpPr/>
          <p:nvPr/>
        </p:nvSpPr>
        <p:spPr>
          <a:xfrm rot="3000000">
            <a:off x="3953300" y="405474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2" name="Lightning Bolt 291"/>
          <p:cNvSpPr/>
          <p:nvPr/>
        </p:nvSpPr>
        <p:spPr>
          <a:xfrm rot="120000">
            <a:off x="4817713" y="400058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3" name="Oval 292"/>
          <p:cNvSpPr/>
          <p:nvPr/>
        </p:nvSpPr>
        <p:spPr>
          <a:xfrm rot="3000000">
            <a:off x="3750182" y="39437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4" name="Lightning Bolt 293"/>
          <p:cNvSpPr/>
          <p:nvPr/>
        </p:nvSpPr>
        <p:spPr>
          <a:xfrm rot="240000">
            <a:off x="4933229" y="415298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5" name="Oval 294"/>
          <p:cNvSpPr/>
          <p:nvPr/>
        </p:nvSpPr>
        <p:spPr>
          <a:xfrm rot="3000000">
            <a:off x="3865698" y="40961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6" name="Lightning Bolt 295"/>
          <p:cNvSpPr/>
          <p:nvPr/>
        </p:nvSpPr>
        <p:spPr>
          <a:xfrm rot="6000000">
            <a:off x="4401390" y="3233180"/>
            <a:ext cx="45719" cy="1148172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7" name="Oval 296"/>
          <p:cNvSpPr/>
          <p:nvPr/>
        </p:nvSpPr>
        <p:spPr>
          <a:xfrm rot="3000000">
            <a:off x="3800900" y="384234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8" name="Lightning Bolt 297"/>
          <p:cNvSpPr/>
          <p:nvPr/>
        </p:nvSpPr>
        <p:spPr>
          <a:xfrm rot="-1500000" flipH="1">
            <a:off x="5185685" y="4182979"/>
            <a:ext cx="45719" cy="885897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9" name="Oval 298"/>
          <p:cNvSpPr/>
          <p:nvPr/>
        </p:nvSpPr>
        <p:spPr>
          <a:xfrm rot="3000000">
            <a:off x="3800900" y="4143888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0" name="Lightning Bolt 299"/>
          <p:cNvSpPr/>
          <p:nvPr/>
        </p:nvSpPr>
        <p:spPr>
          <a:xfrm rot="3360000">
            <a:off x="4306224" y="3795431"/>
            <a:ext cx="82792" cy="1410278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1" name="Oval 300"/>
          <p:cNvSpPr/>
          <p:nvPr/>
        </p:nvSpPr>
        <p:spPr>
          <a:xfrm rot="3000000">
            <a:off x="3800900" y="4015222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2" name="Lightning Bolt 301"/>
          <p:cNvSpPr/>
          <p:nvPr/>
        </p:nvSpPr>
        <p:spPr>
          <a:xfrm rot="120000">
            <a:off x="4796993" y="395914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3" name="Oval 302"/>
          <p:cNvSpPr/>
          <p:nvPr/>
        </p:nvSpPr>
        <p:spPr>
          <a:xfrm rot="3000000">
            <a:off x="3729462" y="390234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4" name="Lightning Bolt 303"/>
          <p:cNvSpPr/>
          <p:nvPr/>
        </p:nvSpPr>
        <p:spPr>
          <a:xfrm rot="240000">
            <a:off x="4912509" y="4111544"/>
            <a:ext cx="36000" cy="1800000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5" name="Oval 304"/>
          <p:cNvSpPr/>
          <p:nvPr/>
        </p:nvSpPr>
        <p:spPr>
          <a:xfrm rot="3000000">
            <a:off x="3842340" y="398522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6" name="Lightning Bolt 305"/>
          <p:cNvSpPr/>
          <p:nvPr/>
        </p:nvSpPr>
        <p:spPr>
          <a:xfrm rot="960000" flipH="1">
            <a:off x="4739569" y="3806311"/>
            <a:ext cx="45719" cy="1357187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7" name="Oval 306"/>
          <p:cNvSpPr/>
          <p:nvPr/>
        </p:nvSpPr>
        <p:spPr>
          <a:xfrm rot="3000000">
            <a:off x="3780180" y="377091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8" name="Lightning Bolt 307"/>
          <p:cNvSpPr/>
          <p:nvPr/>
        </p:nvSpPr>
        <p:spPr>
          <a:xfrm rot="-1500000" flipH="1">
            <a:off x="5164965" y="4141539"/>
            <a:ext cx="45719" cy="885897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9" name="Oval 308"/>
          <p:cNvSpPr/>
          <p:nvPr/>
        </p:nvSpPr>
        <p:spPr>
          <a:xfrm rot="3000000">
            <a:off x="3780180" y="4086660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0" name="Lightning Bolt 309"/>
          <p:cNvSpPr/>
          <p:nvPr/>
        </p:nvSpPr>
        <p:spPr>
          <a:xfrm rot="1740000">
            <a:off x="4607519" y="3949356"/>
            <a:ext cx="45719" cy="1188673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1" name="Oval 310"/>
          <p:cNvSpPr/>
          <p:nvPr/>
        </p:nvSpPr>
        <p:spPr>
          <a:xfrm rot="3000000">
            <a:off x="3881862" y="3943784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2" name="Oval 311"/>
          <p:cNvSpPr/>
          <p:nvPr/>
        </p:nvSpPr>
        <p:spPr>
          <a:xfrm rot="3000000">
            <a:off x="3872338" y="3872346"/>
            <a:ext cx="72000" cy="7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90" name="Group 89"/>
          <p:cNvGrpSpPr/>
          <p:nvPr/>
        </p:nvGrpSpPr>
        <p:grpSpPr>
          <a:xfrm>
            <a:off x="1071538" y="3858422"/>
            <a:ext cx="928694" cy="500066"/>
            <a:chOff x="1071538" y="3858422"/>
            <a:chExt cx="928694" cy="500066"/>
          </a:xfrm>
        </p:grpSpPr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1749405" y="4107661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071538" y="3896029"/>
              <a:ext cx="92869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</a:rPr>
                <a:t>A</a:t>
              </a:r>
              <a:r>
                <a:rPr lang="fa-IR" sz="2400" dirty="0" smtClean="0">
                  <a:solidFill>
                    <a:srgbClr val="C00000"/>
                  </a:solidFill>
                </a:rPr>
                <a:t> </a:t>
              </a:r>
              <a:r>
                <a:rPr lang="fa-IR" sz="2000" b="1" dirty="0" smtClean="0">
                  <a:solidFill>
                    <a:srgbClr val="C00000"/>
                  </a:solidFill>
                </a:rPr>
                <a:t>5 ـ 1</a:t>
              </a:r>
              <a:endParaRPr lang="fa-IR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00100" y="310032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sz="2000" b="1" dirty="0" smtClean="0">
                <a:solidFill>
                  <a:srgbClr val="C00000"/>
                </a:solidFill>
              </a:rPr>
              <a:t>12ـ 4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7267445" y="3550415"/>
            <a:ext cx="1643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kV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2000" b="1" dirty="0" smtClean="0">
                <a:solidFill>
                  <a:schemeClr val="accent3">
                    <a:lumMod val="75000"/>
                  </a:schemeClr>
                </a:solidFill>
              </a:rPr>
              <a:t>42</a:t>
            </a:r>
            <a:r>
              <a:rPr lang="fa-IR" sz="2000" b="1" dirty="0" smtClean="0">
                <a:solidFill>
                  <a:schemeClr val="accent3">
                    <a:lumMod val="75000"/>
                  </a:schemeClr>
                </a:solidFill>
                <a:cs typeface="B Koodak Outline" pitchFamily="2" charset="-78"/>
              </a:rPr>
              <a:t>0</a:t>
            </a:r>
            <a:r>
              <a:rPr lang="fa-IR" sz="2000" b="1" dirty="0" smtClean="0">
                <a:solidFill>
                  <a:schemeClr val="accent3">
                    <a:lumMod val="75000"/>
                  </a:schemeClr>
                </a:solidFill>
              </a:rPr>
              <a:t> ـ 4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B Koodak Outline" pitchFamily="2" charset="-78"/>
              </a:rPr>
              <a:t>0</a:t>
            </a:r>
            <a:endParaRPr lang="fa-IR" b="1" dirty="0">
              <a:solidFill>
                <a:schemeClr val="accent3">
                  <a:lumMod val="75000"/>
                </a:schemeClr>
              </a:solidFill>
              <a:cs typeface="B Koodak Outline" pitchFamily="2" charset="-78"/>
            </a:endParaRPr>
          </a:p>
        </p:txBody>
      </p:sp>
      <p:grpSp>
        <p:nvGrpSpPr>
          <p:cNvPr id="10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111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116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130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13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13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131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17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2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13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114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115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0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63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48 0.00671 L 0.12153 -0.0037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8" grpId="0" animBg="1"/>
      <p:bldP spid="217" grpId="0" animBg="1"/>
      <p:bldP spid="217" grpId="1" animBg="1"/>
      <p:bldP spid="224" grpId="0" animBg="1"/>
      <p:bldP spid="224" grpId="1" animBg="1"/>
      <p:bldP spid="224" grpId="2" animBg="1"/>
      <p:bldP spid="274" grpId="0" animBg="1"/>
      <p:bldP spid="274" grpId="1" animBg="1"/>
      <p:bldP spid="275" grpId="0" animBg="1"/>
      <p:bldP spid="275" grpId="1" animBg="1"/>
      <p:bldP spid="275" grpId="2" animBg="1"/>
      <p:bldP spid="276" grpId="0" animBg="1"/>
      <p:bldP spid="276" grpId="1" animBg="1"/>
      <p:bldP spid="277" grpId="0" animBg="1"/>
      <p:bldP spid="277" grpId="1" animBg="1"/>
      <p:bldP spid="277" grpId="2" animBg="1"/>
      <p:bldP spid="278" grpId="0" animBg="1"/>
      <p:bldP spid="278" grpId="1" animBg="1"/>
      <p:bldP spid="279" grpId="0" animBg="1"/>
      <p:bldP spid="279" grpId="1" animBg="1"/>
      <p:bldP spid="279" grpId="2" animBg="1"/>
      <p:bldP spid="280" grpId="0" animBg="1"/>
      <p:bldP spid="280" grpId="1" animBg="1"/>
      <p:bldP spid="281" grpId="0" animBg="1"/>
      <p:bldP spid="281" grpId="1" animBg="1"/>
      <p:bldP spid="281" grpId="2" animBg="1"/>
      <p:bldP spid="282" grpId="0" animBg="1"/>
      <p:bldP spid="282" grpId="1" animBg="1"/>
      <p:bldP spid="283" grpId="0" animBg="1"/>
      <p:bldP spid="283" grpId="1" animBg="1"/>
      <p:bldP spid="283" grpId="2" animBg="1"/>
      <p:bldP spid="284" grpId="0" animBg="1"/>
      <p:bldP spid="284" grpId="1" animBg="1"/>
      <p:bldP spid="285" grpId="0" animBg="1"/>
      <p:bldP spid="285" grpId="1" animBg="1"/>
      <p:bldP spid="285" grpId="2" animBg="1"/>
      <p:bldP spid="286" grpId="0" animBg="1"/>
      <p:bldP spid="286" grpId="1" animBg="1"/>
      <p:bldP spid="287" grpId="0" animBg="1"/>
      <p:bldP spid="287" grpId="1" animBg="1"/>
      <p:bldP spid="287" grpId="2" animBg="1"/>
      <p:bldP spid="288" grpId="0" animBg="1"/>
      <p:bldP spid="288" grpId="1" animBg="1"/>
      <p:bldP spid="289" grpId="0" animBg="1"/>
      <p:bldP spid="289" grpId="1" animBg="1"/>
      <p:bldP spid="289" grpId="2" animBg="1"/>
      <p:bldP spid="290" grpId="0" animBg="1"/>
      <p:bldP spid="290" grpId="1" animBg="1"/>
      <p:bldP spid="291" grpId="0" animBg="1"/>
      <p:bldP spid="291" grpId="1" animBg="1"/>
      <p:bldP spid="291" grpId="2" animBg="1"/>
      <p:bldP spid="292" grpId="0" animBg="1"/>
      <p:bldP spid="292" grpId="1" animBg="1"/>
      <p:bldP spid="293" grpId="0" animBg="1"/>
      <p:bldP spid="293" grpId="1" animBg="1"/>
      <p:bldP spid="293" grpId="2" animBg="1"/>
      <p:bldP spid="294" grpId="0" animBg="1"/>
      <p:bldP spid="294" grpId="1" animBg="1"/>
      <p:bldP spid="295" grpId="0" animBg="1"/>
      <p:bldP spid="295" grpId="1" animBg="1"/>
      <p:bldP spid="295" grpId="2" animBg="1"/>
      <p:bldP spid="296" grpId="0" animBg="1"/>
      <p:bldP spid="296" grpId="1" animBg="1"/>
      <p:bldP spid="297" grpId="0" animBg="1"/>
      <p:bldP spid="297" grpId="1" animBg="1"/>
      <p:bldP spid="297" grpId="2" animBg="1"/>
      <p:bldP spid="298" grpId="0" animBg="1"/>
      <p:bldP spid="298" grpId="1" animBg="1"/>
      <p:bldP spid="299" grpId="0" animBg="1"/>
      <p:bldP spid="299" grpId="1" animBg="1"/>
      <p:bldP spid="299" grpId="2" animBg="1"/>
      <p:bldP spid="300" grpId="0" animBg="1"/>
      <p:bldP spid="300" grpId="1" animBg="1"/>
      <p:bldP spid="301" grpId="0" animBg="1"/>
      <p:bldP spid="301" grpId="1" animBg="1"/>
      <p:bldP spid="301" grpId="2" animBg="1"/>
      <p:bldP spid="302" grpId="0" animBg="1"/>
      <p:bldP spid="302" grpId="1" animBg="1"/>
      <p:bldP spid="303" grpId="0" animBg="1"/>
      <p:bldP spid="303" grpId="1" animBg="1"/>
      <p:bldP spid="303" grpId="2" animBg="1"/>
      <p:bldP spid="304" grpId="0" animBg="1"/>
      <p:bldP spid="304" grpId="1" animBg="1"/>
      <p:bldP spid="305" grpId="0" animBg="1"/>
      <p:bldP spid="305" grpId="1" animBg="1"/>
      <p:bldP spid="305" grpId="2" animBg="1"/>
      <p:bldP spid="306" grpId="0" animBg="1"/>
      <p:bldP spid="306" grpId="1" animBg="1"/>
      <p:bldP spid="307" grpId="0" animBg="1"/>
      <p:bldP spid="307" grpId="1" animBg="1"/>
      <p:bldP spid="30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450059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در پرتونگاری، دو مشخصه از تابش ایکس اهمیّت بیشتری دارد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شدت باریکه (هرچه تعداد فوتون‏ها بیش‏تر باشد، شدت بالاتر است)،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قدرتِ نفوذ باریکه در اجسام (هرچه انرژیِ فوتون‏ها بیش‏تر باشد، قدرت نفوذِ آن‏ها بیش‏تر است).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این مشخصه‏ها با تغییر متغیرهای زیر کنترل می‏شود: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ولتاژ (</a:t>
            </a:r>
            <a:r>
              <a:rPr lang="en-US" sz="2400" dirty="0" smtClean="0"/>
              <a:t>kV</a:t>
            </a:r>
            <a:r>
              <a:rPr lang="fa-IR" sz="2400" dirty="0" smtClean="0"/>
              <a:t>)،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جریان (</a:t>
            </a:r>
            <a:r>
              <a:rPr lang="en-US" sz="2400" dirty="0" err="1" smtClean="0"/>
              <a:t>mA</a:t>
            </a:r>
            <a:r>
              <a:rPr lang="fa-IR" sz="2400" dirty="0" smtClean="0"/>
              <a:t>)،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زمان پرتودهی (</a:t>
            </a:r>
            <a:r>
              <a:rPr lang="en-US" sz="2400" dirty="0" smtClean="0"/>
              <a:t>s</a:t>
            </a:r>
            <a:r>
              <a:rPr lang="fa-IR" sz="2400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مشخصه‏های تابش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29813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7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45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47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164307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فوتون‏هایی که یک دستگاه مولد ایکس تولید می‏کند تک‏انرژی نیستند.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fa-IR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طیف تابش ایکس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112330" y="2285992"/>
            <a:ext cx="6130539" cy="2378349"/>
            <a:chOff x="2112330" y="3319876"/>
            <a:chExt cx="6130539" cy="2378349"/>
          </a:xfrm>
        </p:grpSpPr>
        <p:grpSp>
          <p:nvGrpSpPr>
            <p:cNvPr id="41" name="Group 40"/>
            <p:cNvGrpSpPr/>
            <p:nvPr/>
          </p:nvGrpSpPr>
          <p:grpSpPr>
            <a:xfrm>
              <a:off x="2112330" y="3319876"/>
              <a:ext cx="6130539" cy="2378349"/>
              <a:chOff x="2156237" y="3000372"/>
              <a:chExt cx="6130539" cy="2378349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857488" y="4784734"/>
                <a:ext cx="428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858016" y="4917056"/>
                <a:ext cx="14287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/>
                  <a:t>انرژیِ فوتون‏ها</a:t>
                </a:r>
                <a:endParaRPr lang="fa-IR" sz="24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49554" y="5106950"/>
                <a:ext cx="108000" cy="1080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85058" y="5094000"/>
                <a:ext cx="144000" cy="144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463438" y="5076000"/>
                <a:ext cx="180000" cy="18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213256" y="5076000"/>
                <a:ext cx="216000" cy="216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177388" y="5072074"/>
                <a:ext cx="252000" cy="252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5400000" flipH="1" flipV="1">
                <a:off x="1975720" y="3953578"/>
                <a:ext cx="1908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 rot="16200000">
                <a:off x="1672690" y="3698234"/>
                <a:ext cx="14287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/>
                  <a:t>تعداد فوتون‏ها</a:t>
                </a:r>
                <a:endParaRPr lang="fa-IR" sz="2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428860" y="3071810"/>
                <a:ext cx="1000132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dirty="0" smtClean="0"/>
                  <a:t>1000000</a:t>
                </a:r>
              </a:p>
              <a:p>
                <a:pPr algn="ctr"/>
                <a:r>
                  <a:rPr lang="fa-IR" dirty="0" smtClean="0"/>
                  <a:t>100000</a:t>
                </a:r>
              </a:p>
              <a:p>
                <a:pPr algn="ctr"/>
                <a:r>
                  <a:rPr lang="fa-IR" dirty="0" smtClean="0"/>
                  <a:t>10000</a:t>
                </a:r>
              </a:p>
              <a:p>
                <a:pPr algn="ctr"/>
                <a:r>
                  <a:rPr lang="fa-IR" dirty="0" smtClean="0"/>
                  <a:t>1000</a:t>
                </a:r>
              </a:p>
              <a:p>
                <a:pPr algn="ctr"/>
                <a:r>
                  <a:rPr lang="fa-IR" dirty="0" smtClean="0"/>
                  <a:t>100</a:t>
                </a:r>
              </a:p>
              <a:p>
                <a:pPr algn="ctr"/>
                <a:r>
                  <a:rPr lang="fa-IR" dirty="0" smtClean="0"/>
                  <a:t>10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2928926" y="3811931"/>
              <a:ext cx="3764875" cy="1260143"/>
            </a:xfrm>
            <a:custGeom>
              <a:avLst/>
              <a:gdLst>
                <a:gd name="connsiteX0" fmla="*/ 0 w 3098041"/>
                <a:gd name="connsiteY0" fmla="*/ 1260143 h 1260143"/>
                <a:gd name="connsiteX1" fmla="*/ 272955 w 3098041"/>
                <a:gd name="connsiteY1" fmla="*/ 1082722 h 1260143"/>
                <a:gd name="connsiteX2" fmla="*/ 586853 w 3098041"/>
                <a:gd name="connsiteY2" fmla="*/ 741528 h 1260143"/>
                <a:gd name="connsiteX3" fmla="*/ 750626 w 3098041"/>
                <a:gd name="connsiteY3" fmla="*/ 332095 h 1260143"/>
                <a:gd name="connsiteX4" fmla="*/ 887104 w 3098041"/>
                <a:gd name="connsiteY4" fmla="*/ 127379 h 1260143"/>
                <a:gd name="connsiteX5" fmla="*/ 1050877 w 3098041"/>
                <a:gd name="connsiteY5" fmla="*/ 18197 h 1260143"/>
                <a:gd name="connsiteX6" fmla="*/ 1187355 w 3098041"/>
                <a:gd name="connsiteY6" fmla="*/ 18197 h 1260143"/>
                <a:gd name="connsiteX7" fmla="*/ 1378423 w 3098041"/>
                <a:gd name="connsiteY7" fmla="*/ 113731 h 1260143"/>
                <a:gd name="connsiteX8" fmla="*/ 1555844 w 3098041"/>
                <a:gd name="connsiteY8" fmla="*/ 277504 h 1260143"/>
                <a:gd name="connsiteX9" fmla="*/ 1760561 w 3098041"/>
                <a:gd name="connsiteY9" fmla="*/ 564107 h 1260143"/>
                <a:gd name="connsiteX10" fmla="*/ 2006220 w 3098041"/>
                <a:gd name="connsiteY10" fmla="*/ 768824 h 1260143"/>
                <a:gd name="connsiteX11" fmla="*/ 2292823 w 3098041"/>
                <a:gd name="connsiteY11" fmla="*/ 987188 h 1260143"/>
                <a:gd name="connsiteX12" fmla="*/ 2620370 w 3098041"/>
                <a:gd name="connsiteY12" fmla="*/ 1137313 h 1260143"/>
                <a:gd name="connsiteX13" fmla="*/ 3098041 w 3098041"/>
                <a:gd name="connsiteY13" fmla="*/ 1246495 h 126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041" h="1260143">
                  <a:moveTo>
                    <a:pt x="0" y="1260143"/>
                  </a:moveTo>
                  <a:cubicBezTo>
                    <a:pt x="87573" y="1214650"/>
                    <a:pt x="175146" y="1169158"/>
                    <a:pt x="272955" y="1082722"/>
                  </a:cubicBezTo>
                  <a:cubicBezTo>
                    <a:pt x="370764" y="996286"/>
                    <a:pt x="507241" y="866633"/>
                    <a:pt x="586853" y="741528"/>
                  </a:cubicBezTo>
                  <a:cubicBezTo>
                    <a:pt x="666465" y="616424"/>
                    <a:pt x="700584" y="434453"/>
                    <a:pt x="750626" y="332095"/>
                  </a:cubicBezTo>
                  <a:cubicBezTo>
                    <a:pt x="800668" y="229737"/>
                    <a:pt x="837062" y="179695"/>
                    <a:pt x="887104" y="127379"/>
                  </a:cubicBezTo>
                  <a:cubicBezTo>
                    <a:pt x="937146" y="75063"/>
                    <a:pt x="1000835" y="36394"/>
                    <a:pt x="1050877" y="18197"/>
                  </a:cubicBezTo>
                  <a:cubicBezTo>
                    <a:pt x="1100919" y="0"/>
                    <a:pt x="1132764" y="2275"/>
                    <a:pt x="1187355" y="18197"/>
                  </a:cubicBezTo>
                  <a:cubicBezTo>
                    <a:pt x="1241946" y="34119"/>
                    <a:pt x="1317008" y="70513"/>
                    <a:pt x="1378423" y="113731"/>
                  </a:cubicBezTo>
                  <a:cubicBezTo>
                    <a:pt x="1439838" y="156949"/>
                    <a:pt x="1492154" y="202441"/>
                    <a:pt x="1555844" y="277504"/>
                  </a:cubicBezTo>
                  <a:cubicBezTo>
                    <a:pt x="1619534" y="352567"/>
                    <a:pt x="1685498" y="482220"/>
                    <a:pt x="1760561" y="564107"/>
                  </a:cubicBezTo>
                  <a:cubicBezTo>
                    <a:pt x="1835624" y="645994"/>
                    <a:pt x="1917510" y="698311"/>
                    <a:pt x="2006220" y="768824"/>
                  </a:cubicBezTo>
                  <a:cubicBezTo>
                    <a:pt x="2094930" y="839337"/>
                    <a:pt x="2190465" y="925773"/>
                    <a:pt x="2292823" y="987188"/>
                  </a:cubicBezTo>
                  <a:cubicBezTo>
                    <a:pt x="2395181" y="1048603"/>
                    <a:pt x="2486167" y="1094095"/>
                    <a:pt x="2620370" y="1137313"/>
                  </a:cubicBezTo>
                  <a:cubicBezTo>
                    <a:pt x="2754573" y="1180531"/>
                    <a:pt x="2926307" y="1213513"/>
                    <a:pt x="3098041" y="1246495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85918" y="2571744"/>
            <a:ext cx="4500594" cy="3429024"/>
            <a:chOff x="1785918" y="2571744"/>
            <a:chExt cx="4500594" cy="3429024"/>
          </a:xfrm>
        </p:grpSpPr>
        <p:sp>
          <p:nvSpPr>
            <p:cNvPr id="46" name="Rectangle 45"/>
            <p:cNvSpPr/>
            <p:nvPr/>
          </p:nvSpPr>
          <p:spPr>
            <a:xfrm>
              <a:off x="1785918" y="5022039"/>
              <a:ext cx="4500594" cy="9787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</a:pPr>
              <a:r>
                <a:rPr lang="fa-IR" sz="2400" dirty="0" smtClean="0"/>
                <a:t>با یک فیلتر می‏توان فوتون‏های با انرژیِ پایین را، که تصویر را خراب می‏کنند، حذف کرد.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28926" y="2571744"/>
              <a:ext cx="714380" cy="192882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42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5" name="Group 21"/>
            <p:cNvGrpSpPr/>
            <p:nvPr/>
          </p:nvGrpSpPr>
          <p:grpSpPr>
            <a:xfrm>
              <a:off x="1686" y="1071546"/>
              <a:ext cx="1080000" cy="2143140"/>
              <a:chOff x="216000" y="1152000"/>
              <a:chExt cx="1080000" cy="2143140"/>
            </a:xfrm>
          </p:grpSpPr>
          <p:grpSp>
            <p:nvGrpSpPr>
              <p:cNvPr id="63" name="Group 12"/>
              <p:cNvGrpSpPr/>
              <p:nvPr/>
            </p:nvGrpSpPr>
            <p:grpSpPr>
              <a:xfrm>
                <a:off x="216000" y="1152000"/>
                <a:ext cx="1080000" cy="1586338"/>
                <a:chOff x="234578" y="1204216"/>
                <a:chExt cx="1080000" cy="1586338"/>
              </a:xfrm>
            </p:grpSpPr>
            <p:grpSp>
              <p:nvGrpSpPr>
                <p:cNvPr id="65" name="Group 21"/>
                <p:cNvGrpSpPr/>
                <p:nvPr/>
              </p:nvGrpSpPr>
              <p:grpSpPr>
                <a:xfrm>
                  <a:off x="234578" y="1204216"/>
                  <a:ext cx="1080000" cy="1008000"/>
                  <a:chOff x="103962" y="1204216"/>
                  <a:chExt cx="1224000" cy="1008000"/>
                </a:xfrm>
              </p:grpSpPr>
              <p:sp>
                <p:nvSpPr>
                  <p:cNvPr id="72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204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marR="0" lvl="0" algn="ctr" defTabSz="914400" rtl="1" eaLnBrk="1" fontAlgn="auto" latinLnBrk="0" hangingPunct="1">
                      <a:spcAft>
                        <a:spcPts val="0"/>
                      </a:spcAft>
                      <a:buClr>
                        <a:schemeClr val="accent2"/>
                      </a:buClr>
                      <a:buSzPct val="85000"/>
                      <a:tabLst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ایکس و گاما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  <p:sp>
                <p:nvSpPr>
                  <p:cNvPr id="73" name="Content Placeholder 1"/>
                  <p:cNvSpPr txBox="1">
                    <a:spLocks/>
                  </p:cNvSpPr>
                  <p:nvPr/>
                </p:nvSpPr>
                <p:spPr>
                  <a:xfrm>
                    <a:off x="103962" y="1708216"/>
                    <a:ext cx="1224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7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تابش ایکس</a:t>
                    </a:r>
                  </a:p>
                </p:txBody>
              </p:sp>
            </p:grp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234578" y="2214554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دستگاه‏های ایکس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64" name="Content Placeholder 1"/>
              <p:cNvSpPr txBox="1">
                <a:spLocks/>
              </p:cNvSpPr>
              <p:nvPr/>
            </p:nvSpPr>
            <p:spPr>
              <a:xfrm>
                <a:off x="216000" y="2719140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چشمه‏های گامازا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1686" y="378169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مدل‏های دوربین‏ها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-32" y="4353198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مقایسه‏ی</a:t>
              </a:r>
            </a:p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</a:t>
              </a:r>
              <a:r>
                <a:rPr lang="en-US" sz="1600" dirty="0" smtClean="0">
                  <a:solidFill>
                    <a:srgbClr val="AA629B"/>
                  </a:solidFill>
                </a:rPr>
                <a:t>x</a:t>
              </a:r>
              <a:r>
                <a:rPr lang="fa-IR" dirty="0" smtClean="0">
                  <a:solidFill>
                    <a:srgbClr val="AA629B"/>
                  </a:solidFill>
                </a:rPr>
                <a:t> و </a:t>
              </a:r>
              <a:r>
                <a:rPr lang="en-US" sz="1600" dirty="0" smtClean="0">
                  <a:solidFill>
                    <a:srgbClr val="AA629B"/>
                  </a:solidFill>
                  <a:latin typeface="Symbol" pitchFamily="18" charset="2"/>
                </a:rPr>
                <a:t>g</a:t>
              </a:r>
              <a:endParaRPr lang="fa-IR" dirty="0">
                <a:solidFill>
                  <a:srgbClr val="AA629B"/>
                </a:solidFill>
                <a:latin typeface="Symbol" pitchFamily="18" charset="2"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-32" y="321019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7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پرتونگاری با دوربین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\شقفخدثلشقه">
      <a:dk1>
        <a:srgbClr val="FFFFFF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3712</Words>
  <Application>Microsoft Office PowerPoint</Application>
  <PresentationFormat>On-screen Show (4:3)</PresentationFormat>
  <Paragraphs>849</Paragraphs>
  <Slides>42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 Compset</vt:lpstr>
      <vt:lpstr>B Koodak</vt:lpstr>
      <vt:lpstr>B Koodak Outline</vt:lpstr>
      <vt:lpstr>B Mitra</vt:lpstr>
      <vt:lpstr>B Naznin</vt:lpstr>
      <vt:lpstr>Calibri</vt:lpstr>
      <vt:lpstr>Constantia</vt:lpstr>
      <vt:lpstr>Symbol</vt:lpstr>
      <vt:lpstr>Webdings</vt:lpstr>
      <vt:lpstr>Office Theme</vt:lpstr>
      <vt:lpstr>Image</vt:lpstr>
      <vt:lpstr>منابع تابش در پرتونگاریِ صنعتی</vt:lpstr>
      <vt:lpstr>آن‏‏چه می‏آموزید!</vt:lpstr>
      <vt:lpstr>عناوین</vt:lpstr>
      <vt:lpstr>تابش ایکس و گاما</vt:lpstr>
      <vt:lpstr>سازوکار تولید تابش ایکس</vt:lpstr>
      <vt:lpstr>شتاب‏دادن الکترون</vt:lpstr>
      <vt:lpstr>ترمز الکترون و تابش ایکس</vt:lpstr>
      <vt:lpstr>مشخصه‏های تابش ایکس</vt:lpstr>
      <vt:lpstr>طیف تابش ایکس</vt:lpstr>
      <vt:lpstr>اثرِ ولتاژ بر کیفیّت تصویر</vt:lpstr>
      <vt:lpstr>نکته‏ی حفاظتی</vt:lpstr>
      <vt:lpstr>دستگاه مولد پرتوِ ایکس</vt:lpstr>
      <vt:lpstr>انواع دستگاه‏های مولد ایکس</vt:lpstr>
      <vt:lpstr>انواع دستگاه‏های مولد ایکس (ادامه)</vt:lpstr>
      <vt:lpstr>چرا پرتوِ گاما؟</vt:lpstr>
      <vt:lpstr>معایبِ پرتونگاریِ گاما در مقایسه با ایکس</vt:lpstr>
      <vt:lpstr>مواد پرتوزا</vt:lpstr>
      <vt:lpstr>چشمه‏های گامای پرتونگاری</vt:lpstr>
      <vt:lpstr>نکته‏ی حفاظتی</vt:lpstr>
      <vt:lpstr>چشمه‏های رایج برای پرتونگاری</vt:lpstr>
      <vt:lpstr>مشخصه‏های چشمه‏ها</vt:lpstr>
      <vt:lpstr>انرژیِ فوتون‏ها</vt:lpstr>
      <vt:lpstr>اکتیویته‏ی یک چشمه</vt:lpstr>
      <vt:lpstr>تغییر اکتیویته با زمان</vt:lpstr>
      <vt:lpstr>نیمه‏عمر یک ماده‏ی پرتوزا</vt:lpstr>
      <vt:lpstr>آهنگِ واپاشیِ ماده‏ی پرتوزا</vt:lpstr>
      <vt:lpstr>مثال</vt:lpstr>
      <vt:lpstr>مثال (ادامه)</vt:lpstr>
      <vt:lpstr>تجهیزات لازم برای پرتونگاری</vt:lpstr>
      <vt:lpstr>تجهیزات لازم برای پرتونگاری (ادامه)</vt:lpstr>
      <vt:lpstr>دوربین پرتونگاری</vt:lpstr>
      <vt:lpstr>دوربین پرتونگاری: انواع</vt:lpstr>
      <vt:lpstr>دوربین‏های ثابت</vt:lpstr>
      <vt:lpstr>دوربین‏های متحرک</vt:lpstr>
      <vt:lpstr>دوربین‏های دستی</vt:lpstr>
      <vt:lpstr>نگه‏دارنده‏ی چشمه</vt:lpstr>
      <vt:lpstr>دوربین پرتونگاری: مدل گامامت</vt:lpstr>
      <vt:lpstr>دوربین پرتونگاری: مدل تکاپس</vt:lpstr>
      <vt:lpstr>دوربین پرتونگاری: مدل سنتینل </vt:lpstr>
      <vt:lpstr>مقایسه‏ی منابع ایکس با منابع گاما</vt:lpstr>
      <vt:lpstr>جمع‏بندی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337</cp:revision>
  <dcterms:created xsi:type="dcterms:W3CDTF">2015-11-07T11:15:31Z</dcterms:created>
  <dcterms:modified xsi:type="dcterms:W3CDTF">2017-06-18T06:53:14Z</dcterms:modified>
</cp:coreProperties>
</file>