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54"/>
  </p:notesMasterIdLst>
  <p:sldIdLst>
    <p:sldId id="256" r:id="rId2"/>
    <p:sldId id="298" r:id="rId3"/>
    <p:sldId id="258" r:id="rId4"/>
    <p:sldId id="309" r:id="rId5"/>
    <p:sldId id="329" r:id="rId6"/>
    <p:sldId id="328" r:id="rId7"/>
    <p:sldId id="330" r:id="rId8"/>
    <p:sldId id="344" r:id="rId9"/>
    <p:sldId id="327" r:id="rId10"/>
    <p:sldId id="333" r:id="rId11"/>
    <p:sldId id="332" r:id="rId12"/>
    <p:sldId id="334" r:id="rId13"/>
    <p:sldId id="335" r:id="rId14"/>
    <p:sldId id="336" r:id="rId15"/>
    <p:sldId id="337" r:id="rId16"/>
    <p:sldId id="339" r:id="rId17"/>
    <p:sldId id="338" r:id="rId18"/>
    <p:sldId id="340" r:id="rId19"/>
    <p:sldId id="341" r:id="rId20"/>
    <p:sldId id="342" r:id="rId21"/>
    <p:sldId id="346" r:id="rId22"/>
    <p:sldId id="353" r:id="rId23"/>
    <p:sldId id="354" r:id="rId24"/>
    <p:sldId id="355" r:id="rId25"/>
    <p:sldId id="359" r:id="rId26"/>
    <p:sldId id="370" r:id="rId27"/>
    <p:sldId id="349" r:id="rId28"/>
    <p:sldId id="360" r:id="rId29"/>
    <p:sldId id="394" r:id="rId30"/>
    <p:sldId id="371" r:id="rId31"/>
    <p:sldId id="350" r:id="rId32"/>
    <p:sldId id="365" r:id="rId33"/>
    <p:sldId id="395" r:id="rId34"/>
    <p:sldId id="372" r:id="rId35"/>
    <p:sldId id="351" r:id="rId36"/>
    <p:sldId id="373" r:id="rId37"/>
    <p:sldId id="377" r:id="rId38"/>
    <p:sldId id="378" r:id="rId39"/>
    <p:sldId id="347" r:id="rId40"/>
    <p:sldId id="392" r:id="rId41"/>
    <p:sldId id="380" r:id="rId42"/>
    <p:sldId id="381" r:id="rId43"/>
    <p:sldId id="384" r:id="rId44"/>
    <p:sldId id="383" r:id="rId45"/>
    <p:sldId id="385" r:id="rId46"/>
    <p:sldId id="348" r:id="rId47"/>
    <p:sldId id="387" r:id="rId48"/>
    <p:sldId id="388" r:id="rId49"/>
    <p:sldId id="389" r:id="rId50"/>
    <p:sldId id="391" r:id="rId51"/>
    <p:sldId id="393" r:id="rId52"/>
    <p:sldId id="326" r:id="rId5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FF66"/>
    <a:srgbClr val="C99AD2"/>
    <a:srgbClr val="E8E8E8"/>
    <a:srgbClr val="E2E2E2"/>
    <a:srgbClr val="000000"/>
    <a:srgbClr val="FFFFCC"/>
    <a:srgbClr val="0066FF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88286" autoAdjust="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26F88-A326-4ACC-B3BA-4CBB70B3C7CA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76D1DAF-2366-4FEA-B908-64D6530EA569}">
      <dgm:prSet phldrT="[Text]"/>
      <dgm:spPr/>
      <dgm:t>
        <a:bodyPr/>
        <a:lstStyle/>
        <a:p>
          <a:pPr rtl="1"/>
          <a:r>
            <a:rPr lang="fa-IR" dirty="0" smtClean="0"/>
            <a:t>سانحه</a:t>
          </a:r>
          <a:endParaRPr lang="fa-IR" dirty="0"/>
        </a:p>
      </dgm:t>
    </dgm:pt>
    <dgm:pt modelId="{08A43D16-4420-46AD-A58A-A362F94E05F9}" type="parTrans" cxnId="{2B42FEB8-3FFF-4DB1-942D-DED58A8C4AFA}">
      <dgm:prSet/>
      <dgm:spPr/>
      <dgm:t>
        <a:bodyPr/>
        <a:lstStyle/>
        <a:p>
          <a:pPr rtl="1"/>
          <a:endParaRPr lang="fa-IR"/>
        </a:p>
      </dgm:t>
    </dgm:pt>
    <dgm:pt modelId="{51FF416C-E7A9-444D-BD22-28D0D71BB3DD}" type="sibTrans" cxnId="{2B42FEB8-3FFF-4DB1-942D-DED58A8C4AFA}">
      <dgm:prSet/>
      <dgm:spPr/>
      <dgm:t>
        <a:bodyPr/>
        <a:lstStyle/>
        <a:p>
          <a:pPr rtl="1"/>
          <a:endParaRPr lang="fa-IR"/>
        </a:p>
      </dgm:t>
    </dgm:pt>
    <dgm:pt modelId="{C2F45075-E998-4152-989A-688F95136D76}">
      <dgm:prSet phldrT="[Text]"/>
      <dgm:spPr/>
      <dgm:t>
        <a:bodyPr/>
        <a:lstStyle/>
        <a:p>
          <a:pPr rtl="1"/>
          <a:r>
            <a:rPr lang="fa-IR" dirty="0" smtClean="0"/>
            <a:t>تعریف</a:t>
          </a:r>
          <a:endParaRPr lang="fa-IR" dirty="0"/>
        </a:p>
      </dgm:t>
    </dgm:pt>
    <dgm:pt modelId="{E1230D0C-B178-4430-8A6D-B06EBCCCD2BD}" type="parTrans" cxnId="{EDE98997-EB5B-4B00-ADC2-F8B63D4DA4A7}">
      <dgm:prSet/>
      <dgm:spPr/>
      <dgm:t>
        <a:bodyPr/>
        <a:lstStyle/>
        <a:p>
          <a:pPr rtl="1"/>
          <a:endParaRPr lang="fa-IR"/>
        </a:p>
      </dgm:t>
    </dgm:pt>
    <dgm:pt modelId="{6FA8D8A4-2677-4C9A-89D5-9A55D275494D}" type="sibTrans" cxnId="{EDE98997-EB5B-4B00-ADC2-F8B63D4DA4A7}">
      <dgm:prSet/>
      <dgm:spPr/>
      <dgm:t>
        <a:bodyPr/>
        <a:lstStyle/>
        <a:p>
          <a:pPr rtl="1"/>
          <a:endParaRPr lang="fa-IR"/>
        </a:p>
      </dgm:t>
    </dgm:pt>
    <dgm:pt modelId="{49BAB812-36DD-4785-80C5-77C119262B4D}">
      <dgm:prSet phldrT="[Text]"/>
      <dgm:spPr/>
      <dgm:t>
        <a:bodyPr/>
        <a:lstStyle/>
        <a:p>
          <a:pPr rtl="1"/>
          <a:r>
            <a:rPr lang="fa-IR" dirty="0" smtClean="0"/>
            <a:t>علل وقوع</a:t>
          </a:r>
          <a:endParaRPr lang="fa-IR" dirty="0"/>
        </a:p>
      </dgm:t>
    </dgm:pt>
    <dgm:pt modelId="{99C65E4F-2076-4E24-9AD7-A4E74D459612}" type="parTrans" cxnId="{153DB49A-4F43-49F7-8FD5-0C26496587B6}">
      <dgm:prSet/>
      <dgm:spPr/>
      <dgm:t>
        <a:bodyPr/>
        <a:lstStyle/>
        <a:p>
          <a:pPr rtl="1"/>
          <a:endParaRPr lang="fa-IR"/>
        </a:p>
      </dgm:t>
    </dgm:pt>
    <dgm:pt modelId="{B0319BF2-16C6-4778-90CA-F857B3D91200}" type="sibTrans" cxnId="{153DB49A-4F43-49F7-8FD5-0C26496587B6}">
      <dgm:prSet/>
      <dgm:spPr/>
      <dgm:t>
        <a:bodyPr/>
        <a:lstStyle/>
        <a:p>
          <a:pPr rtl="1"/>
          <a:endParaRPr lang="fa-IR"/>
        </a:p>
      </dgm:t>
    </dgm:pt>
    <dgm:pt modelId="{CF958056-83CC-4814-AF9D-07FE9165CD22}">
      <dgm:prSet phldrT="[Text]"/>
      <dgm:spPr/>
      <dgm:t>
        <a:bodyPr/>
        <a:lstStyle/>
        <a:p>
          <a:pPr rtl="1"/>
          <a:r>
            <a:rPr lang="fa-IR" dirty="0" smtClean="0"/>
            <a:t>پیش‏گیری</a:t>
          </a:r>
          <a:endParaRPr lang="fa-IR" dirty="0"/>
        </a:p>
      </dgm:t>
    </dgm:pt>
    <dgm:pt modelId="{3AC6F083-8B6E-4AD4-AD82-260A4D4D4EC6}" type="parTrans" cxnId="{F91B79DC-F253-4F82-B795-192BBB7D2E8F}">
      <dgm:prSet/>
      <dgm:spPr/>
      <dgm:t>
        <a:bodyPr/>
        <a:lstStyle/>
        <a:p>
          <a:pPr rtl="1"/>
          <a:endParaRPr lang="fa-IR"/>
        </a:p>
      </dgm:t>
    </dgm:pt>
    <dgm:pt modelId="{F32C81AA-8940-4181-87ED-154A68DF9BC6}" type="sibTrans" cxnId="{F91B79DC-F253-4F82-B795-192BBB7D2E8F}">
      <dgm:prSet/>
      <dgm:spPr/>
      <dgm:t>
        <a:bodyPr/>
        <a:lstStyle/>
        <a:p>
          <a:pPr rtl="1"/>
          <a:endParaRPr lang="fa-IR"/>
        </a:p>
      </dgm:t>
    </dgm:pt>
    <dgm:pt modelId="{483862D4-5C41-472F-A081-B7123DF2B1F5}">
      <dgm:prSet phldrT="[Text]"/>
      <dgm:spPr/>
      <dgm:t>
        <a:bodyPr/>
        <a:lstStyle/>
        <a:p>
          <a:pPr rtl="1"/>
          <a:r>
            <a:rPr lang="fa-IR" dirty="0" smtClean="0"/>
            <a:t>مقابله</a:t>
          </a:r>
          <a:endParaRPr lang="fa-IR" dirty="0"/>
        </a:p>
      </dgm:t>
    </dgm:pt>
    <dgm:pt modelId="{D11FADF1-1586-4A5E-83B9-4DC4D9AEBEC4}" type="parTrans" cxnId="{4959DA2D-7935-49EA-961E-B5B0D6A5AA76}">
      <dgm:prSet/>
      <dgm:spPr/>
      <dgm:t>
        <a:bodyPr/>
        <a:lstStyle/>
        <a:p>
          <a:pPr rtl="1"/>
          <a:endParaRPr lang="fa-IR"/>
        </a:p>
      </dgm:t>
    </dgm:pt>
    <dgm:pt modelId="{94070220-876C-4EA0-885A-BEA7D8E6C607}" type="sibTrans" cxnId="{4959DA2D-7935-49EA-961E-B5B0D6A5AA76}">
      <dgm:prSet/>
      <dgm:spPr/>
      <dgm:t>
        <a:bodyPr/>
        <a:lstStyle/>
        <a:p>
          <a:pPr rtl="1"/>
          <a:endParaRPr lang="fa-IR"/>
        </a:p>
      </dgm:t>
    </dgm:pt>
    <dgm:pt modelId="{40D986B5-E3C0-4734-B146-4AD557345002}">
      <dgm:prSet phldrT="[Text]"/>
      <dgm:spPr/>
      <dgm:t>
        <a:bodyPr/>
        <a:lstStyle/>
        <a:p>
          <a:pPr rtl="1"/>
          <a:r>
            <a:rPr lang="fa-IR" dirty="0" smtClean="0"/>
            <a:t>سوانح محتمل</a:t>
          </a:r>
          <a:endParaRPr lang="fa-IR" dirty="0"/>
        </a:p>
      </dgm:t>
    </dgm:pt>
    <dgm:pt modelId="{09D45FA4-CD47-4A73-8F97-E33C2011EAE5}" type="parTrans" cxnId="{DFFB422D-0CEE-4FCC-8517-EBE17E291933}">
      <dgm:prSet/>
      <dgm:spPr/>
      <dgm:t>
        <a:bodyPr/>
        <a:lstStyle/>
        <a:p>
          <a:pPr rtl="1"/>
          <a:endParaRPr lang="fa-IR"/>
        </a:p>
      </dgm:t>
    </dgm:pt>
    <dgm:pt modelId="{B9FEF061-D069-4A82-BA91-85EEF7FB83B1}" type="sibTrans" cxnId="{DFFB422D-0CEE-4FCC-8517-EBE17E291933}">
      <dgm:prSet/>
      <dgm:spPr/>
      <dgm:t>
        <a:bodyPr/>
        <a:lstStyle/>
        <a:p>
          <a:pPr rtl="1"/>
          <a:endParaRPr lang="fa-IR"/>
        </a:p>
      </dgm:t>
    </dgm:pt>
    <dgm:pt modelId="{6540EF31-022A-49AD-94A2-F78AC9F65AE3}" type="pres">
      <dgm:prSet presAssocID="{91726F88-A326-4ACC-B3BA-4CBB70B3C7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D201C8F-2991-4442-97F8-FB09316341BE}" type="pres">
      <dgm:prSet presAssocID="{91726F88-A326-4ACC-B3BA-4CBB70B3C7CA}" presName="radial" presStyleCnt="0">
        <dgm:presLayoutVars>
          <dgm:animLvl val="ctr"/>
        </dgm:presLayoutVars>
      </dgm:prSet>
      <dgm:spPr/>
    </dgm:pt>
    <dgm:pt modelId="{A16F5CF8-83D9-4211-872A-7B5386573972}" type="pres">
      <dgm:prSet presAssocID="{B76D1DAF-2366-4FEA-B908-64D6530EA569}" presName="centerShape" presStyleLbl="vennNode1" presStyleIdx="0" presStyleCnt="6"/>
      <dgm:spPr/>
      <dgm:t>
        <a:bodyPr/>
        <a:lstStyle/>
        <a:p>
          <a:pPr rtl="1"/>
          <a:endParaRPr lang="fa-IR"/>
        </a:p>
      </dgm:t>
    </dgm:pt>
    <dgm:pt modelId="{DF08D819-C377-4F13-929D-3D4BA34998EC}" type="pres">
      <dgm:prSet presAssocID="{C2F45075-E998-4152-989A-688F95136D7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3229F4A-46C6-4010-9305-BD2A937E65C5}" type="pres">
      <dgm:prSet presAssocID="{40D986B5-E3C0-4734-B146-4AD557345002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AD58D5-7C1B-4BB8-B710-1432116A8AFA}" type="pres">
      <dgm:prSet presAssocID="{49BAB812-36DD-4785-80C5-77C119262B4D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B3375C-03DD-44D9-B2EF-A8F0178DAF9A}" type="pres">
      <dgm:prSet presAssocID="{CF958056-83CC-4814-AF9D-07FE9165CD2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F2ECD9-9747-4969-99C1-CE31874ACDDC}" type="pres">
      <dgm:prSet presAssocID="{483862D4-5C41-472F-A081-B7123DF2B1F5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B33D50B-E85E-49E2-8E36-FFB7EA0352D9}" type="presOf" srcId="{49BAB812-36DD-4785-80C5-77C119262B4D}" destId="{11AD58D5-7C1B-4BB8-B710-1432116A8AFA}" srcOrd="0" destOrd="0" presId="urn:microsoft.com/office/officeart/2005/8/layout/radial3"/>
    <dgm:cxn modelId="{FB3ED078-737E-4006-A00D-F59A45DEEAEA}" type="presOf" srcId="{91726F88-A326-4ACC-B3BA-4CBB70B3C7CA}" destId="{6540EF31-022A-49AD-94A2-F78AC9F65AE3}" srcOrd="0" destOrd="0" presId="urn:microsoft.com/office/officeart/2005/8/layout/radial3"/>
    <dgm:cxn modelId="{999A6E3F-ED95-4466-A6C5-69AB29FE68DB}" type="presOf" srcId="{483862D4-5C41-472F-A081-B7123DF2B1F5}" destId="{72F2ECD9-9747-4969-99C1-CE31874ACDDC}" srcOrd="0" destOrd="0" presId="urn:microsoft.com/office/officeart/2005/8/layout/radial3"/>
    <dgm:cxn modelId="{01F91D53-659A-493B-ADC0-932CE8F5581A}" type="presOf" srcId="{C2F45075-E998-4152-989A-688F95136D76}" destId="{DF08D819-C377-4F13-929D-3D4BA34998EC}" srcOrd="0" destOrd="0" presId="urn:microsoft.com/office/officeart/2005/8/layout/radial3"/>
    <dgm:cxn modelId="{50A4ABB3-0614-456A-88AC-07E54324CC64}" type="presOf" srcId="{B76D1DAF-2366-4FEA-B908-64D6530EA569}" destId="{A16F5CF8-83D9-4211-872A-7B5386573972}" srcOrd="0" destOrd="0" presId="urn:microsoft.com/office/officeart/2005/8/layout/radial3"/>
    <dgm:cxn modelId="{4959DA2D-7935-49EA-961E-B5B0D6A5AA76}" srcId="{B76D1DAF-2366-4FEA-B908-64D6530EA569}" destId="{483862D4-5C41-472F-A081-B7123DF2B1F5}" srcOrd="4" destOrd="0" parTransId="{D11FADF1-1586-4A5E-83B9-4DC4D9AEBEC4}" sibTransId="{94070220-876C-4EA0-885A-BEA7D8E6C607}"/>
    <dgm:cxn modelId="{2B42FEB8-3FFF-4DB1-942D-DED58A8C4AFA}" srcId="{91726F88-A326-4ACC-B3BA-4CBB70B3C7CA}" destId="{B76D1DAF-2366-4FEA-B908-64D6530EA569}" srcOrd="0" destOrd="0" parTransId="{08A43D16-4420-46AD-A58A-A362F94E05F9}" sibTransId="{51FF416C-E7A9-444D-BD22-28D0D71BB3DD}"/>
    <dgm:cxn modelId="{F91B79DC-F253-4F82-B795-192BBB7D2E8F}" srcId="{B76D1DAF-2366-4FEA-B908-64D6530EA569}" destId="{CF958056-83CC-4814-AF9D-07FE9165CD22}" srcOrd="3" destOrd="0" parTransId="{3AC6F083-8B6E-4AD4-AD82-260A4D4D4EC6}" sibTransId="{F32C81AA-8940-4181-87ED-154A68DF9BC6}"/>
    <dgm:cxn modelId="{EDE98997-EB5B-4B00-ADC2-F8B63D4DA4A7}" srcId="{B76D1DAF-2366-4FEA-B908-64D6530EA569}" destId="{C2F45075-E998-4152-989A-688F95136D76}" srcOrd="0" destOrd="0" parTransId="{E1230D0C-B178-4430-8A6D-B06EBCCCD2BD}" sibTransId="{6FA8D8A4-2677-4C9A-89D5-9A55D275494D}"/>
    <dgm:cxn modelId="{75E33B88-2531-464E-BEFC-9AE69426BF56}" type="presOf" srcId="{40D986B5-E3C0-4734-B146-4AD557345002}" destId="{33229F4A-46C6-4010-9305-BD2A937E65C5}" srcOrd="0" destOrd="0" presId="urn:microsoft.com/office/officeart/2005/8/layout/radial3"/>
    <dgm:cxn modelId="{DFFB422D-0CEE-4FCC-8517-EBE17E291933}" srcId="{B76D1DAF-2366-4FEA-B908-64D6530EA569}" destId="{40D986B5-E3C0-4734-B146-4AD557345002}" srcOrd="1" destOrd="0" parTransId="{09D45FA4-CD47-4A73-8F97-E33C2011EAE5}" sibTransId="{B9FEF061-D069-4A82-BA91-85EEF7FB83B1}"/>
    <dgm:cxn modelId="{04FDDEC2-D74C-4ECA-92C0-DDBD87F76C3C}" type="presOf" srcId="{CF958056-83CC-4814-AF9D-07FE9165CD22}" destId="{18B3375C-03DD-44D9-B2EF-A8F0178DAF9A}" srcOrd="0" destOrd="0" presId="urn:microsoft.com/office/officeart/2005/8/layout/radial3"/>
    <dgm:cxn modelId="{153DB49A-4F43-49F7-8FD5-0C26496587B6}" srcId="{B76D1DAF-2366-4FEA-B908-64D6530EA569}" destId="{49BAB812-36DD-4785-80C5-77C119262B4D}" srcOrd="2" destOrd="0" parTransId="{99C65E4F-2076-4E24-9AD7-A4E74D459612}" sibTransId="{B0319BF2-16C6-4778-90CA-F857B3D91200}"/>
    <dgm:cxn modelId="{131C37AD-24BC-4908-8320-810BF8E79C56}" type="presParOf" srcId="{6540EF31-022A-49AD-94A2-F78AC9F65AE3}" destId="{7D201C8F-2991-4442-97F8-FB09316341BE}" srcOrd="0" destOrd="0" presId="urn:microsoft.com/office/officeart/2005/8/layout/radial3"/>
    <dgm:cxn modelId="{7B7353F5-C97D-4BC1-99B7-506DF7828BF3}" type="presParOf" srcId="{7D201C8F-2991-4442-97F8-FB09316341BE}" destId="{A16F5CF8-83D9-4211-872A-7B5386573972}" srcOrd="0" destOrd="0" presId="urn:microsoft.com/office/officeart/2005/8/layout/radial3"/>
    <dgm:cxn modelId="{2095DB4D-03A0-4231-8D3D-119444AE7A9C}" type="presParOf" srcId="{7D201C8F-2991-4442-97F8-FB09316341BE}" destId="{DF08D819-C377-4F13-929D-3D4BA34998EC}" srcOrd="1" destOrd="0" presId="urn:microsoft.com/office/officeart/2005/8/layout/radial3"/>
    <dgm:cxn modelId="{734D3AAD-AEAD-4658-A4C7-DF080C2FE411}" type="presParOf" srcId="{7D201C8F-2991-4442-97F8-FB09316341BE}" destId="{33229F4A-46C6-4010-9305-BD2A937E65C5}" srcOrd="2" destOrd="0" presId="urn:microsoft.com/office/officeart/2005/8/layout/radial3"/>
    <dgm:cxn modelId="{4EB2DDED-239B-4970-A601-43CE3E4946FB}" type="presParOf" srcId="{7D201C8F-2991-4442-97F8-FB09316341BE}" destId="{11AD58D5-7C1B-4BB8-B710-1432116A8AFA}" srcOrd="3" destOrd="0" presId="urn:microsoft.com/office/officeart/2005/8/layout/radial3"/>
    <dgm:cxn modelId="{6DF49744-9064-408B-A5CC-9123A21DE44E}" type="presParOf" srcId="{7D201C8F-2991-4442-97F8-FB09316341BE}" destId="{18B3375C-03DD-44D9-B2EF-A8F0178DAF9A}" srcOrd="4" destOrd="0" presId="urn:microsoft.com/office/officeart/2005/8/layout/radial3"/>
    <dgm:cxn modelId="{8164CB16-0120-4138-8D56-D8492D4FBB6A}" type="presParOf" srcId="{7D201C8F-2991-4442-97F8-FB09316341BE}" destId="{72F2ECD9-9747-4969-99C1-CE31874ACDD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A6AFBE-C062-41D0-9F36-CAAD616D1C1B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267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17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0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302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7037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8518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040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4285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7952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6859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358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462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482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7307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315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0935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2646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8603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8520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01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0922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4733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085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919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2157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9515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0423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9038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730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2831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4867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98373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1370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594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4554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65730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75324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373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5500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32479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95208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2460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76984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63818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604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46509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24661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226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056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221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3928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077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>
            <a:normAutofit/>
          </a:bodyPr>
          <a:lstStyle/>
          <a:p>
            <a:r>
              <a:rPr lang="fa-IR" u="sng" dirty="0" smtClean="0"/>
              <a:t>سوانح پرتونگاری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269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4301"/>
            <a:ext cx="1057275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636" y="59589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استفاده با ذکر مرجع آزاد است.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چرا پرتوکاران اشتباه می‏کنند؟</a:t>
            </a:r>
            <a:endParaRPr lang="fa-I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خطاهای انسانی: نداشتنِ مهارتِ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14881"/>
          </a:xfrm>
        </p:spPr>
        <p:txBody>
          <a:bodyPr>
            <a:normAutofit/>
          </a:bodyPr>
          <a:lstStyle/>
          <a:p>
            <a:r>
              <a:rPr lang="fa-IR" dirty="0" smtClean="0"/>
              <a:t>پرتونگار ممکن است به‏دلیل نداشتنِ مهارت پرتونگاری سانحه بیافریند. برای نمونه</a:t>
            </a:r>
          </a:p>
          <a:p>
            <a:pPr lvl="1"/>
            <a:r>
              <a:rPr lang="fa-IR" dirty="0" smtClean="0"/>
              <a:t>پرتونگار نمی‏داند که برای جابه‏جایی دوربین، باید چشمه را به درون آن بازگرداند.</a:t>
            </a:r>
          </a:p>
          <a:p>
            <a:pPr lvl="1"/>
            <a:r>
              <a:rPr lang="fa-IR" dirty="0" smtClean="0"/>
              <a:t>پرتونگار نمی‏داند که باید دورهای کرنک را بشمارد.</a:t>
            </a:r>
          </a:p>
          <a:p>
            <a:pPr lvl="1"/>
            <a:r>
              <a:rPr lang="fa-IR" dirty="0" smtClean="0"/>
              <a:t>پرتونگار با قفل‏های دوربین آشنا نیست.</a:t>
            </a:r>
          </a:p>
          <a:p>
            <a:pPr lvl="1"/>
            <a:r>
              <a:rPr lang="fa-IR" dirty="0" smtClean="0"/>
              <a:t>روش کنترل سلامت دوربین و تجهیزاتِ جانبیِ پرتونگاری را نمی‏داند.</a:t>
            </a:r>
          </a:p>
          <a:p>
            <a:pPr lvl="3"/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خطاهای انسانی: نداشتن دانشِ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86253"/>
          </a:xfrm>
        </p:spPr>
        <p:txBody>
          <a:bodyPr>
            <a:normAutofit/>
          </a:bodyPr>
          <a:lstStyle/>
          <a:p>
            <a:r>
              <a:rPr lang="fa-IR" dirty="0" smtClean="0"/>
              <a:t>پرتونگار ممکن است به‏دلیلِ ندانستنِ اصولِ حفاظتِ پرتوی سانحه بیافریند. برای نمونه</a:t>
            </a:r>
          </a:p>
          <a:p>
            <a:pPr lvl="1"/>
            <a:r>
              <a:rPr lang="fa-IR" dirty="0" smtClean="0"/>
              <a:t>مفهوم مرزبندیِ نواحی و ضرورت آن را نداند.</a:t>
            </a:r>
          </a:p>
          <a:p>
            <a:pPr lvl="1"/>
            <a:r>
              <a:rPr lang="fa-IR" dirty="0" smtClean="0"/>
              <a:t>دلیلِ استفاده از تجهیزات پایش فردی و پایشِ محیطی را نداند.</a:t>
            </a:r>
          </a:p>
          <a:p>
            <a:pPr lvl="1"/>
            <a:r>
              <a:rPr lang="fa-IR" dirty="0" smtClean="0"/>
              <a:t>چه‏گونگیِ استفاده از سه عامل حفاظتیِ اصلی (فاصله، زمان، حفاظ) را نداند.</a:t>
            </a:r>
          </a:p>
          <a:p>
            <a:pPr lvl="1"/>
            <a:r>
              <a:rPr lang="fa-IR" dirty="0" smtClean="0"/>
              <a:t>پرتونگار نمی‏داند که هنگامِ پرتونگاری هیچ‏کس نباید در نزدیکیِ نقطه‏ی پرتودهی باشد.</a:t>
            </a:r>
          </a:p>
          <a:p>
            <a:pPr lvl="1"/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خطاهای انسانی: ناآشنایی با تجهیزات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3400435"/>
          </a:xfrm>
        </p:spPr>
        <p:txBody>
          <a:bodyPr>
            <a:normAutofit/>
          </a:bodyPr>
          <a:lstStyle/>
          <a:p>
            <a:r>
              <a:rPr lang="fa-IR" dirty="0" smtClean="0"/>
              <a:t>پرتونگار ممکن است به‏دلیلِ عدمِ استفاده یا بد</a:t>
            </a:r>
            <a:r>
              <a:rPr lang="fa-IR" spc="-200" dirty="0" smtClean="0"/>
              <a:t> </a:t>
            </a:r>
            <a:r>
              <a:rPr lang="fa-IR" dirty="0" smtClean="0"/>
              <a:t>ـ</a:t>
            </a:r>
            <a:r>
              <a:rPr lang="fa-IR" spc="-200" dirty="0" smtClean="0"/>
              <a:t> </a:t>
            </a:r>
            <a:r>
              <a:rPr lang="fa-IR" dirty="0" smtClean="0"/>
              <a:t>استفاده‏کردن از تجهیزات حفاظتی سانحه بیافریند. برای نمونه</a:t>
            </a:r>
          </a:p>
          <a:p>
            <a:pPr lvl="1"/>
            <a:r>
              <a:rPr lang="fa-IR" dirty="0" smtClean="0"/>
              <a:t>استفاده از دستگاهِ اندازه‏گیریِ آهنگ دز را بلد نباشد.</a:t>
            </a:r>
          </a:p>
          <a:p>
            <a:pPr lvl="1"/>
            <a:r>
              <a:rPr lang="fa-IR" dirty="0" smtClean="0"/>
              <a:t>استفاده از هشداردهنده را بلد نباشد.</a:t>
            </a:r>
          </a:p>
          <a:p>
            <a:pPr lvl="1"/>
            <a:r>
              <a:rPr lang="fa-IR" dirty="0" smtClean="0"/>
              <a:t>استفاده از انبرهای چشمه‏گیر و کیسه‏ی ساچمه‏سربی را بلد نباشد.</a:t>
            </a:r>
          </a:p>
          <a:p>
            <a:pPr lvl="1">
              <a:buNone/>
            </a:pPr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خطاهای انسانی: دیگر عوامل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پرتونگار ممکن است به‏دلایل زیر سانحه بیافریند:</a:t>
            </a:r>
          </a:p>
          <a:p>
            <a:pPr lvl="1"/>
            <a:r>
              <a:rPr lang="fa-IR" dirty="0" smtClean="0"/>
              <a:t>مشکلات روحی و جسمی</a:t>
            </a:r>
          </a:p>
          <a:p>
            <a:pPr lvl="2"/>
            <a:r>
              <a:rPr lang="fa-IR" dirty="0" smtClean="0"/>
              <a:t>خستگی.</a:t>
            </a:r>
          </a:p>
          <a:p>
            <a:pPr lvl="2"/>
            <a:r>
              <a:rPr lang="fa-IR" dirty="0" smtClean="0"/>
              <a:t>حواس‏پرتی.</a:t>
            </a:r>
          </a:p>
          <a:p>
            <a:pPr lvl="2"/>
            <a:r>
              <a:rPr lang="fa-IR" dirty="0" smtClean="0"/>
              <a:t>عدمِ هشیاری.</a:t>
            </a:r>
          </a:p>
          <a:p>
            <a:pPr lvl="1"/>
            <a:r>
              <a:rPr lang="fa-IR" dirty="0" smtClean="0"/>
              <a:t>مشکلات فرهنگی</a:t>
            </a:r>
          </a:p>
          <a:p>
            <a:pPr lvl="2"/>
            <a:r>
              <a:rPr lang="fa-IR" dirty="0" smtClean="0"/>
              <a:t>جدی‏نگرفتن توصیه‏های ایمنی.</a:t>
            </a:r>
          </a:p>
          <a:p>
            <a:pPr lvl="2"/>
            <a:r>
              <a:rPr lang="fa-IR" dirty="0" smtClean="0"/>
              <a:t>بی‏دقتی.</a:t>
            </a:r>
          </a:p>
          <a:p>
            <a:pPr lvl="1"/>
            <a:r>
              <a:rPr lang="fa-IR" dirty="0" smtClean="0"/>
              <a:t>وجود نقص در دستورالعمل‏های ایمنی.</a:t>
            </a:r>
          </a:p>
          <a:p>
            <a:pPr lvl="1">
              <a:buNone/>
            </a:pPr>
            <a:endParaRPr lang="fa-IR" dirty="0" smtClean="0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14620"/>
            <a:ext cx="222885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روش‏های پیش‏گیری از سوانح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عوامل زیر احتمال وقوع سانحه را کم می‏کند:</a:t>
            </a:r>
          </a:p>
          <a:p>
            <a:pPr lvl="1"/>
            <a:r>
              <a:rPr lang="fa-IR" dirty="0" smtClean="0"/>
              <a:t>داشتنِ مهارت پرتونگاری،</a:t>
            </a:r>
          </a:p>
          <a:p>
            <a:pPr lvl="1"/>
            <a:r>
              <a:rPr lang="fa-IR" dirty="0" smtClean="0"/>
              <a:t>به‏کارگیریِ تجهیزاتِ استاندارد،</a:t>
            </a:r>
          </a:p>
          <a:p>
            <a:pPr lvl="1"/>
            <a:r>
              <a:rPr lang="fa-IR" dirty="0" smtClean="0"/>
              <a:t>داشتنِ اطلاعات لازم درباره‏ی ایمنی در پرتونگاری،</a:t>
            </a:r>
          </a:p>
          <a:p>
            <a:pPr lvl="1"/>
            <a:r>
              <a:rPr lang="fa-IR" dirty="0" smtClean="0"/>
              <a:t>رعایت دقیق اصول حفاظتی</a:t>
            </a:r>
          </a:p>
          <a:p>
            <a:pPr lvl="1"/>
            <a:r>
              <a:rPr lang="fa-IR" dirty="0" smtClean="0"/>
              <a:t>تمرکز بر کار،</a:t>
            </a:r>
          </a:p>
          <a:p>
            <a:pPr lvl="1"/>
            <a:r>
              <a:rPr lang="fa-IR" dirty="0" smtClean="0"/>
              <a:t>نگه‏داریِ درست از تجهیزات، و</a:t>
            </a:r>
          </a:p>
          <a:p>
            <a:pPr lvl="1"/>
            <a:r>
              <a:rPr lang="fa-IR" dirty="0" smtClean="0"/>
              <a:t>نگهبانیِ درست از تجهیزات.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42902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پرتونگاری کارِ دشوار و پرخطری است. پیش از هر عملیاتِ پرتونگاری، بر کارتان تمرکز کنید و هیچ چیز را سرسری نگیرید!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16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اصول کلی در مقابله با سانحه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472005"/>
          </a:xfrm>
        </p:spPr>
        <p:txBody>
          <a:bodyPr>
            <a:normAutofit/>
          </a:bodyPr>
          <a:lstStyle/>
          <a:p>
            <a:r>
              <a:rPr lang="fa-IR" dirty="0" smtClean="0"/>
              <a:t>حتا در صورت رعایت دقیق همه‏ی موارد ایمنی هم ممکن است سانحه رخ دهد. در صورت وقوع سانحه، رعایت موارد زیر آسیب‏ها را به کم‏ترین مقدار ممکن می‏کاهد:</a:t>
            </a:r>
          </a:p>
          <a:p>
            <a:pPr lvl="1"/>
            <a:r>
              <a:rPr lang="fa-IR" dirty="0" smtClean="0"/>
              <a:t>حفظ خون‏سردی،</a:t>
            </a:r>
          </a:p>
          <a:p>
            <a:pPr lvl="1"/>
            <a:r>
              <a:rPr lang="fa-IR" dirty="0" smtClean="0"/>
              <a:t>پیش‏بینیِ انواعِ سوانح و داشتن برنامه (دستورالعمل و تجهیزات اضطراری)،</a:t>
            </a:r>
          </a:p>
          <a:p>
            <a:pPr lvl="1"/>
            <a:r>
              <a:rPr lang="fa-IR" dirty="0" smtClean="0"/>
              <a:t>دسترسیِ آسان و سریع به تجهیزاتِ حفاظتی.</a:t>
            </a:r>
          </a:p>
          <a:p>
            <a:pPr lvl="1"/>
            <a:r>
              <a:rPr lang="fa-IR" dirty="0" smtClean="0"/>
              <a:t>مهارت در جمع‏کردنِ سوانح (برای این‏کار تمرین لازم است)،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وظایف پرتونگار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472005"/>
          </a:xfrm>
        </p:spPr>
        <p:txBody>
          <a:bodyPr>
            <a:normAutofit/>
          </a:bodyPr>
          <a:lstStyle/>
          <a:p>
            <a:r>
              <a:rPr lang="fa-IR" dirty="0" smtClean="0"/>
              <a:t>در پرتونگاری، سوانحِ مختلفی ممکن است؛ هرچند، برای مقابله با آن‏ها اصولِ مشترکی هست.</a:t>
            </a:r>
          </a:p>
          <a:p>
            <a:pPr lvl="1"/>
            <a:r>
              <a:rPr lang="fa-IR" dirty="0" smtClean="0"/>
              <a:t>فاصله‏گرفتن از چشمه و فکر کردن،</a:t>
            </a:r>
          </a:p>
          <a:p>
            <a:pPr lvl="1"/>
            <a:r>
              <a:rPr lang="fa-IR" dirty="0" smtClean="0"/>
              <a:t>مرزبندیِ مجددِ ناحیه‏ی کنترل‏شده برپایه‏ی شرایطِ سانحه، و</a:t>
            </a:r>
          </a:p>
          <a:p>
            <a:pPr lvl="1"/>
            <a:r>
              <a:rPr lang="fa-IR" dirty="0" smtClean="0"/>
              <a:t>اطلاع‏دادن به مسئولین کارگاه و مسئولِ فیزیک‏بهداشتِ شرکت.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برای رفعِ سوانح، هیچ‏گاه خودسرانه و برخلافِ دستورالعمل‏ها عمل نکنید!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</a:t>
            </a:fld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2549521" y="3000372"/>
            <a:ext cx="42370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نمونه‏هایی از</a:t>
            </a:r>
          </a:p>
          <a:p>
            <a:pPr algn="ctr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سوانحِ پرتونگاری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1: آسیب لوله‏ی هدایت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لوله‏ی هدایت ممکن است در اثرِ خمیدگیِ بیش از اندازه یا ضربه‏خوردن آسیب ببیند.</a:t>
            </a:r>
          </a:p>
          <a:p>
            <a:r>
              <a:rPr lang="fa-IR" dirty="0" smtClean="0"/>
              <a:t>در این شرایط ممکن است نتوانید چشمه یا هلدر را به‏درون دوربین بازگردانید.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1: خطاهای انسانی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FF00"/>
                </a:solidFill>
              </a:rPr>
              <a:t>پرتونگار ناشی یا بی‏توجه </a:t>
            </a:r>
            <a:r>
              <a:rPr lang="fa-IR" dirty="0" smtClean="0"/>
              <a:t>ممکن است</a:t>
            </a:r>
          </a:p>
          <a:p>
            <a:pPr lvl="1"/>
            <a:r>
              <a:rPr lang="fa-IR" dirty="0" smtClean="0"/>
              <a:t>متوجه نشود که نگه‏دارنده به دوربین بازنگشته است.</a:t>
            </a:r>
          </a:p>
          <a:p>
            <a:pPr lvl="1"/>
            <a:r>
              <a:rPr lang="fa-IR" dirty="0" smtClean="0"/>
              <a:t>فشارِ بیش از حد بر کرنک.</a:t>
            </a:r>
          </a:p>
          <a:p>
            <a:pPr lvl="1"/>
            <a:r>
              <a:rPr lang="fa-IR" dirty="0" smtClean="0"/>
              <a:t>با دستِ تلاش کند لوله را صاف کند.</a:t>
            </a:r>
          </a:p>
          <a:p>
            <a:pPr lvl="1"/>
            <a:r>
              <a:rPr lang="fa-IR" dirty="0" smtClean="0"/>
              <a:t>با دست لوله را از دوربین جدا و هلدر را با دست جابه‏جا کند.</a:t>
            </a:r>
          </a:p>
          <a:p>
            <a:r>
              <a:rPr lang="fa-IR" dirty="0" smtClean="0"/>
              <a:t>در این صورت پرتونگار، به‏خصوص دست‏اش، به شدت پرتو می‏گیرد که ممکن است منجر به </a:t>
            </a:r>
            <a:r>
              <a:rPr lang="fa-IR" dirty="0" smtClean="0">
                <a:solidFill>
                  <a:srgbClr val="FFFF00"/>
                </a:solidFill>
              </a:rPr>
              <a:t>قطعِ عضو </a:t>
            </a:r>
            <a:r>
              <a:rPr lang="fa-IR" dirty="0" smtClean="0"/>
              <a:t>شود.</a:t>
            </a:r>
          </a:p>
          <a:p>
            <a:pPr lvl="1"/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1: نمونه‏ی واقعی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329129"/>
          </a:xfrm>
        </p:spPr>
        <p:txBody>
          <a:bodyPr>
            <a:normAutofit/>
          </a:bodyPr>
          <a:lstStyle/>
          <a:p>
            <a:r>
              <a:rPr lang="fa-IR" dirty="0" smtClean="0"/>
              <a:t>زمان: 13</a:t>
            </a:r>
          </a:p>
          <a:p>
            <a:r>
              <a:rPr lang="fa-IR" dirty="0" smtClean="0"/>
              <a:t>کارگاه: مخازن نفتِ کروی در جزیره‏ی لاوان.</a:t>
            </a:r>
          </a:p>
          <a:p>
            <a:r>
              <a:rPr lang="fa-IR" dirty="0" smtClean="0"/>
              <a:t>دوربین: تکاپس دلتا.</a:t>
            </a:r>
          </a:p>
          <a:p>
            <a:r>
              <a:rPr lang="fa-IR" dirty="0" smtClean="0"/>
              <a:t>چشمه: 87 کوری ایریدیم ـ 192.</a:t>
            </a:r>
          </a:p>
          <a:p>
            <a:r>
              <a:rPr lang="fa-IR" dirty="0" smtClean="0"/>
              <a:t>علت اولیه‏ی سانحه: سقوط نردبان روی لوله‏ی هدایت و لهیدگیِ لوله.</a:t>
            </a:r>
          </a:p>
          <a:p>
            <a:r>
              <a:rPr lang="fa-IR" dirty="0" smtClean="0"/>
              <a:t>خطای پرتونگار: در دست گرفتن نگه‏دارنده.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1: نمونه‏ی واقعی ـ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آسیب‏ها</a:t>
            </a:r>
          </a:p>
          <a:p>
            <a:pPr lvl="1"/>
            <a:r>
              <a:rPr lang="fa-IR" dirty="0" smtClean="0"/>
              <a:t>دریافتِ حدودِ </a:t>
            </a:r>
            <a:r>
              <a:rPr lang="en-US" sz="2400" dirty="0" err="1" smtClean="0"/>
              <a:t>mSv</a:t>
            </a:r>
            <a:r>
              <a:rPr lang="fa-IR" dirty="0" smtClean="0"/>
              <a:t> 2</a:t>
            </a:r>
            <a:r>
              <a:rPr lang="fa-IR" sz="2400" dirty="0" smtClean="0">
                <a:cs typeface="B Koodak Outline" pitchFamily="2" charset="-78"/>
              </a:rPr>
              <a:t>0</a:t>
            </a:r>
            <a:r>
              <a:rPr lang="fa-IR" dirty="0" smtClean="0"/>
              <a:t> دز تمام‏بدن.</a:t>
            </a:r>
          </a:p>
          <a:p>
            <a:pPr lvl="1"/>
            <a:r>
              <a:rPr lang="fa-IR" dirty="0" smtClean="0"/>
              <a:t>بیش از ده بار عمل جراحی.</a:t>
            </a:r>
          </a:p>
          <a:p>
            <a:pPr lvl="1"/>
            <a:r>
              <a:rPr lang="fa-IR" dirty="0" smtClean="0"/>
              <a:t>قطع کفِ دست راست.</a:t>
            </a:r>
          </a:p>
          <a:p>
            <a:endParaRPr lang="fa-IR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500166" y="1785926"/>
            <a:ext cx="2714644" cy="1966246"/>
            <a:chOff x="2000232" y="3075246"/>
            <a:chExt cx="2714644" cy="196624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0232" y="3075246"/>
              <a:ext cx="2714644" cy="19662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357554" y="4643446"/>
              <a:ext cx="13573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>
                  <a:solidFill>
                    <a:schemeClr val="bg1"/>
                  </a:solidFill>
                </a:rPr>
                <a:t>پس از یک ماه</a:t>
              </a:r>
              <a:endParaRPr lang="fa-I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6987" y="3929066"/>
            <a:ext cx="2687823" cy="1928826"/>
            <a:chOff x="1526987" y="3929066"/>
            <a:chExt cx="2687823" cy="192882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6987" y="3929066"/>
              <a:ext cx="2687823" cy="19288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857488" y="5488560"/>
              <a:ext cx="13573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>
                  <a:solidFill>
                    <a:schemeClr val="bg1"/>
                  </a:solidFill>
                </a:rPr>
                <a:t>پس از سه ماه</a:t>
              </a:r>
              <a:endParaRPr lang="fa-I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00504"/>
            <a:ext cx="2999338" cy="2009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786578" y="5643578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</a:rPr>
              <a:t>پس از پنج ماه</a:t>
            </a:r>
            <a:endParaRPr lang="fa-I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414340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/>
              <a:t>حتا اگر سوانح به‏درستی جمع شوند، بازهم احتمال پرتوگیریِ افرادِ درگیر در مهار سانحه و دیگران بسیار زیاد است؛ پس به‏تر است نگذاریم سانحه هیچ‏گاه اتفاق بیفتد.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پیش‏گیری به‏تر از درمان است!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1: پیش‏گیری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محل پرتونگاری را پیش از شروع به‏کار بررسی کنید و اگر لازم است چیزهایی را جابه‏جا کنید.</a:t>
            </a:r>
          </a:p>
          <a:p>
            <a:r>
              <a:rPr lang="fa-IR" dirty="0" smtClean="0"/>
              <a:t>مسیر عبور لوله‏ی هدایت را با دقت انتخاب کنید.</a:t>
            </a:r>
          </a:p>
          <a:p>
            <a:r>
              <a:rPr lang="fa-IR" dirty="0" smtClean="0"/>
              <a:t>لوله‏ی هدایت را از نظر سلامتی پیش از عملیات بررسی کنید.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2: جداشدن سرفنر از نگه‏دارنده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ممکن است سر فنر و نگه‏دارنده‏ی چشمه در اثر استهلاک یا استانداردنبودن درست چفت نشوند و حین حرکت در لوله‏ی هدایت ازهم جدا شوند.</a:t>
            </a:r>
          </a:p>
          <a:p>
            <a:r>
              <a:rPr lang="fa-IR" dirty="0" smtClean="0"/>
              <a:t>در این شرایط با چرخانیدن کرانک، فنر به دوربین بازمی‏گردد اما چشمه و هلدر درونِ لوله‏ی هدایت به‏جا می‏مانند.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2: نمونه‏ی واقعی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زمان: سالِ 1381</a:t>
            </a:r>
          </a:p>
          <a:p>
            <a:r>
              <a:rPr lang="fa-IR" dirty="0" smtClean="0"/>
              <a:t>کارگاه: یک ایستگاهِ گازرسانی در جنوب ایران.</a:t>
            </a:r>
          </a:p>
          <a:p>
            <a:r>
              <a:rPr lang="fa-IR" dirty="0" smtClean="0"/>
              <a:t>دوربین: گامامت.</a:t>
            </a:r>
          </a:p>
          <a:p>
            <a:r>
              <a:rPr lang="fa-IR" dirty="0" smtClean="0"/>
              <a:t>چشمه: 1</a:t>
            </a:r>
            <a:r>
              <a:rPr lang="fa-IR" sz="3000" dirty="0" smtClean="0">
                <a:cs typeface="B Koodak Outline" pitchFamily="2" charset="-78"/>
              </a:rPr>
              <a:t>0</a:t>
            </a:r>
            <a:r>
              <a:rPr lang="fa-IR" dirty="0" smtClean="0"/>
              <a:t> کوری ایریدیم ـ 192.</a:t>
            </a:r>
          </a:p>
          <a:p>
            <a:r>
              <a:rPr lang="fa-IR" dirty="0" smtClean="0"/>
              <a:t>علت اولیه‏ی سانحه: جداشدن سرفنر از نگه‏دارنده به‏دلایل نامعلوم.</a:t>
            </a:r>
          </a:p>
          <a:p>
            <a:r>
              <a:rPr lang="fa-IR" dirty="0" smtClean="0"/>
              <a:t>خطای پرتونگار: نشناختن شکل ظاهری نگه‏دارنده (تسبیحی)؛ لمس نگه‏دارنده‏؛ و گذاشتنِ نگه‏دارنده در جیب.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2: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1394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سوانح پرتونگاری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آسیب‏ها: دریافتِ حدودِ </a:t>
            </a:r>
            <a:r>
              <a:rPr lang="en-US" sz="2800" dirty="0" err="1" smtClean="0"/>
              <a:t>Gy</a:t>
            </a:r>
            <a:r>
              <a:rPr lang="fa-IR" sz="2800" dirty="0" smtClean="0"/>
              <a:t> </a:t>
            </a:r>
            <a:r>
              <a:rPr lang="fa-IR" dirty="0" smtClean="0"/>
              <a:t>5 دز در ناحیه‏ی ران.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86058"/>
            <a:ext cx="3920549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524000"/>
            <a:ext cx="6972320" cy="4333892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dirty="0" smtClean="0"/>
              <a:t>تعریف و دسته‏بندیِ سوانح.</a:t>
            </a:r>
          </a:p>
          <a:p>
            <a:r>
              <a:rPr lang="fa-IR" dirty="0" smtClean="0"/>
              <a:t>سوانح در پرتونگاری.</a:t>
            </a:r>
          </a:p>
          <a:p>
            <a:r>
              <a:rPr lang="fa-IR" dirty="0" smtClean="0"/>
              <a:t>عللِ سوانح.</a:t>
            </a:r>
          </a:p>
          <a:p>
            <a:r>
              <a:rPr lang="fa-IR" dirty="0" smtClean="0"/>
              <a:t>پیش‏گیری.</a:t>
            </a:r>
          </a:p>
          <a:p>
            <a:r>
              <a:rPr lang="fa-IR" dirty="0" smtClean="0"/>
              <a:t>مقابله.</a:t>
            </a:r>
          </a:p>
          <a:p>
            <a:r>
              <a:rPr lang="fa-IR" dirty="0" smtClean="0"/>
              <a:t>شش نمونه از سوانح.</a:t>
            </a:r>
          </a:p>
          <a:p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</a:t>
            </a:fld>
            <a:endParaRPr lang="fa-IR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2: پیش‏گیری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تجهیزات پرتونگاری باید را باید به‏صورت روزانه و دوره‏ی بازرسی کنید و از سلامت آن‏ها مطمئن شوید.</a:t>
            </a:r>
          </a:p>
          <a:p>
            <a:pPr lvl="1"/>
            <a:r>
              <a:rPr lang="fa-IR" dirty="0" smtClean="0"/>
              <a:t>در مورد این نقص استفاده از گیج‏های مخصوص (</a:t>
            </a:r>
            <a:r>
              <a:rPr lang="en-US" sz="2400" dirty="0" smtClean="0"/>
              <a:t>go-no go</a:t>
            </a:r>
            <a:r>
              <a:rPr lang="fa-IR" dirty="0" smtClean="0"/>
              <a:t>) لازم است.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00438"/>
            <a:ext cx="3633789" cy="238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3: رهاشدنِ نگه‏دارنده‏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نگه‏دارنده ممکن است هنگام جابه‏جاییِ دوربین، به‏دلیلِ خرابیِ قفل، از دوربین بیرون بیفتد.</a:t>
            </a:r>
          </a:p>
          <a:p>
            <a:r>
              <a:rPr lang="fa-IR" dirty="0" smtClean="0"/>
              <a:t>در این شرایط، اگر مجهز به دستگاهِ اندازه‏گیریِ آهنگِ دز نباشید، ممکن است متوجه بیرون‏افتادنِ نگه‏دارنده نشوید.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3: نمونه‏ی واقعی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زمان: سالِ 1375</a:t>
            </a:r>
          </a:p>
          <a:p>
            <a:r>
              <a:rPr lang="fa-IR" dirty="0" smtClean="0"/>
              <a:t>کارگاه: یک نیروگاهِ فسیلی در شمالِ ایران.</a:t>
            </a:r>
          </a:p>
          <a:p>
            <a:r>
              <a:rPr lang="fa-IR" dirty="0" smtClean="0"/>
              <a:t>دوربین: گامامت.</a:t>
            </a:r>
          </a:p>
          <a:p>
            <a:r>
              <a:rPr lang="fa-IR" dirty="0" smtClean="0"/>
              <a:t>چشمه: 5 کوری ایریدیم ـ 192.</a:t>
            </a:r>
          </a:p>
          <a:p>
            <a:r>
              <a:rPr lang="fa-IR" dirty="0" smtClean="0"/>
              <a:t>علت اولیه‏ی سانحه: خرابیِ قفلِ خودکارِ دوربین.</a:t>
            </a:r>
          </a:p>
          <a:p>
            <a:r>
              <a:rPr lang="fa-IR" dirty="0" smtClean="0"/>
              <a:t>خطای پرتونگار: قفل‏نکردنِ دوربین، حمل نادرست، و نداشتنِ دستگاهِ اندازه‏گیریِ آهنگِ دز.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3: نمونه‏ی واقعی ـ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1394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سوانح پرتونگاری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43306" y="1600201"/>
            <a:ext cx="5043494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آسیب‏ها</a:t>
            </a:r>
          </a:p>
          <a:p>
            <a:pPr lvl="1"/>
            <a:r>
              <a:rPr lang="fa-IR" dirty="0" smtClean="0"/>
              <a:t>دریافتِ </a:t>
            </a:r>
            <a:r>
              <a:rPr lang="en-US" sz="2400" dirty="0" err="1" smtClean="0"/>
              <a:t>Gy</a:t>
            </a:r>
            <a:r>
              <a:rPr lang="fa-IR" sz="2400" dirty="0" smtClean="0"/>
              <a:t> </a:t>
            </a:r>
            <a:r>
              <a:rPr lang="fa-IR" dirty="0" smtClean="0"/>
              <a:t>3/5 دز در ناحیه‏ی سینه‏ی کارگری که نگه‏دارنده را بی‏خبر در جیب خود می‏گذارد.</a:t>
            </a:r>
          </a:p>
          <a:p>
            <a:pPr lvl="1"/>
            <a:r>
              <a:rPr lang="fa-IR" dirty="0" smtClean="0"/>
              <a:t>پیامدهای زودرس (پس از دو ساعت): سرگیجه و تهوع.</a:t>
            </a:r>
          </a:p>
          <a:p>
            <a:pPr lvl="1"/>
            <a:r>
              <a:rPr lang="fa-IR" dirty="0" smtClean="0"/>
              <a:t>سوختگیِ شدیدِ سینه.</a:t>
            </a:r>
          </a:p>
          <a:p>
            <a:pPr lvl="1"/>
            <a:r>
              <a:rPr lang="fa-IR" dirty="0" smtClean="0"/>
              <a:t>به احتمالِ زیاد افراد دیگری نیز پرتوگیری‏هایی داشته‏اند.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24098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57290" y="5357826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</a:rPr>
              <a:t>پرتوگیری در ناحیه‏ی سینه و آرنج</a:t>
            </a:r>
            <a:endParaRPr lang="fa-I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3: پیش‏گیری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تجهیزات پرتونگاری باید را باید به‏صورت روزانه و دوره‏ی بازرسی کنید و از سلامت آن‏ها مطمئن شوید.</a:t>
            </a:r>
          </a:p>
          <a:p>
            <a:r>
              <a:rPr lang="fa-IR" dirty="0" smtClean="0"/>
              <a:t>دوربین را پیش از هرگونه جابه‏جایی حتا کوچک قفل کنید.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4: جداشدن چشمه از نگه‏دارنده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ممکن است نگهدارنده در اثرِ استهلاک از کپسولِ چشمه جدا شود و چشمه هم‏راه با هلدر به‏درون دوربین بازنگردد.</a:t>
            </a:r>
          </a:p>
          <a:p>
            <a:r>
              <a:rPr lang="fa-IR" dirty="0" smtClean="0"/>
              <a:t>در این شرایط، اگر تنها به دیدنِ انتهای هلدر درون دوربین کفایت کنید، متوجه به‏جاماندن چشمه در لوله‏ی هدایت نمی‏شوید.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4: نمونه‏ی واقعی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400567"/>
          </a:xfrm>
        </p:spPr>
        <p:txBody>
          <a:bodyPr>
            <a:normAutofit/>
          </a:bodyPr>
          <a:lstStyle/>
          <a:p>
            <a:r>
              <a:rPr lang="fa-IR" dirty="0" smtClean="0"/>
              <a:t>زمان: سالِ 138</a:t>
            </a:r>
            <a:r>
              <a:rPr lang="fa-IR" sz="2800" dirty="0" smtClean="0">
                <a:cs typeface="B Koodak Outline" pitchFamily="2" charset="-78"/>
              </a:rPr>
              <a:t>0</a:t>
            </a:r>
            <a:endParaRPr lang="fa-IR" dirty="0" smtClean="0">
              <a:cs typeface="B Koodak Outline" pitchFamily="2" charset="-78"/>
            </a:endParaRPr>
          </a:p>
          <a:p>
            <a:r>
              <a:rPr lang="fa-IR" dirty="0" smtClean="0"/>
              <a:t>کارگاه: درون کانالی در جنوبِ ایران.</a:t>
            </a:r>
          </a:p>
          <a:p>
            <a:r>
              <a:rPr lang="fa-IR" dirty="0" smtClean="0"/>
              <a:t>دوربین: گاماولت.</a:t>
            </a:r>
          </a:p>
          <a:p>
            <a:r>
              <a:rPr lang="fa-IR" dirty="0" smtClean="0"/>
              <a:t>چشمه: 4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کوری ایریدیم ـ 192.</a:t>
            </a:r>
          </a:p>
          <a:p>
            <a:r>
              <a:rPr lang="fa-IR" dirty="0" smtClean="0"/>
              <a:t>علت اولیه‏ی سانحه: شکسته‏شدنِ نگه‏دارنده.</a:t>
            </a:r>
          </a:p>
          <a:p>
            <a:r>
              <a:rPr lang="fa-IR" dirty="0" smtClean="0"/>
              <a:t>خطای پرتونگار: استفاده‏نکردن از دستگاه اندازه‏گیریِ آهنگِ دز و اتکا تنها به هشداردهنده.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4: نمونه‏ی واقعی ـ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2471741"/>
          </a:xfrm>
        </p:spPr>
        <p:txBody>
          <a:bodyPr>
            <a:normAutofit/>
          </a:bodyPr>
          <a:lstStyle/>
          <a:p>
            <a:r>
              <a:rPr lang="fa-IR" dirty="0" smtClean="0"/>
              <a:t>آسیب‏ها: دریافتِ </a:t>
            </a:r>
            <a:r>
              <a:rPr lang="en-US" sz="2800" dirty="0" err="1" smtClean="0"/>
              <a:t>mSv</a:t>
            </a:r>
            <a:r>
              <a:rPr lang="fa-IR" sz="2800" dirty="0" smtClean="0"/>
              <a:t> </a:t>
            </a:r>
            <a:r>
              <a:rPr lang="fa-IR" dirty="0" smtClean="0"/>
              <a:t>15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دز تمام‏بدن توسط یکی از پرتونگاران.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4: پیش‏گیری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تجهیزات پرتونگاری باید را باید به‏صورت روزانه و دوره‏ی بازرسی کنید و از سلامت آن‏ها مطمئن شوید.</a:t>
            </a:r>
          </a:p>
          <a:p>
            <a:r>
              <a:rPr lang="fa-IR" dirty="0" smtClean="0"/>
              <a:t>پیش از دست‏زدن به لوله‏ی هدایت، حتماً با دستگاهِ اندازه‏گیریِ آهنگِ دز از بازگشتِ چشمه به دوربین مطمئن شوید.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5: ناهماهنگیِ پرتوکاران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ممکن است در اثر ناهماهنگیِ افراد تیمِ پرتونگاری، یا استفاده از افراد آموزش‏ندیده سانحه ایجاد شود.</a:t>
            </a:r>
          </a:p>
          <a:p>
            <a:r>
              <a:rPr lang="fa-IR" dirty="0" smtClean="0"/>
              <a:t> هنگام پرتونگاری، اگر به موقعیّتی که هریک از پرتوکاران هنگام خروج چشمه از دوربین دارند توجه نکنید، ممکن است به خود یا دیگران آسیب برسانید.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سانحه یعنی هر اتفاق غیرعمدی که ریسک پیامدهای ناخواسته‏ی آن از دیدگاهِ حفاظتی قابل چشم‏پوشی‏ نباشد.</a:t>
            </a:r>
          </a:p>
          <a:p>
            <a:pPr lvl="1"/>
            <a:r>
              <a:rPr lang="fa-IR" dirty="0" smtClean="0"/>
              <a:t>لازم نیست یک اتفاق حتماً آسیبی برساند تا آن را سانحه بنامیم.</a:t>
            </a:r>
          </a:p>
          <a:p>
            <a:r>
              <a:rPr lang="fa-IR" dirty="0" smtClean="0"/>
              <a:t>نمونه‏هایی از سوانح</a:t>
            </a:r>
          </a:p>
          <a:p>
            <a:pPr lvl="1"/>
            <a:r>
              <a:rPr lang="fa-IR" dirty="0" smtClean="0"/>
              <a:t>در جراحی: آسیب به اندام‏های سالم؛ حتا اگر به آسیبِ همیشگی یا مرگ نینجامد.</a:t>
            </a:r>
          </a:p>
          <a:p>
            <a:pPr lvl="1"/>
            <a:r>
              <a:rPr lang="fa-IR" dirty="0" smtClean="0"/>
              <a:t>در جوش‏کاری: جوش‏کاری بدونِ نقاب؛ چه باعث التهاب چشم شود، چه نشود.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414340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همیشه ناحیه‏ی کنترل‏شده را تحت‏نظر داشته باشید!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40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5: نمونه‏ی واقعی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400567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زمان: سالِ 1381</a:t>
            </a:r>
            <a:endParaRPr lang="fa-IR" dirty="0" smtClean="0">
              <a:cs typeface="B Koodak Outline" pitchFamily="2" charset="-78"/>
            </a:endParaRPr>
          </a:p>
          <a:p>
            <a:r>
              <a:rPr lang="fa-IR" dirty="0" smtClean="0"/>
              <a:t>کارگاه: پستِ فشارِ گاز در جنوبِ ‏غربیِ ایران.</a:t>
            </a:r>
          </a:p>
          <a:p>
            <a:r>
              <a:rPr lang="fa-IR" dirty="0" smtClean="0"/>
              <a:t>دوربین: تکاپس.</a:t>
            </a:r>
          </a:p>
          <a:p>
            <a:r>
              <a:rPr lang="fa-IR" dirty="0" smtClean="0"/>
              <a:t>چشمه: 7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کوری ایریدیم ـ 192.</a:t>
            </a:r>
          </a:p>
          <a:p>
            <a:r>
              <a:rPr lang="fa-IR" dirty="0" smtClean="0"/>
              <a:t>علت اولیه‏ی سانحه: استفاده از افراد آموزش‏ندیده و غیرپرتونگار در تیمِ پرتونگاری.</a:t>
            </a:r>
          </a:p>
          <a:p>
            <a:r>
              <a:rPr lang="fa-IR" dirty="0" smtClean="0"/>
              <a:t>خطای پرتونگار: هم‏کاری با افراد آموزش‏ندیده و استفاده‏نکردن از هشداردهنده و دستگاه اندازه‏گیریِ آهنگِ دز.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5: نمونه‏ی واقعی ـ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86253"/>
          </a:xfrm>
        </p:spPr>
        <p:txBody>
          <a:bodyPr>
            <a:normAutofit/>
          </a:bodyPr>
          <a:lstStyle/>
          <a:p>
            <a:r>
              <a:rPr lang="fa-IR" dirty="0" smtClean="0"/>
              <a:t>آسیب‏ها:</a:t>
            </a:r>
          </a:p>
          <a:p>
            <a:pPr lvl="1"/>
            <a:r>
              <a:rPr lang="fa-IR" dirty="0" smtClean="0"/>
              <a:t>عقیمیِ موقت یکی از پرتونگاران،</a:t>
            </a:r>
          </a:p>
          <a:p>
            <a:pPr lvl="1"/>
            <a:r>
              <a:rPr lang="fa-IR" dirty="0" smtClean="0"/>
              <a:t>پرتوگیریِ حادِ کف و انگشتان دست راست.</a:t>
            </a:r>
          </a:p>
          <a:p>
            <a:pPr lvl="1"/>
            <a:r>
              <a:rPr lang="fa-IR" dirty="0" smtClean="0"/>
              <a:t>به‏دلیل گزارش‏نکردنِ به‏موقعِ سانحه و عدم استفاده از دزسنج‏های فردی، دز دریافتیِ پرتونگار مشخص نیست.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71942"/>
            <a:ext cx="2004529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414340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استفاده از افراد آموزش‏ندیده در پرتونگاری می‏تواند به پرتوگیریِ پرتونگاران مجرب بینجامد!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43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5: پیش‏گیری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هم‏کاری‏نکردن با افراد غیرپرتونگار و آموزش‏ندیده.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414340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در صورتی که از افراد آموزش‏ندیده در تیمِ پرتونگاری استفاده می‏شود، به بازرسان دفتر حفاظت در برابر اشعه اطلاع دهید!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6: دزدیده‏شدنِ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دوربین، در صورت ضعف نگهبانی یا هنگامِ جابه‏جایی‏ها، ممکن است دزدیده شود.</a:t>
            </a:r>
          </a:p>
          <a:p>
            <a:r>
              <a:rPr lang="fa-IR" dirty="0" smtClean="0"/>
              <a:t>در این شرایط، به‏احتمالِ زیاد دوربین در دست افراد نابلد قرار می‏گیرد و سلامت افراد جامعه به خطر می‏افتد.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6: نمونه‏ی واقعی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400567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زمان: ؟</a:t>
            </a:r>
            <a:endParaRPr lang="fa-IR" dirty="0" smtClean="0">
              <a:cs typeface="B Koodak Outline" pitchFamily="2" charset="-78"/>
            </a:endParaRPr>
          </a:p>
          <a:p>
            <a:r>
              <a:rPr lang="fa-IR" dirty="0" smtClean="0"/>
              <a:t>نوعِ سانحه: تصادف خودرو حامل دوربین و برداشته‏شدن دوربین توسط یکی از افراد حاضر در صحنه.</a:t>
            </a:r>
          </a:p>
          <a:p>
            <a:r>
              <a:rPr lang="fa-IR" dirty="0" smtClean="0"/>
              <a:t> محلِ سانحه: بزرگ‏راهِ تهران ـ کرج</a:t>
            </a:r>
          </a:p>
          <a:p>
            <a:r>
              <a:rPr lang="fa-IR" dirty="0" smtClean="0"/>
              <a:t>دوربین: گامامت.</a:t>
            </a:r>
          </a:p>
          <a:p>
            <a:r>
              <a:rPr lang="fa-IR" dirty="0" smtClean="0"/>
              <a:t>چشمه: 2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کوری ایریدیم ـ 192.</a:t>
            </a:r>
          </a:p>
          <a:p>
            <a:r>
              <a:rPr lang="fa-IR" dirty="0" smtClean="0"/>
              <a:t>علت اولیه‏ی سانحه: تصادف خودرو حامل دوربین.</a:t>
            </a:r>
          </a:p>
          <a:p>
            <a:r>
              <a:rPr lang="fa-IR" dirty="0" smtClean="0"/>
              <a:t>خطای پرتونگار: بارگیریِ نامناسب دوربین.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6: نمونه‏ی واقعی ـ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86253"/>
          </a:xfrm>
        </p:spPr>
        <p:txBody>
          <a:bodyPr>
            <a:normAutofit/>
          </a:bodyPr>
          <a:lstStyle/>
          <a:p>
            <a:r>
              <a:rPr lang="fa-IR" dirty="0" smtClean="0"/>
              <a:t>آسیب‏ها:</a:t>
            </a:r>
          </a:p>
          <a:p>
            <a:pPr lvl="1"/>
            <a:r>
              <a:rPr lang="fa-IR" dirty="0" smtClean="0"/>
              <a:t>به‏علت بازنشدن دوربین، هیچ آسیب قطعی‏ای به واحد قانونی گزارش نشده است.</a:t>
            </a:r>
          </a:p>
          <a:p>
            <a:pPr lvl="1"/>
            <a:r>
              <a:rPr lang="fa-IR" dirty="0" smtClean="0"/>
              <a:t>به‏علت استقرار دوربین در یک محل مسکونی ممکن است افرادی پرتوگیری‏ کرده باشند.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414340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هیچ‏گاه کلید قفل دوربین را روی دوربین به‏جا نگذارید!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دسته‏بندیِ سوانح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472005"/>
          </a:xfrm>
        </p:spPr>
        <p:txBody>
          <a:bodyPr>
            <a:normAutofit/>
          </a:bodyPr>
          <a:lstStyle/>
          <a:p>
            <a:r>
              <a:rPr lang="fa-IR" dirty="0" smtClean="0"/>
              <a:t>در پیشه‏های پرتوی، سوانح را به دو دسته تقسیم می‏کنیم:</a:t>
            </a:r>
          </a:p>
          <a:p>
            <a:pPr lvl="1"/>
            <a:r>
              <a:rPr lang="fa-IR" dirty="0" smtClean="0"/>
              <a:t>سوانحِ غیرپرتوی. سوانحی که ممکن است در پیشه‏های غیرپرتوی هم رخ دهند؛ مانند</a:t>
            </a:r>
          </a:p>
          <a:p>
            <a:pPr lvl="2"/>
            <a:r>
              <a:rPr lang="fa-IR" dirty="0" smtClean="0"/>
              <a:t>سقوط از ارتفاع</a:t>
            </a:r>
          </a:p>
          <a:p>
            <a:pPr lvl="2"/>
            <a:r>
              <a:rPr lang="fa-IR" dirty="0" smtClean="0"/>
              <a:t>گرما یا سرمازدگی.</a:t>
            </a:r>
          </a:p>
          <a:p>
            <a:pPr lvl="1"/>
            <a:endParaRPr lang="fa-IR" dirty="0" smtClean="0"/>
          </a:p>
          <a:p>
            <a:pPr lvl="1"/>
            <a:endParaRPr lang="fa-IR" dirty="0" smtClean="0"/>
          </a:p>
          <a:p>
            <a:pPr lvl="1"/>
            <a:r>
              <a:rPr lang="fa-IR" dirty="0" smtClean="0"/>
              <a:t>سوانحِ پرتوی. سوانحی که تنها می‏توانند در پیشه‏های پرتوی رخ دهند و ممکن است به پرتوگیری‏های غیرعادی بینجامند.</a:t>
            </a:r>
          </a:p>
        </p:txBody>
      </p:sp>
      <p:pic>
        <p:nvPicPr>
          <p:cNvPr id="121858" name="Picture 2" descr="http://www.accidentatwork.com/sites/default/files/styles/news/public/Accident-at-Work_0.png?itok=CZy-Wn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928934"/>
            <a:ext cx="3500462" cy="195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سانحه‏ی 6: پیش‏گیری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50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دوربین را به‏مانند کالایی با ارزش و طبق مقررات نگهبانی کنید!</a:t>
            </a:r>
          </a:p>
          <a:p>
            <a:r>
              <a:rPr lang="fa-IR" dirty="0" smtClean="0"/>
              <a:t>دوربین را طبق مقررات حمل کنید!</a:t>
            </a:r>
          </a:p>
          <a:p>
            <a:r>
              <a:rPr lang="fa-IR" dirty="0" smtClean="0"/>
              <a:t>در جعبه‏ی دوربین اطلاعاتی درباره‏ی خطرناکیِ آن و شماره تلفنی برای تماس با شرکت‏تان بگذارید.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51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در پرتونگاری، علاوه بر سوانح کاری عمومی، سوانح پرتونگاری هم می‏تواند رخ دهد.</a:t>
            </a:r>
          </a:p>
          <a:p>
            <a:r>
              <a:rPr lang="fa-IR" dirty="0" smtClean="0"/>
              <a:t>پرتونگاری از دیگر مشاغل پرتوی ریسک بالاتری دارد.</a:t>
            </a:r>
          </a:p>
          <a:p>
            <a:r>
              <a:rPr lang="fa-IR" dirty="0" smtClean="0"/>
              <a:t>دست‏کم شش نوع سانحه‏ی شناخته‏شده برای پرتونگاری متصور است، که باید روش‏های پیش‏گیری و مقابله با آن‏ها را به‏درستی بدانیم.</a:t>
            </a:r>
          </a:p>
          <a:p>
            <a:r>
              <a:rPr lang="fa-IR" dirty="0" smtClean="0"/>
              <a:t>پیش‏گیری از سوانح پرتوی به‏مراتب از مقابله با آن آسان‏تر است.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52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مقایسه‏ی پیشه‏های پرتوی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رتبه‏بندیِ پیشه‏های پرتوی از نظر ریسکِ پرتوی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برخی از علل ریسکِ بالای پرتونگاری با دوربین رادیوگرافی</a:t>
            </a:r>
          </a:p>
          <a:p>
            <a:pPr lvl="1"/>
            <a:r>
              <a:rPr lang="fa-IR" dirty="0" smtClean="0"/>
              <a:t>جابه‏جاییِ مکرر چشمه و دوربین.</a:t>
            </a:r>
          </a:p>
          <a:p>
            <a:pPr lvl="1"/>
            <a:r>
              <a:rPr lang="fa-IR" dirty="0" smtClean="0"/>
              <a:t>عملیاتِ دستی.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87081" y="2214554"/>
            <a:ext cx="4671001" cy="2071703"/>
            <a:chOff x="615379" y="2571744"/>
            <a:chExt cx="4671001" cy="2071703"/>
          </a:xfrm>
        </p:grpSpPr>
        <p:grpSp>
          <p:nvGrpSpPr>
            <p:cNvPr id="20" name="Group 19"/>
            <p:cNvGrpSpPr/>
            <p:nvPr/>
          </p:nvGrpSpPr>
          <p:grpSpPr>
            <a:xfrm>
              <a:off x="1643042" y="2928934"/>
              <a:ext cx="3643338" cy="1357322"/>
              <a:chOff x="1214414" y="2928934"/>
              <a:chExt cx="3643338" cy="135732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14414" y="2928934"/>
                <a:ext cx="3643338" cy="461665"/>
              </a:xfrm>
              <a:prstGeom prst="rect">
                <a:avLst/>
              </a:prstGeom>
              <a:solidFill>
                <a:srgbClr val="FF3300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1"/>
                    </a:solidFill>
                  </a:rPr>
                  <a:t>رادیوتراپی 	 پرتونگاریِ گاما</a:t>
                </a:r>
                <a:endParaRPr lang="fa-IR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14414" y="3357562"/>
                <a:ext cx="3643338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1"/>
                    </a:solidFill>
                  </a:rPr>
                  <a:t>یدتراپی	چاه‏پیمایی</a:t>
                </a:r>
                <a:endParaRPr lang="fa-IR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4414" y="3824591"/>
                <a:ext cx="3643338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1"/>
                    </a:solidFill>
                  </a:rPr>
                  <a:t>چشمه‏های کالیبراسیون</a:t>
                </a:r>
                <a:endParaRPr lang="fa-IR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82332" y="3560950"/>
              <a:ext cx="198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29615" y="3657574"/>
              <a:ext cx="157163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ریسک پرتوی</a:t>
              </a:r>
              <a:endParaRPr lang="fa-IR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1538" y="2988230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>
                  <a:solidFill>
                    <a:srgbClr val="FF0000"/>
                  </a:solidFill>
                </a:rPr>
                <a:t>بالا</a:t>
              </a:r>
              <a:endParaRPr lang="fa-IR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0100" y="3416858"/>
              <a:ext cx="714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>
                  <a:solidFill>
                    <a:srgbClr val="FFFF00"/>
                  </a:solidFill>
                </a:rPr>
                <a:t>متوسط</a:t>
              </a:r>
              <a:endParaRPr lang="fa-IR" sz="2000" dirty="0">
                <a:solidFill>
                  <a:srgbClr val="FFFF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1538" y="3857628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>
                  <a:solidFill>
                    <a:srgbClr val="00B0F0"/>
                  </a:solidFill>
                </a:rPr>
                <a:t>پایین</a:t>
              </a:r>
              <a:endParaRPr lang="fa-IR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سوانحِ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سوانح پرتویِ گوناگونی ممکن است در پرتونگاریِ صنعتی رخ دهند؛ ازجمله</a:t>
            </a:r>
          </a:p>
          <a:p>
            <a:pPr lvl="1"/>
            <a:r>
              <a:rPr lang="fa-IR" dirty="0" smtClean="0"/>
              <a:t>گیرکردنِ چشمه در لوله‏ی هدایت،</a:t>
            </a:r>
          </a:p>
          <a:p>
            <a:pPr lvl="1"/>
            <a:r>
              <a:rPr lang="fa-IR" dirty="0" smtClean="0"/>
              <a:t>جداشدن و بیرون‏افتادنِ چشمه از لوله‏ی هدایت یا دوربین،</a:t>
            </a:r>
          </a:p>
          <a:p>
            <a:pPr lvl="1"/>
            <a:r>
              <a:rPr lang="fa-IR" dirty="0" smtClean="0"/>
              <a:t>حضور افراد در ناحیه‏ی ممنوعه،</a:t>
            </a:r>
          </a:p>
          <a:p>
            <a:pPr lvl="1"/>
            <a:r>
              <a:rPr lang="fa-IR" dirty="0" smtClean="0"/>
              <a:t>سقوطِ دوربین و آسیب‏دیدنِ حفاظ،</a:t>
            </a:r>
          </a:p>
          <a:p>
            <a:pPr lvl="1"/>
            <a:r>
              <a:rPr lang="fa-IR" dirty="0" smtClean="0"/>
              <a:t>گم‏شدن چشمه، و یا</a:t>
            </a:r>
          </a:p>
          <a:p>
            <a:pPr lvl="1"/>
            <a:r>
              <a:rPr lang="fa-IR" dirty="0" smtClean="0"/>
              <a:t>دزدیده‏شدنِ دوربین.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آمار سوانح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بین سال‏های 1371 تا 1391، بیش از 15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سانحه‏ی پرتونگاری به دفتر حفاظت در برابر اشعه گزارش شده است.</a:t>
            </a:r>
          </a:p>
          <a:p>
            <a:r>
              <a:rPr lang="fa-IR" dirty="0" smtClean="0"/>
              <a:t>حدود 25</a:t>
            </a:r>
            <a:r>
              <a:rPr lang="fa-IR" dirty="0" smtClean="0">
                <a:cs typeface="B Koodak Outline" pitchFamily="2" charset="-78"/>
              </a:rPr>
              <a:t>0</a:t>
            </a:r>
            <a:r>
              <a:rPr lang="fa-IR" dirty="0" smtClean="0"/>
              <a:t> پرتونگار دزهای بالا دریافت کرده‏اند و در 19 نفر از ایشان آثار قطعی (ازجمله قطع عضو) گزارش شده است.</a:t>
            </a:r>
          </a:p>
          <a:p>
            <a:r>
              <a:rPr lang="fa-IR" dirty="0" smtClean="0"/>
              <a:t>12 نفر غیرپرتوکار نیز آسیب دیده‏اند.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عللِ وقوعِ سوانح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3829063"/>
          </a:xfrm>
        </p:spPr>
        <p:txBody>
          <a:bodyPr>
            <a:normAutofit/>
          </a:bodyPr>
          <a:lstStyle/>
          <a:p>
            <a:r>
              <a:rPr lang="fa-IR" dirty="0" smtClean="0"/>
              <a:t>در پرتونگاری، سوانح به دلایلِ مختلفی می‏تواند رخ دهد:</a:t>
            </a:r>
          </a:p>
          <a:p>
            <a:pPr lvl="1"/>
            <a:r>
              <a:rPr lang="fa-IR" dirty="0" smtClean="0"/>
              <a:t>خطاهای انسانی،</a:t>
            </a:r>
          </a:p>
          <a:p>
            <a:pPr lvl="1"/>
            <a:r>
              <a:rPr lang="fa-IR" dirty="0" smtClean="0"/>
              <a:t>خرابیِ تجهیزات، و</a:t>
            </a:r>
          </a:p>
          <a:p>
            <a:pPr lvl="1"/>
            <a:r>
              <a:rPr lang="fa-IR" dirty="0" smtClean="0"/>
              <a:t>حوادث غیرمترقبه.</a:t>
            </a:r>
          </a:p>
        </p:txBody>
      </p:sp>
      <p:pic>
        <p:nvPicPr>
          <p:cNvPr id="8" name="Picture 7" descr="incident-clipart-accident-mishap-disaster-vector-icons-illustration-various-accidents-conceptual-icon-set-446936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786058"/>
            <a:ext cx="3962400" cy="295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rtonegari">
      <a:dk1>
        <a:srgbClr val="FFFFFF"/>
      </a:dk1>
      <a:lt1>
        <a:srgbClr val="00000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10718</TotalTime>
  <Words>3209</Words>
  <Application>Microsoft Office PowerPoint</Application>
  <PresentationFormat>On-screen Show (4:3)</PresentationFormat>
  <Paragraphs>461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B Compset</vt:lpstr>
      <vt:lpstr>B Koodak</vt:lpstr>
      <vt:lpstr>B Koodak Outline</vt:lpstr>
      <vt:lpstr>B Mitra</vt:lpstr>
      <vt:lpstr>B Naznin</vt:lpstr>
      <vt:lpstr>Calibri</vt:lpstr>
      <vt:lpstr>Constantia</vt:lpstr>
      <vt:lpstr>Office Theme</vt:lpstr>
      <vt:lpstr>سوانح پرتونگاری</vt:lpstr>
      <vt:lpstr>آن‏‏چه می‏آموزید!</vt:lpstr>
      <vt:lpstr>عناوین</vt:lpstr>
      <vt:lpstr>سانحه</vt:lpstr>
      <vt:lpstr>دسته‏بندیِ سوانح</vt:lpstr>
      <vt:lpstr>مقایسه‏ی پیشه‏های پرتوی</vt:lpstr>
      <vt:lpstr>سوانحِ پرتونگاری</vt:lpstr>
      <vt:lpstr>آمار سوانح</vt:lpstr>
      <vt:lpstr>عللِ وقوعِ سوانح</vt:lpstr>
      <vt:lpstr>پرسش</vt:lpstr>
      <vt:lpstr>خطاهای انسانی: نداشتنِ مهارتِ پرتونگاری</vt:lpstr>
      <vt:lpstr>خطاهای انسانی: نداشتن دانشِ حفاظتی</vt:lpstr>
      <vt:lpstr>خطاهای انسانی: ناآشنایی با تجهیزات حفاظتی</vt:lpstr>
      <vt:lpstr>خطاهای انسانی: دیگر عوامل</vt:lpstr>
      <vt:lpstr>روش‏های پیش‏گیری از سوانح</vt:lpstr>
      <vt:lpstr>نکته‏ی حفاظتی</vt:lpstr>
      <vt:lpstr>اصول کلی در مقابله با سانحه</vt:lpstr>
      <vt:lpstr>وظایف پرتونگار</vt:lpstr>
      <vt:lpstr>نکته‏ی حفاظتی</vt:lpstr>
      <vt:lpstr>PowerPoint Presentation</vt:lpstr>
      <vt:lpstr>سانحه‏ی 1: آسیب لوله‏ی هدایت</vt:lpstr>
      <vt:lpstr>سانحه‏ی 1: خطاهای انسانی</vt:lpstr>
      <vt:lpstr>سانحه‏ی 1: نمونه‏ی واقعی</vt:lpstr>
      <vt:lpstr>سانحه‏ی 1: نمونه‏ی واقعی ـ آسیب‏ها</vt:lpstr>
      <vt:lpstr>نکته‏ی حفاظتی</vt:lpstr>
      <vt:lpstr>سانحه‏ی 1: پیش‏گیری</vt:lpstr>
      <vt:lpstr>سانحه‏ی 2: جداشدن سرفنر از نگه‏دارنده</vt:lpstr>
      <vt:lpstr>سانحه‏ی 2: نمونه‏ی واقعی</vt:lpstr>
      <vt:lpstr>سانحه‏ی 2: آسیب‏ها</vt:lpstr>
      <vt:lpstr>سانحه‏ی 2: پیش‏گیری</vt:lpstr>
      <vt:lpstr>سانحه‏ی 3: رهاشدنِ نگه‏دارنده‏</vt:lpstr>
      <vt:lpstr>سانحه‏ی 3: نمونه‏ی واقعی</vt:lpstr>
      <vt:lpstr>سانحه‏ی 3: نمونه‏ی واقعی ـ آسیب‏ها</vt:lpstr>
      <vt:lpstr>سانحه‏ی 3: پیش‏گیری</vt:lpstr>
      <vt:lpstr>سانحه‏ی 4: جداشدن چشمه از نگه‏دارنده</vt:lpstr>
      <vt:lpstr>سانحه‏ی 4: نمونه‏ی واقعی</vt:lpstr>
      <vt:lpstr>سانحه‏ی 4: نمونه‏ی واقعی ـ آسیب‏ها</vt:lpstr>
      <vt:lpstr>سانحه‏ی 4: پیش‏گیری</vt:lpstr>
      <vt:lpstr>سانحه‏ی 5: ناهماهنگیِ پرتوکاران</vt:lpstr>
      <vt:lpstr>نکته‏ی حفاظتی</vt:lpstr>
      <vt:lpstr>سانحه‏ی 5: نمونه‏ی واقعی</vt:lpstr>
      <vt:lpstr>سانحه‏ی 5: نمونه‏ی واقعی ـ آسیب‏ها</vt:lpstr>
      <vt:lpstr>نکته‏ی حفاظتی</vt:lpstr>
      <vt:lpstr>سانحه‏ی 5: پیش‏گیری</vt:lpstr>
      <vt:lpstr>نکته‏ی حفاظتی</vt:lpstr>
      <vt:lpstr>سانحه‏ی 6: دزدیده‏شدنِ دوربین</vt:lpstr>
      <vt:lpstr>سانحه‏ی 6: نمونه‏ی واقعی</vt:lpstr>
      <vt:lpstr>سانحه‏ی 6: نمونه‏ی واقعی ـ آسیب‏ها</vt:lpstr>
      <vt:lpstr>نکته‏ی حفاظتی</vt:lpstr>
      <vt:lpstr>سانحه‏ی 6: پیش‏گیری</vt:lpstr>
      <vt:lpstr>جمع‏بندی</vt:lpstr>
      <vt:lpstr>پرسش؟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MJA</cp:lastModifiedBy>
  <cp:revision>453</cp:revision>
  <dcterms:created xsi:type="dcterms:W3CDTF">2015-11-07T11:15:31Z</dcterms:created>
  <dcterms:modified xsi:type="dcterms:W3CDTF">2017-06-18T06:56:25Z</dcterms:modified>
</cp:coreProperties>
</file>